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50"/>
  </p:notesMasterIdLst>
  <p:sldIdLst>
    <p:sldId id="257" r:id="rId3"/>
    <p:sldId id="1463" r:id="rId4"/>
    <p:sldId id="1506" r:id="rId5"/>
    <p:sldId id="513" r:id="rId6"/>
    <p:sldId id="1505" r:id="rId7"/>
    <p:sldId id="1504" r:id="rId8"/>
    <p:sldId id="520" r:id="rId9"/>
    <p:sldId id="1512" r:id="rId10"/>
    <p:sldId id="1551" r:id="rId11"/>
    <p:sldId id="1499" r:id="rId12"/>
    <p:sldId id="1503" r:id="rId13"/>
    <p:sldId id="1501" r:id="rId14"/>
    <p:sldId id="566" r:id="rId15"/>
    <p:sldId id="526" r:id="rId16"/>
    <p:sldId id="1507" r:id="rId17"/>
    <p:sldId id="1513" r:id="rId18"/>
    <p:sldId id="1552" r:id="rId19"/>
    <p:sldId id="1526" r:id="rId20"/>
    <p:sldId id="1548" r:id="rId21"/>
    <p:sldId id="1555" r:id="rId22"/>
    <p:sldId id="1516" r:id="rId23"/>
    <p:sldId id="1517" r:id="rId24"/>
    <p:sldId id="1556" r:id="rId25"/>
    <p:sldId id="564" r:id="rId26"/>
    <p:sldId id="1549" r:id="rId27"/>
    <p:sldId id="1522" r:id="rId28"/>
    <p:sldId id="1528" r:id="rId29"/>
    <p:sldId id="1529" r:id="rId30"/>
    <p:sldId id="502" r:id="rId31"/>
    <p:sldId id="1537" r:id="rId32"/>
    <p:sldId id="1532" r:id="rId33"/>
    <p:sldId id="1553" r:id="rId34"/>
    <p:sldId id="1523" r:id="rId35"/>
    <p:sldId id="1538" r:id="rId36"/>
    <p:sldId id="1557" r:id="rId37"/>
    <p:sldId id="1536" r:id="rId38"/>
    <p:sldId id="1535" r:id="rId39"/>
    <p:sldId id="1539" r:id="rId40"/>
    <p:sldId id="1542" r:id="rId41"/>
    <p:sldId id="1554" r:id="rId42"/>
    <p:sldId id="1540" r:id="rId43"/>
    <p:sldId id="1543" r:id="rId44"/>
    <p:sldId id="1533" r:id="rId45"/>
    <p:sldId id="568" r:id="rId46"/>
    <p:sldId id="268" r:id="rId47"/>
    <p:sldId id="306" r:id="rId48"/>
    <p:sldId id="154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5564" userDrawn="1">
          <p15:clr>
            <a:srgbClr val="A4A3A4"/>
          </p15:clr>
        </p15:guide>
        <p15:guide id="3" pos="30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20"/>
    <a:srgbClr val="409E5F"/>
    <a:srgbClr val="C00000"/>
    <a:srgbClr val="E60000"/>
    <a:srgbClr val="CB2D2D"/>
    <a:srgbClr val="72654C"/>
    <a:srgbClr val="A91F2C"/>
    <a:srgbClr val="C5C000"/>
    <a:srgbClr val="984807"/>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1830" autoAdjust="0"/>
  </p:normalViewPr>
  <p:slideViewPr>
    <p:cSldViewPr snapToGrid="0">
      <p:cViewPr varScale="1">
        <p:scale>
          <a:sx n="99" d="100"/>
          <a:sy n="99" d="100"/>
        </p:scale>
        <p:origin x="1310" y="58"/>
      </p:cViewPr>
      <p:guideLst>
        <p:guide orient="horz" pos="1680"/>
        <p:guide pos="5564"/>
        <p:guide pos="3003"/>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EE057-7CB0-42BE-9DFD-26253395B1CD}"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D1F38-11D1-4084-B8FB-AFAA6C5F9A98}" type="slidenum">
              <a:rPr lang="en-US" smtClean="0"/>
              <a:t>‹#›</a:t>
            </a:fld>
            <a:endParaRPr lang="en-US"/>
          </a:p>
        </p:txBody>
      </p:sp>
    </p:spTree>
    <p:extLst>
      <p:ext uri="{BB962C8B-B14F-4D97-AF65-F5344CB8AC3E}">
        <p14:creationId xmlns:p14="http://schemas.microsoft.com/office/powerpoint/2010/main" val="42739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dirty="0"/>
              <a:t>Thank you for that kind introduction </a:t>
            </a:r>
            <a:r>
              <a:rPr lang="en-CA" dirty="0"/>
              <a:t>and for inviting me to be here today.</a:t>
            </a:r>
          </a:p>
          <a:p>
            <a:r>
              <a:rPr lang="en-CA" dirty="0"/>
              <a:t>As you can tell by the title, I am interested in dietary fibers and their effects on health.</a:t>
            </a:r>
          </a:p>
          <a:p>
            <a:r>
              <a:rPr lang="en-CA" dirty="0"/>
              <a:t>Talk about it’s complexity, both as a diverse nutrient and it’s effects ok health.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88FB2-F28F-4880-B547-19559043DAD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37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10</a:t>
            </a:fld>
            <a:endParaRPr lang="en-CA"/>
          </a:p>
        </p:txBody>
      </p:sp>
    </p:spTree>
    <p:extLst>
      <p:ext uri="{BB962C8B-B14F-4D97-AF65-F5344CB8AC3E}">
        <p14:creationId xmlns:p14="http://schemas.microsoft.com/office/powerpoint/2010/main" val="173792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11</a:t>
            </a:fld>
            <a:endParaRPr lang="en-CA"/>
          </a:p>
        </p:txBody>
      </p:sp>
    </p:spTree>
    <p:extLst>
      <p:ext uri="{BB962C8B-B14F-4D97-AF65-F5344CB8AC3E}">
        <p14:creationId xmlns:p14="http://schemas.microsoft.com/office/powerpoint/2010/main" val="137633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charset="0"/>
                <a:cs typeface="Arial" charset="0"/>
              </a:rPr>
              <a:t>Not just one</a:t>
            </a:r>
            <a:r>
              <a:rPr lang="en-US" altLang="en-US" sz="1200" dirty="0">
                <a:latin typeface="Arial" charset="0"/>
                <a:cs typeface="Arial" charset="0"/>
              </a:rPr>
              <a:t> dietary compound, but a </a:t>
            </a:r>
            <a:r>
              <a:rPr lang="en-CA" altLang="en-US" sz="1200" b="1" dirty="0">
                <a:solidFill>
                  <a:srgbClr val="FF0000"/>
                </a:solidFill>
                <a:latin typeface="Arial" charset="0"/>
                <a:cs typeface="Arial" charset="0"/>
              </a:rPr>
              <a:t>heterogenous</a:t>
            </a:r>
            <a:r>
              <a:rPr lang="en-CA" altLang="en-US" sz="1200" dirty="0">
                <a:latin typeface="Arial" charset="0"/>
                <a:cs typeface="Arial" charset="0"/>
              </a:rPr>
              <a:t> </a:t>
            </a:r>
            <a:r>
              <a:rPr lang="en-CA" altLang="en-US" sz="1200" b="1" dirty="0">
                <a:solidFill>
                  <a:srgbClr val="FF0000"/>
                </a:solidFill>
                <a:latin typeface="Arial" charset="0"/>
                <a:cs typeface="Arial" charset="0"/>
              </a:rPr>
              <a:t>group</a:t>
            </a:r>
            <a:r>
              <a:rPr lang="en-CA" altLang="en-US" sz="1200" dirty="0">
                <a:latin typeface="Arial" charset="0"/>
                <a:cs typeface="Arial" charset="0"/>
              </a:rPr>
              <a:t> of complex </a:t>
            </a:r>
            <a:r>
              <a:rPr lang="en-US" altLang="en-US" sz="1200" dirty="0">
                <a:latin typeface="Arial" charset="0"/>
                <a:cs typeface="Arial" charset="0"/>
              </a:rPr>
              <a:t>compounds e</a:t>
            </a:r>
            <a:r>
              <a:rPr lang="en-CA" altLang="en-US" sz="1200" dirty="0">
                <a:latin typeface="Arial" charset="0"/>
                <a:cs typeface="Arial" charset="0"/>
              </a:rPr>
              <a:t>ach providing their own </a:t>
            </a:r>
            <a:r>
              <a:rPr lang="en-CA" altLang="en-US" sz="1200" b="1" dirty="0">
                <a:solidFill>
                  <a:srgbClr val="FF0000"/>
                </a:solidFill>
                <a:latin typeface="Arial" charset="0"/>
                <a:cs typeface="Arial" charset="0"/>
              </a:rPr>
              <a:t>chemical </a:t>
            </a:r>
            <a:r>
              <a:rPr lang="en-CA" altLang="en-US" sz="1200" dirty="0">
                <a:latin typeface="Arial" charset="0"/>
                <a:cs typeface="Arial" charset="0"/>
              </a:rPr>
              <a:t>and</a:t>
            </a:r>
            <a:r>
              <a:rPr lang="en-CA" altLang="en-US" sz="1200" b="1" dirty="0">
                <a:solidFill>
                  <a:srgbClr val="FF0000"/>
                </a:solidFill>
                <a:latin typeface="Arial" charset="0"/>
                <a:cs typeface="Arial" charset="0"/>
              </a:rPr>
              <a:t> physical structure</a:t>
            </a:r>
            <a:r>
              <a:rPr lang="en-US" altLang="en-US" sz="1200" b="1" dirty="0">
                <a:solidFill>
                  <a:srgbClr val="FF0000"/>
                </a:solidFill>
                <a:latin typeface="Arial" charset="0"/>
                <a:cs typeface="Arial" charset="0"/>
              </a:rPr>
              <a:t> </a:t>
            </a:r>
            <a:r>
              <a:rPr lang="en-US" altLang="en-US" sz="1200" dirty="0">
                <a:latin typeface="Arial" charset="0"/>
                <a:cs typeface="Arial" charset="0"/>
              </a:rPr>
              <a:t>that uniquely physiological effects</a:t>
            </a:r>
            <a:r>
              <a:rPr lang="en-CA" altLang="en-US" sz="1200" dirty="0">
                <a:latin typeface="Arial" charset="0"/>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charset="0"/>
                <a:cs typeface="Arial" charset="0"/>
              </a:rPr>
              <a:t>Whole foods will include a combination of these.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Raffinose &amp; Stachyose – Commonly found in legumes.</a:t>
            </a:r>
          </a:p>
          <a:p>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3588FB2-F28F-4880-B547-19559043DAD3}" type="slidenum">
              <a:rPr lang="en-CA" smtClean="0"/>
              <a:pPr/>
              <a:t>12</a:t>
            </a:fld>
            <a:endParaRPr lang="en-CA"/>
          </a:p>
        </p:txBody>
      </p:sp>
    </p:spTree>
    <p:extLst>
      <p:ext uri="{BB962C8B-B14F-4D97-AF65-F5344CB8AC3E}">
        <p14:creationId xmlns:p14="http://schemas.microsoft.com/office/powerpoint/2010/main" val="72588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latin typeface="Arial" panose="020B0604020202020204" pitchFamily="34" charset="0"/>
                <a:cs typeface="Arial" panose="020B0604020202020204" pitchFamily="34" charset="0"/>
              </a:rPr>
              <a:t>Definition:</a:t>
            </a:r>
            <a:r>
              <a:rPr lang="en-US" altLang="en-US" sz="1200" dirty="0">
                <a:latin typeface="Arial" panose="020B0604020202020204" pitchFamily="34" charset="0"/>
                <a:cs typeface="Arial" panose="020B0604020202020204" pitchFamily="34" charset="0"/>
              </a:rPr>
              <a:t> All</a:t>
            </a:r>
            <a:r>
              <a:rPr lang="en-CA" sz="1200" dirty="0">
                <a:latin typeface="Arial" panose="020B0604020202020204" pitchFamily="34" charset="0"/>
                <a:cs typeface="Arial" panose="020B0604020202020204" pitchFamily="34" charset="0"/>
              </a:rPr>
              <a:t> plant polysaccharides other than starch.</a:t>
            </a:r>
          </a:p>
        </p:txBody>
      </p:sp>
      <p:sp>
        <p:nvSpPr>
          <p:cNvPr id="4" name="Slide Number Placeholder 3"/>
          <p:cNvSpPr>
            <a:spLocks noGrp="1"/>
          </p:cNvSpPr>
          <p:nvPr>
            <p:ph type="sldNum" sz="quarter" idx="10"/>
          </p:nvPr>
        </p:nvSpPr>
        <p:spPr/>
        <p:txBody>
          <a:bodyPr/>
          <a:lstStyle/>
          <a:p>
            <a:fld id="{D3588FB2-F28F-4880-B547-19559043DAD3}" type="slidenum">
              <a:rPr lang="en-CA" smtClean="0"/>
              <a:pPr/>
              <a:t>13</a:t>
            </a:fld>
            <a:endParaRPr lang="en-CA"/>
          </a:p>
        </p:txBody>
      </p:sp>
    </p:spTree>
    <p:extLst>
      <p:ext uri="{BB962C8B-B14F-4D97-AF65-F5344CB8AC3E}">
        <p14:creationId xmlns:p14="http://schemas.microsoft.com/office/powerpoint/2010/main" val="77318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14</a:t>
            </a:fld>
            <a:endParaRPr lang="en-CA"/>
          </a:p>
        </p:txBody>
      </p:sp>
    </p:spTree>
    <p:extLst>
      <p:ext uri="{BB962C8B-B14F-4D97-AF65-F5344CB8AC3E}">
        <p14:creationId xmlns:p14="http://schemas.microsoft.com/office/powerpoint/2010/main" val="204610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Differences in the source </a:t>
            </a:r>
            <a:r>
              <a:rPr lang="en-US" dirty="0"/>
              <a:t>… can all lead to discrete fiber structures, and unique physiochemical properties that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9096C-AD9B-3C4B-BCD7-9314206C57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92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Differences in the source </a:t>
            </a:r>
            <a:r>
              <a:rPr lang="en-US" dirty="0"/>
              <a:t>… can all lead to discrete fiber structures, and unique physiochemical properties that …</a:t>
            </a:r>
          </a:p>
          <a:p>
            <a:endParaRPr lang="en-US" dirty="0"/>
          </a:p>
          <a:p>
            <a:r>
              <a:rPr lang="en-US" dirty="0"/>
              <a:t>Therefore, one should really appreciate fiber structures when targeting the microbiota dependent and independent mechanism that underlie the health benefits of fiber.</a:t>
            </a:r>
          </a:p>
          <a:p>
            <a:endParaRPr lang="en-US" dirty="0"/>
          </a:p>
          <a:p>
            <a:r>
              <a:rPr lang="en-US" dirty="0"/>
              <a:t>Discrete fiber structures are particularly important when targeting microbiota fermentation, as by changing the substrate you can alter its effect on gut microbiota composition and the production of health-relevant metabolites</a:t>
            </a:r>
            <a:r>
              <a:rPr lang="en-CA"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9096C-AD9B-3C4B-BCD7-9314206C57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537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D3588FB2-F28F-4880-B547-19559043DAD3}" type="slidenum">
              <a:rPr lang="en-CA" smtClean="0"/>
              <a:pPr/>
              <a:t>17</a:t>
            </a:fld>
            <a:endParaRPr lang="en-CA"/>
          </a:p>
        </p:txBody>
      </p:sp>
    </p:spTree>
    <p:extLst>
      <p:ext uri="{BB962C8B-B14F-4D97-AF65-F5344CB8AC3E}">
        <p14:creationId xmlns:p14="http://schemas.microsoft.com/office/powerpoint/2010/main" val="310795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salivary amylase and lingual lipase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20</a:t>
            </a:fld>
            <a:endParaRPr lang="en-CA"/>
          </a:p>
        </p:txBody>
      </p:sp>
    </p:spTree>
    <p:extLst>
      <p:ext uri="{BB962C8B-B14F-4D97-AF65-F5344CB8AC3E}">
        <p14:creationId xmlns:p14="http://schemas.microsoft.com/office/powerpoint/2010/main" val="183952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salivary amylase and lingual lipase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21</a:t>
            </a:fld>
            <a:endParaRPr lang="en-CA"/>
          </a:p>
        </p:txBody>
      </p:sp>
    </p:spTree>
    <p:extLst>
      <p:ext uri="{BB962C8B-B14F-4D97-AF65-F5344CB8AC3E}">
        <p14:creationId xmlns:p14="http://schemas.microsoft.com/office/powerpoint/2010/main" val="19166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my knowledge with dietitians.</a:t>
            </a:r>
          </a:p>
          <a:p>
            <a:r>
              <a:rPr lang="en-US" dirty="0"/>
              <a:t>Mention no financial disclosures.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D1F38-11D1-4084-B8FB-AFAA6C5F9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58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Increased digesta viscosity within the small intestinal lumen further delays nutrient absorption by limiting nutrient diffusion towards the mucosa the activity of endogenous digestive enzymes and, which further slows proximal gastrointestinal transit by triggering the ileal break.</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22</a:t>
            </a:fld>
            <a:endParaRPr lang="en-CA"/>
          </a:p>
        </p:txBody>
      </p:sp>
    </p:spTree>
    <p:extLst>
      <p:ext uri="{BB962C8B-B14F-4D97-AF65-F5344CB8AC3E}">
        <p14:creationId xmlns:p14="http://schemas.microsoft.com/office/powerpoint/2010/main" val="81091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Chemical and physical structures that are slowly or poorly fermented by gut microbiota, such as large fibre particles, cellulose or psyllium, serve other gastrointestinal benefits by stimulating peristalsis, mucosal secretions and resisting the reabsorption of entrapped water, which has been shown to add bulk and softens stool in humans.</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23</a:t>
            </a:fld>
            <a:endParaRPr lang="en-CA"/>
          </a:p>
        </p:txBody>
      </p:sp>
    </p:spTree>
    <p:extLst>
      <p:ext uri="{BB962C8B-B14F-4D97-AF65-F5344CB8AC3E}">
        <p14:creationId xmlns:p14="http://schemas.microsoft.com/office/powerpoint/2010/main" val="2167062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An important component of this framework </a:t>
            </a:r>
            <a:r>
              <a:rPr lang="en-CA" b="0" dirty="0"/>
              <a:t>is to align the discrete fiber structures with </a:t>
            </a:r>
            <a:r>
              <a:rPr lang="en-CA" dirty="0"/>
              <a:t>the polysaccharide utilization loci of the target microbes.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When you consider the gut microbiome, there is </a:t>
            </a:r>
            <a:r>
              <a:rPr lang="en-CA" b="1" dirty="0"/>
              <a:t>extensive genetic variation between microbes. </a:t>
            </a:r>
            <a:r>
              <a:rPr lang="en-CA" b="0" dirty="0"/>
              <a:t>For instance, the </a:t>
            </a:r>
            <a:r>
              <a:rPr lang="en-CA" b="1" dirty="0"/>
              <a:t>polysaccharide utilization loci </a:t>
            </a:r>
            <a:r>
              <a:rPr lang="en-CA" b="0" dirty="0"/>
              <a:t>of two closely related species can different.  </a:t>
            </a: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This is to some degree possible </a:t>
            </a:r>
            <a:r>
              <a:rPr lang="en-CA" dirty="0"/>
              <a:t>because PULs can be unique from microbe to microbe.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These difference open the possibility for precision microbiome modulation</a:t>
            </a:r>
          </a:p>
        </p:txBody>
      </p:sp>
      <p:sp>
        <p:nvSpPr>
          <p:cNvPr id="4" name="Slide Number Placeholder 3"/>
          <p:cNvSpPr>
            <a:spLocks noGrp="1"/>
          </p:cNvSpPr>
          <p:nvPr>
            <p:ph type="sldNum" sz="quarter" idx="5"/>
          </p:nvPr>
        </p:nvSpPr>
        <p:spPr/>
        <p:txBody>
          <a:bodyPr/>
          <a:lstStyle/>
          <a:p>
            <a:fld id="{CBE03B84-4542-4913-921D-48CFFDD0C45C}" type="slidenum">
              <a:rPr lang="en-US" smtClean="0"/>
              <a:t>24</a:t>
            </a:fld>
            <a:endParaRPr lang="en-US"/>
          </a:p>
        </p:txBody>
      </p:sp>
    </p:spTree>
    <p:extLst>
      <p:ext uri="{BB962C8B-B14F-4D97-AF65-F5344CB8AC3E}">
        <p14:creationId xmlns:p14="http://schemas.microsoft.com/office/powerpoint/2010/main" val="3750960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An important component of this framework </a:t>
            </a:r>
            <a:r>
              <a:rPr lang="en-CA" b="0" dirty="0"/>
              <a:t>is to align the discrete fiber structures with </a:t>
            </a:r>
            <a:r>
              <a:rPr lang="en-CA" dirty="0"/>
              <a:t>the polysaccharide utilization loci of the target microbes.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When you consider the gut microbiome, there is </a:t>
            </a:r>
            <a:r>
              <a:rPr lang="en-CA" b="1" dirty="0"/>
              <a:t>extensive genetic variation between microbes. </a:t>
            </a:r>
            <a:r>
              <a:rPr lang="en-CA" b="0" dirty="0"/>
              <a:t>For instance, the </a:t>
            </a:r>
            <a:r>
              <a:rPr lang="en-CA" b="1" dirty="0"/>
              <a:t>polysaccharide utilization loci </a:t>
            </a:r>
            <a:r>
              <a:rPr lang="en-CA" b="0" dirty="0"/>
              <a:t>of two closely related species can different.  </a:t>
            </a: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This is to some degree possible </a:t>
            </a:r>
            <a:r>
              <a:rPr lang="en-CA" dirty="0"/>
              <a:t>because PULs can be unique from microbe to microbe.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These difference open the possibility for precision microbiome modulation</a:t>
            </a:r>
          </a:p>
        </p:txBody>
      </p:sp>
      <p:sp>
        <p:nvSpPr>
          <p:cNvPr id="4" name="Slide Number Placeholder 3"/>
          <p:cNvSpPr>
            <a:spLocks noGrp="1"/>
          </p:cNvSpPr>
          <p:nvPr>
            <p:ph type="sldNum" sz="quarter" idx="5"/>
          </p:nvPr>
        </p:nvSpPr>
        <p:spPr/>
        <p:txBody>
          <a:bodyPr/>
          <a:lstStyle/>
          <a:p>
            <a:fld id="{CBE03B84-4542-4913-921D-48CFFDD0C45C}" type="slidenum">
              <a:rPr lang="en-US" smtClean="0"/>
              <a:t>25</a:t>
            </a:fld>
            <a:endParaRPr lang="en-US"/>
          </a:p>
        </p:txBody>
      </p:sp>
    </p:spTree>
    <p:extLst>
      <p:ext uri="{BB962C8B-B14F-4D97-AF65-F5344CB8AC3E}">
        <p14:creationId xmlns:p14="http://schemas.microsoft.com/office/powerpoint/2010/main" val="1252474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Increasing evidence suggests </a:t>
            </a:r>
            <a:r>
              <a:rPr lang="en-CA" dirty="0"/>
              <a:t>that the gut microbiome plays an important role in health &amp; disease.</a:t>
            </a:r>
          </a:p>
          <a:p>
            <a:r>
              <a:rPr lang="en-CA" b="1" dirty="0"/>
              <a:t>Interactions between the microbial community </a:t>
            </a:r>
            <a:r>
              <a:rPr lang="en-CA" dirty="0"/>
              <a:t>and host health are driven by metabolites.</a:t>
            </a:r>
          </a:p>
          <a:p>
            <a:r>
              <a:rPr lang="en-CA" b="1" dirty="0"/>
              <a:t>Production of these metabolites is directly dependent </a:t>
            </a:r>
            <a:r>
              <a:rPr lang="en-CA" dirty="0"/>
              <a:t>by substrate presence &amp; community composition.</a:t>
            </a:r>
          </a:p>
          <a:p>
            <a:r>
              <a:rPr lang="en-CA" b="1" dirty="0"/>
              <a:t>This is exciting </a:t>
            </a:r>
            <a:r>
              <a:rPr lang="en-CA" dirty="0"/>
              <a:t>as it means we can change health effects by selectively changing the substrates.</a:t>
            </a:r>
          </a:p>
        </p:txBody>
      </p:sp>
      <p:sp>
        <p:nvSpPr>
          <p:cNvPr id="4" name="Slide Number Placeholder 3"/>
          <p:cNvSpPr>
            <a:spLocks noGrp="1"/>
          </p:cNvSpPr>
          <p:nvPr>
            <p:ph type="sldNum" sz="quarter" idx="5"/>
          </p:nvPr>
        </p:nvSpPr>
        <p:spPr/>
        <p:txBody>
          <a:bodyPr/>
          <a:lstStyle/>
          <a:p>
            <a:fld id="{CBE03B84-4542-4913-921D-48CFFDD0C45C}" type="slidenum">
              <a:rPr lang="en-US" smtClean="0"/>
              <a:t>26</a:t>
            </a:fld>
            <a:endParaRPr lang="en-US"/>
          </a:p>
        </p:txBody>
      </p:sp>
    </p:spTree>
    <p:extLst>
      <p:ext uri="{BB962C8B-B14F-4D97-AF65-F5344CB8AC3E}">
        <p14:creationId xmlns:p14="http://schemas.microsoft.com/office/powerpoint/2010/main" val="198266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000000"/>
                </a:solidFill>
              </a:rPr>
              <a:t>Microbiome composition </a:t>
            </a:r>
            <a:r>
              <a:rPr lang="en-CA" sz="1200" dirty="0">
                <a:solidFill>
                  <a:srgbClr val="000000"/>
                </a:solidFill>
              </a:rPr>
              <a:t>by 16S RNA gene sequencing &amp; </a:t>
            </a:r>
            <a:r>
              <a:rPr lang="en-CA" sz="1200" b="1" dirty="0">
                <a:solidFill>
                  <a:srgbClr val="000000"/>
                </a:solidFill>
              </a:rPr>
              <a:t>fecal SCFA </a:t>
            </a:r>
            <a:r>
              <a:rPr lang="en-CA" sz="1200" dirty="0">
                <a:solidFill>
                  <a:srgbClr val="000000"/>
                </a:solidFill>
              </a:rPr>
              <a:t>and</a:t>
            </a:r>
            <a:r>
              <a:rPr lang="en-CA" sz="1200" b="1" dirty="0">
                <a:solidFill>
                  <a:srgbClr val="000000"/>
                </a:solidFill>
              </a:rPr>
              <a:t> BCFA </a:t>
            </a:r>
            <a:r>
              <a:rPr lang="en-CA" sz="1200" dirty="0">
                <a:solidFill>
                  <a:srgbClr val="000000"/>
                </a:solidFill>
              </a:rPr>
              <a:t>concentrations by  gas chromatography</a:t>
            </a:r>
            <a:endParaRPr lang="en-CA" dirty="0"/>
          </a:p>
        </p:txBody>
      </p:sp>
      <p:sp>
        <p:nvSpPr>
          <p:cNvPr id="4" name="Slide Number Placeholder 3"/>
          <p:cNvSpPr>
            <a:spLocks noGrp="1"/>
          </p:cNvSpPr>
          <p:nvPr>
            <p:ph type="sldNum" sz="quarter" idx="5"/>
          </p:nvPr>
        </p:nvSpPr>
        <p:spPr/>
        <p:txBody>
          <a:bodyPr/>
          <a:lstStyle/>
          <a:p>
            <a:fld id="{CBE03B84-4542-4913-921D-48CFFDD0C45C}" type="slidenum">
              <a:rPr lang="en-US" smtClean="0"/>
              <a:t>27</a:t>
            </a:fld>
            <a:endParaRPr lang="en-US"/>
          </a:p>
        </p:txBody>
      </p:sp>
    </p:spTree>
    <p:extLst>
      <p:ext uri="{BB962C8B-B14F-4D97-AF65-F5344CB8AC3E}">
        <p14:creationId xmlns:p14="http://schemas.microsoft.com/office/powerpoint/2010/main" val="1005753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Increasing evidence suggests </a:t>
            </a:r>
            <a:r>
              <a:rPr lang="en-CA" dirty="0"/>
              <a:t>that the gut microbiome plays an important role in health &amp; disease.</a:t>
            </a:r>
          </a:p>
          <a:p>
            <a:r>
              <a:rPr lang="en-CA" b="1" dirty="0"/>
              <a:t>Interactions between the microbial community </a:t>
            </a:r>
            <a:r>
              <a:rPr lang="en-CA" dirty="0"/>
              <a:t>and host health are driven by metabolites.</a:t>
            </a:r>
          </a:p>
          <a:p>
            <a:r>
              <a:rPr lang="en-CA" b="1" dirty="0"/>
              <a:t>Production of these metabolites is directly dependent </a:t>
            </a:r>
            <a:r>
              <a:rPr lang="en-CA" dirty="0"/>
              <a:t>by substrate presence &amp; community composition.</a:t>
            </a:r>
          </a:p>
          <a:p>
            <a:r>
              <a:rPr lang="en-CA" b="1" dirty="0"/>
              <a:t>This is exciting </a:t>
            </a:r>
            <a:r>
              <a:rPr lang="en-CA" dirty="0"/>
              <a:t>as it means we can change health effects by selectively changing the substrates.</a:t>
            </a:r>
          </a:p>
        </p:txBody>
      </p:sp>
      <p:sp>
        <p:nvSpPr>
          <p:cNvPr id="4" name="Slide Number Placeholder 3"/>
          <p:cNvSpPr>
            <a:spLocks noGrp="1"/>
          </p:cNvSpPr>
          <p:nvPr>
            <p:ph type="sldNum" sz="quarter" idx="5"/>
          </p:nvPr>
        </p:nvSpPr>
        <p:spPr/>
        <p:txBody>
          <a:bodyPr/>
          <a:lstStyle/>
          <a:p>
            <a:fld id="{CBE03B84-4542-4913-921D-48CFFDD0C45C}" type="slidenum">
              <a:rPr lang="en-US" smtClean="0"/>
              <a:t>28</a:t>
            </a:fld>
            <a:endParaRPr lang="en-US"/>
          </a:p>
        </p:txBody>
      </p:sp>
    </p:spTree>
    <p:extLst>
      <p:ext uri="{BB962C8B-B14F-4D97-AF65-F5344CB8AC3E}">
        <p14:creationId xmlns:p14="http://schemas.microsoft.com/office/powerpoint/2010/main" val="369630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D1F38-11D1-4084-B8FB-AFAA6C5F9A98}" type="slidenum">
              <a:rPr lang="en-US" smtClean="0"/>
              <a:t>29</a:t>
            </a:fld>
            <a:endParaRPr lang="en-US"/>
          </a:p>
        </p:txBody>
      </p:sp>
    </p:spTree>
    <p:extLst>
      <p:ext uri="{BB962C8B-B14F-4D97-AF65-F5344CB8AC3E}">
        <p14:creationId xmlns:p14="http://schemas.microsoft.com/office/powerpoint/2010/main" val="2138124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30</a:t>
            </a:fld>
            <a:endParaRPr lang="en-CA"/>
          </a:p>
        </p:txBody>
      </p:sp>
    </p:spTree>
    <p:extLst>
      <p:ext uri="{BB962C8B-B14F-4D97-AF65-F5344CB8AC3E}">
        <p14:creationId xmlns:p14="http://schemas.microsoft.com/office/powerpoint/2010/main" val="227086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31</a:t>
            </a:fld>
            <a:endParaRPr lang="en-CA"/>
          </a:p>
        </p:txBody>
      </p:sp>
    </p:spTree>
    <p:extLst>
      <p:ext uri="{BB962C8B-B14F-4D97-AF65-F5344CB8AC3E}">
        <p14:creationId xmlns:p14="http://schemas.microsoft.com/office/powerpoint/2010/main" val="277661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It was during this training that I first realised </a:t>
            </a:r>
            <a:r>
              <a:rPr lang="en-CA" sz="1200" kern="1200" dirty="0">
                <a:solidFill>
                  <a:schemeClr val="tx1"/>
                </a:solidFill>
                <a:effectLst/>
                <a:latin typeface="+mn-lt"/>
                <a:ea typeface="+mn-ea"/>
                <a:cs typeface="+mn-cs"/>
              </a:rPr>
              <a:t>just how unique dietary fibers were.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But it wasn’t until my PhD training that I really understood the benefits of fiber and the role the gut microbiome plays in these 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And its this unique relationship between Fiber-Microbiome-Health that</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drives my interests in researching dietary fibers.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And I have even had the pleasure of discussing this inter-relationship in a previous and now more recent Cell Host Microbe review, together with my colleagues Jens Walter &amp; Anissa Armet.</a:t>
            </a:r>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3</a:t>
            </a:fld>
            <a:endParaRPr lang="en-CA"/>
          </a:p>
        </p:txBody>
      </p:sp>
    </p:spTree>
    <p:extLst>
      <p:ext uri="{BB962C8B-B14F-4D97-AF65-F5344CB8AC3E}">
        <p14:creationId xmlns:p14="http://schemas.microsoft.com/office/powerpoint/2010/main" val="621403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D3588FB2-F28F-4880-B547-19559043DAD3}" type="slidenum">
              <a:rPr lang="en-CA" smtClean="0"/>
              <a:pPr/>
              <a:t>32</a:t>
            </a:fld>
            <a:endParaRPr lang="en-CA"/>
          </a:p>
        </p:txBody>
      </p:sp>
    </p:spTree>
    <p:extLst>
      <p:ext uri="{BB962C8B-B14F-4D97-AF65-F5344CB8AC3E}">
        <p14:creationId xmlns:p14="http://schemas.microsoft.com/office/powerpoint/2010/main" val="1564910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33</a:t>
            </a:fld>
            <a:endParaRPr lang="en-CA"/>
          </a:p>
        </p:txBody>
      </p:sp>
    </p:spTree>
    <p:extLst>
      <p:ext uri="{BB962C8B-B14F-4D97-AF65-F5344CB8AC3E}">
        <p14:creationId xmlns:p14="http://schemas.microsoft.com/office/powerpoint/2010/main" val="63093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E03B84-4542-4913-921D-48CFFDD0C45C}" type="slidenum">
              <a:rPr lang="en-US" smtClean="0"/>
              <a:t>34</a:t>
            </a:fld>
            <a:endParaRPr lang="en-US"/>
          </a:p>
        </p:txBody>
      </p:sp>
    </p:spTree>
    <p:extLst>
      <p:ext uri="{BB962C8B-B14F-4D97-AF65-F5344CB8AC3E}">
        <p14:creationId xmlns:p14="http://schemas.microsoft.com/office/powerpoint/2010/main" val="661966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E03B84-4542-4913-921D-48CFFDD0C45C}" type="slidenum">
              <a:rPr lang="en-US" smtClean="0"/>
              <a:t>35</a:t>
            </a:fld>
            <a:endParaRPr lang="en-US"/>
          </a:p>
        </p:txBody>
      </p:sp>
    </p:spTree>
    <p:extLst>
      <p:ext uri="{BB962C8B-B14F-4D97-AF65-F5344CB8AC3E}">
        <p14:creationId xmlns:p14="http://schemas.microsoft.com/office/powerpoint/2010/main" val="2039020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β-</a:t>
            </a:r>
            <a:r>
              <a:rPr lang="en-CA" sz="1200" kern="1200" dirty="0">
                <a:solidFill>
                  <a:schemeClr val="tx1"/>
                </a:solidFill>
                <a:effectLst/>
                <a:latin typeface="+mn-lt"/>
                <a:ea typeface="+mn-ea"/>
                <a:cs typeface="+mn-cs"/>
              </a:rPr>
              <a:t>Glucan, arabinoxylan, resistant starch, inulin.</a:t>
            </a:r>
          </a:p>
          <a:p>
            <a:r>
              <a:rPr lang="en-CA" sz="1200" kern="1200" dirty="0">
                <a:solidFill>
                  <a:schemeClr val="tx1"/>
                </a:solidFill>
                <a:effectLst/>
                <a:latin typeface="+mn-lt"/>
                <a:ea typeface="+mn-ea"/>
                <a:cs typeface="+mn-cs"/>
              </a:rPr>
              <a:t>~1 cup of oats/day.</a:t>
            </a:r>
          </a:p>
        </p:txBody>
      </p:sp>
      <p:sp>
        <p:nvSpPr>
          <p:cNvPr id="4" name="Slide Number Placeholder 3"/>
          <p:cNvSpPr>
            <a:spLocks noGrp="1"/>
          </p:cNvSpPr>
          <p:nvPr>
            <p:ph type="sldNum" sz="quarter" idx="10"/>
          </p:nvPr>
        </p:nvSpPr>
        <p:spPr/>
        <p:txBody>
          <a:bodyPr/>
          <a:lstStyle/>
          <a:p>
            <a:fld id="{D3588FB2-F28F-4880-B547-19559043DAD3}" type="slidenum">
              <a:rPr lang="en-CA" smtClean="0"/>
              <a:pPr/>
              <a:t>36</a:t>
            </a:fld>
            <a:endParaRPr lang="en-CA"/>
          </a:p>
        </p:txBody>
      </p:sp>
    </p:spTree>
    <p:extLst>
      <p:ext uri="{BB962C8B-B14F-4D97-AF65-F5344CB8AC3E}">
        <p14:creationId xmlns:p14="http://schemas.microsoft.com/office/powerpoint/2010/main" val="2510742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~10 grams of psyllium husk</a:t>
            </a:r>
          </a:p>
        </p:txBody>
      </p:sp>
      <p:sp>
        <p:nvSpPr>
          <p:cNvPr id="4" name="Slide Number Placeholder 3"/>
          <p:cNvSpPr>
            <a:spLocks noGrp="1"/>
          </p:cNvSpPr>
          <p:nvPr>
            <p:ph type="sldNum" sz="quarter" idx="10"/>
          </p:nvPr>
        </p:nvSpPr>
        <p:spPr/>
        <p:txBody>
          <a:bodyPr/>
          <a:lstStyle/>
          <a:p>
            <a:fld id="{D3588FB2-F28F-4880-B547-19559043DAD3}" type="slidenum">
              <a:rPr lang="en-CA" smtClean="0"/>
              <a:pPr/>
              <a:t>37</a:t>
            </a:fld>
            <a:endParaRPr lang="en-CA"/>
          </a:p>
        </p:txBody>
      </p:sp>
    </p:spTree>
    <p:extLst>
      <p:ext uri="{BB962C8B-B14F-4D97-AF65-F5344CB8AC3E}">
        <p14:creationId xmlns:p14="http://schemas.microsoft.com/office/powerpoint/2010/main" val="2844072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38</a:t>
            </a:fld>
            <a:endParaRPr lang="en-CA"/>
          </a:p>
        </p:txBody>
      </p:sp>
    </p:spTree>
    <p:extLst>
      <p:ext uri="{BB962C8B-B14F-4D97-AF65-F5344CB8AC3E}">
        <p14:creationId xmlns:p14="http://schemas.microsoft.com/office/powerpoint/2010/main" val="1684304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39</a:t>
            </a:fld>
            <a:endParaRPr lang="en-CA"/>
          </a:p>
        </p:txBody>
      </p:sp>
    </p:spTree>
    <p:extLst>
      <p:ext uri="{BB962C8B-B14F-4D97-AF65-F5344CB8AC3E}">
        <p14:creationId xmlns:p14="http://schemas.microsoft.com/office/powerpoint/2010/main" val="4016547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40</a:t>
            </a:fld>
            <a:endParaRPr lang="en-CA"/>
          </a:p>
        </p:txBody>
      </p:sp>
    </p:spTree>
    <p:extLst>
      <p:ext uri="{BB962C8B-B14F-4D97-AF65-F5344CB8AC3E}">
        <p14:creationId xmlns:p14="http://schemas.microsoft.com/office/powerpoint/2010/main" val="143621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41</a:t>
            </a:fld>
            <a:endParaRPr lang="en-CA"/>
          </a:p>
        </p:txBody>
      </p:sp>
    </p:spTree>
    <p:extLst>
      <p:ext uri="{BB962C8B-B14F-4D97-AF65-F5344CB8AC3E}">
        <p14:creationId xmlns:p14="http://schemas.microsoft.com/office/powerpoint/2010/main" val="340110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has been a tremendous amount of work </a:t>
            </a:r>
            <a:r>
              <a:rPr lang="en-US" dirty="0"/>
              <a:t>done already showing the health benefits of fiber in humans, which is nicely summarized by a more recent landmark systemic review in Lancet.</a:t>
            </a:r>
          </a:p>
          <a:p>
            <a:r>
              <a:rPr lang="en-US" dirty="0"/>
              <a:t>They found that an intake between 25 &amp; 29 g/d of fiber led to the greatest reduction of risk for all-caused mortality, and that consuming even more fiber likely reduces this risk further. </a:t>
            </a:r>
          </a:p>
        </p:txBody>
      </p:sp>
      <p:sp>
        <p:nvSpPr>
          <p:cNvPr id="4" name="Slide Number Placeholder 3"/>
          <p:cNvSpPr>
            <a:spLocks noGrp="1"/>
          </p:cNvSpPr>
          <p:nvPr>
            <p:ph type="sldNum" sz="quarter" idx="5"/>
          </p:nvPr>
        </p:nvSpPr>
        <p:spPr/>
        <p:txBody>
          <a:bodyPr/>
          <a:lstStyle/>
          <a:p>
            <a:fld id="{FEFD1F38-11D1-4084-B8FB-AFAA6C5F9A98}" type="slidenum">
              <a:rPr lang="en-US" smtClean="0"/>
              <a:t>4</a:t>
            </a:fld>
            <a:endParaRPr lang="en-US"/>
          </a:p>
        </p:txBody>
      </p:sp>
    </p:spTree>
    <p:extLst>
      <p:ext uri="{BB962C8B-B14F-4D97-AF65-F5344CB8AC3E}">
        <p14:creationId xmlns:p14="http://schemas.microsoft.com/office/powerpoint/2010/main" val="1347888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42</a:t>
            </a:fld>
            <a:endParaRPr lang="en-CA"/>
          </a:p>
        </p:txBody>
      </p:sp>
    </p:spTree>
    <p:extLst>
      <p:ext uri="{BB962C8B-B14F-4D97-AF65-F5344CB8AC3E}">
        <p14:creationId xmlns:p14="http://schemas.microsoft.com/office/powerpoint/2010/main" val="178689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43</a:t>
            </a:fld>
            <a:endParaRPr lang="en-CA"/>
          </a:p>
        </p:txBody>
      </p:sp>
    </p:spTree>
    <p:extLst>
      <p:ext uri="{BB962C8B-B14F-4D97-AF65-F5344CB8AC3E}">
        <p14:creationId xmlns:p14="http://schemas.microsoft.com/office/powerpoint/2010/main" val="3674414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D1F38-11D1-4084-B8FB-AFAA6C5F9A98}" type="slidenum">
              <a:rPr lang="en-US" smtClean="0"/>
              <a:t>44</a:t>
            </a:fld>
            <a:endParaRPr lang="en-US"/>
          </a:p>
        </p:txBody>
      </p:sp>
    </p:spTree>
    <p:extLst>
      <p:ext uri="{BB962C8B-B14F-4D97-AF65-F5344CB8AC3E}">
        <p14:creationId xmlns:p14="http://schemas.microsoft.com/office/powerpoint/2010/main" val="2352884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D1F38-11D1-4084-B8FB-AFAA6C5F9A98}" type="slidenum">
              <a:rPr lang="en-US" smtClean="0"/>
              <a:t>45</a:t>
            </a:fld>
            <a:endParaRPr lang="en-US"/>
          </a:p>
        </p:txBody>
      </p:sp>
    </p:spTree>
    <p:extLst>
      <p:ext uri="{BB962C8B-B14F-4D97-AF65-F5344CB8AC3E}">
        <p14:creationId xmlns:p14="http://schemas.microsoft.com/office/powerpoint/2010/main" val="145775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EFD1F38-11D1-4084-B8FB-AFAA6C5F9A98}" type="slidenum">
              <a:rPr lang="en-US" smtClean="0"/>
              <a:t>5</a:t>
            </a:fld>
            <a:endParaRPr lang="en-US"/>
          </a:p>
        </p:txBody>
      </p:sp>
    </p:spTree>
    <p:extLst>
      <p:ext uri="{BB962C8B-B14F-4D97-AF65-F5344CB8AC3E}">
        <p14:creationId xmlns:p14="http://schemas.microsoft.com/office/powerpoint/2010/main" val="121966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this, intake levels </a:t>
            </a:r>
            <a:r>
              <a:rPr lang="en-CA" sz="1200" b="1" kern="1200" dirty="0">
                <a:solidFill>
                  <a:schemeClr val="tx1"/>
                </a:solidFill>
                <a:effectLst/>
                <a:latin typeface="+mn-lt"/>
                <a:ea typeface="+mn-ea"/>
                <a:cs typeface="+mn-cs"/>
              </a:rPr>
              <a:t>have remained unchanged for decades </a:t>
            </a:r>
            <a:r>
              <a:rPr lang="en-CA" sz="1200" kern="1200" dirty="0">
                <a:solidFill>
                  <a:schemeClr val="tx1"/>
                </a:solidFill>
                <a:effectLst/>
                <a:latin typeface="+mn-lt"/>
                <a:ea typeface="+mn-ea"/>
                <a:cs typeface="+mn-cs"/>
              </a:rPr>
              <a:t>at only ½ of what is typically recommended,</a:t>
            </a:r>
            <a:r>
              <a:rPr lang="en-CA" sz="1200" kern="1200" baseline="0" dirty="0">
                <a:solidFill>
                  <a:schemeClr val="tx1"/>
                </a:solidFill>
                <a:effectLst/>
                <a:latin typeface="+mn-lt"/>
                <a:ea typeface="+mn-ea"/>
                <a:cs typeface="+mn-cs"/>
              </a:rPr>
              <a:t> which suggests that our </a:t>
            </a:r>
            <a:r>
              <a:rPr lang="en-CA" sz="1200" kern="1200" dirty="0">
                <a:solidFill>
                  <a:schemeClr val="tx1"/>
                </a:solidFill>
                <a:effectLst/>
                <a:latin typeface="+mn-lt"/>
                <a:ea typeface="+mn-ea"/>
                <a:cs typeface="+mn-cs"/>
              </a:rPr>
              <a:t>recommendations</a:t>
            </a:r>
            <a:r>
              <a:rPr lang="en-CA" sz="1200" kern="1200" baseline="0" dirty="0">
                <a:solidFill>
                  <a:schemeClr val="tx1"/>
                </a:solidFill>
                <a:effectLst/>
                <a:latin typeface="+mn-lt"/>
                <a:ea typeface="+mn-ea"/>
                <a:cs typeface="+mn-cs"/>
              </a:rPr>
              <a:t> for</a:t>
            </a:r>
            <a:r>
              <a:rPr lang="en-CA" sz="1200" kern="1200" dirty="0">
                <a:solidFill>
                  <a:schemeClr val="tx1"/>
                </a:solidFill>
                <a:effectLst/>
                <a:latin typeface="+mn-lt"/>
                <a:ea typeface="+mn-ea"/>
                <a:cs typeface="+mn-cs"/>
              </a:rPr>
              <a:t> whole plant foods high in fiber aren’t changing consumer behavior. This gap between recommended and actual intake in referred to the ‘fiber gap’.</a:t>
            </a:r>
          </a:p>
        </p:txBody>
      </p:sp>
      <p:sp>
        <p:nvSpPr>
          <p:cNvPr id="4" name="Slide Number Placeholder 3"/>
          <p:cNvSpPr>
            <a:spLocks noGrp="1"/>
          </p:cNvSpPr>
          <p:nvPr>
            <p:ph type="sldNum" sz="quarter" idx="5"/>
          </p:nvPr>
        </p:nvSpPr>
        <p:spPr/>
        <p:txBody>
          <a:bodyPr/>
          <a:lstStyle/>
          <a:p>
            <a:fld id="{FEFD1F38-11D1-4084-B8FB-AFAA6C5F9A98}" type="slidenum">
              <a:rPr lang="en-US" smtClean="0"/>
              <a:t>6</a:t>
            </a:fld>
            <a:endParaRPr lang="en-US"/>
          </a:p>
        </p:txBody>
      </p:sp>
    </p:spTree>
    <p:extLst>
      <p:ext uri="{BB962C8B-B14F-4D97-AF65-F5344CB8AC3E}">
        <p14:creationId xmlns:p14="http://schemas.microsoft.com/office/powerpoint/2010/main" val="236568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7</a:t>
            </a:fld>
            <a:endParaRPr lang="en-CA"/>
          </a:p>
        </p:txBody>
      </p:sp>
    </p:spTree>
    <p:extLst>
      <p:ext uri="{BB962C8B-B14F-4D97-AF65-F5344CB8AC3E}">
        <p14:creationId xmlns:p14="http://schemas.microsoft.com/office/powerpoint/2010/main" val="390092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88FB2-F28F-4880-B547-19559043DAD3}" type="slidenum">
              <a:rPr lang="en-CA" smtClean="0"/>
              <a:pPr/>
              <a:t>8</a:t>
            </a:fld>
            <a:endParaRPr lang="en-CA"/>
          </a:p>
        </p:txBody>
      </p:sp>
    </p:spTree>
    <p:extLst>
      <p:ext uri="{BB962C8B-B14F-4D97-AF65-F5344CB8AC3E}">
        <p14:creationId xmlns:p14="http://schemas.microsoft.com/office/powerpoint/2010/main" val="170565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D3588FB2-F28F-4880-B547-19559043DAD3}" type="slidenum">
              <a:rPr lang="en-CA" smtClean="0"/>
              <a:pPr/>
              <a:t>9</a:t>
            </a:fld>
            <a:endParaRPr lang="en-CA"/>
          </a:p>
        </p:txBody>
      </p:sp>
    </p:spTree>
    <p:extLst>
      <p:ext uri="{BB962C8B-B14F-4D97-AF65-F5344CB8AC3E}">
        <p14:creationId xmlns:p14="http://schemas.microsoft.com/office/powerpoint/2010/main" val="164132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3488A3B-09BA-49D8-99D5-9E5F419DF4C0}" type="datetime1">
              <a:rPr lang="en-CA" smtClean="0"/>
              <a:t>2024-04-24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20828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B794510-120A-4A52-9324-0CC7F7717961}" type="datetime1">
              <a:rPr lang="en-CA" smtClean="0"/>
              <a:t>2024-04-24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353172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50413D-E7AD-474A-9E31-291124443FC2}" type="datetime1">
              <a:rPr lang="en-CA" smtClean="0"/>
              <a:t>2024-04-24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31329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C4B6-A749-4EDD-90E7-FE8A7B10E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A46F745-1AD6-4ABE-9541-5CFED5EFE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4C6CD5-B976-44BD-8D14-9260B8E324DE}"/>
              </a:ext>
            </a:extLst>
          </p:cNvPr>
          <p:cNvSpPr>
            <a:spLocks noGrp="1"/>
          </p:cNvSpPr>
          <p:nvPr>
            <p:ph type="dt" sz="half" idx="10"/>
          </p:nvPr>
        </p:nvSpPr>
        <p:spPr/>
        <p:txBody>
          <a:bodyPr/>
          <a:lstStyle/>
          <a:p>
            <a:fld id="{E452ABB2-6F5D-4E0D-8FE5-692100656D66}" type="datetime1">
              <a:rPr lang="en-CA" smtClean="0"/>
              <a:t>2024-04-24</a:t>
            </a:fld>
            <a:endParaRPr lang="en-CA"/>
          </a:p>
        </p:txBody>
      </p:sp>
      <p:sp>
        <p:nvSpPr>
          <p:cNvPr id="5" name="Footer Placeholder 4">
            <a:extLst>
              <a:ext uri="{FF2B5EF4-FFF2-40B4-BE49-F238E27FC236}">
                <a16:creationId xmlns:a16="http://schemas.microsoft.com/office/drawing/2014/main" id="{B723D2DC-34AE-4C86-A9A6-99AC3BC958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891E71-63F3-4E0A-A906-8BC5253F99C9}"/>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674140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02B1-F445-487C-8A53-E9BF27F417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46E0CA-B247-4B6C-9C56-00933FDC9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B4717E-D0B9-478B-AC8E-FCDE81B21ED4}"/>
              </a:ext>
            </a:extLst>
          </p:cNvPr>
          <p:cNvSpPr>
            <a:spLocks noGrp="1"/>
          </p:cNvSpPr>
          <p:nvPr>
            <p:ph type="dt" sz="half" idx="10"/>
          </p:nvPr>
        </p:nvSpPr>
        <p:spPr/>
        <p:txBody>
          <a:bodyPr/>
          <a:lstStyle/>
          <a:p>
            <a:fld id="{FC8B6574-58E2-411B-92C1-5E80F2B9FF60}" type="datetime1">
              <a:rPr lang="en-CA" smtClean="0"/>
              <a:t>2024-04-24</a:t>
            </a:fld>
            <a:endParaRPr lang="en-CA"/>
          </a:p>
        </p:txBody>
      </p:sp>
      <p:sp>
        <p:nvSpPr>
          <p:cNvPr id="5" name="Footer Placeholder 4">
            <a:extLst>
              <a:ext uri="{FF2B5EF4-FFF2-40B4-BE49-F238E27FC236}">
                <a16:creationId xmlns:a16="http://schemas.microsoft.com/office/drawing/2014/main" id="{6E7B4139-7718-414B-8CDC-1EA037AC48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C5B4720-62F8-4231-8251-C9FC795C8979}"/>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376073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BC53-A154-49C1-A43A-3405FC8BB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A613370-F129-4297-B5E1-E4E52A1D8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4D6C2-7CD6-4282-97C0-6067ABC13317}"/>
              </a:ext>
            </a:extLst>
          </p:cNvPr>
          <p:cNvSpPr>
            <a:spLocks noGrp="1"/>
          </p:cNvSpPr>
          <p:nvPr>
            <p:ph type="dt" sz="half" idx="10"/>
          </p:nvPr>
        </p:nvSpPr>
        <p:spPr/>
        <p:txBody>
          <a:bodyPr/>
          <a:lstStyle/>
          <a:p>
            <a:fld id="{55C6CC13-13E2-4CCA-A666-E6719F3A52C2}" type="datetime1">
              <a:rPr lang="en-CA" smtClean="0"/>
              <a:t>2024-04-24</a:t>
            </a:fld>
            <a:endParaRPr lang="en-CA"/>
          </a:p>
        </p:txBody>
      </p:sp>
      <p:sp>
        <p:nvSpPr>
          <p:cNvPr id="5" name="Footer Placeholder 4">
            <a:extLst>
              <a:ext uri="{FF2B5EF4-FFF2-40B4-BE49-F238E27FC236}">
                <a16:creationId xmlns:a16="http://schemas.microsoft.com/office/drawing/2014/main" id="{5C3CF555-A01A-47CB-81DC-6DE1546860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B19503-3006-4F6C-A0EE-5F457DFFDD45}"/>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155079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3BA8-09CC-4309-9BC9-D322FD8B61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588D71-8D98-40D5-B324-D5391366D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8256E63-6707-463E-B6FF-9C9BB4AA2E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20C0118-E4C2-499D-8035-F304DB059D20}"/>
              </a:ext>
            </a:extLst>
          </p:cNvPr>
          <p:cNvSpPr>
            <a:spLocks noGrp="1"/>
          </p:cNvSpPr>
          <p:nvPr>
            <p:ph type="dt" sz="half" idx="10"/>
          </p:nvPr>
        </p:nvSpPr>
        <p:spPr/>
        <p:txBody>
          <a:bodyPr/>
          <a:lstStyle/>
          <a:p>
            <a:fld id="{B80F713A-D687-443A-BE30-8D2F2DD8FB49}" type="datetime1">
              <a:rPr lang="en-CA" smtClean="0"/>
              <a:t>2024-04-24</a:t>
            </a:fld>
            <a:endParaRPr lang="en-CA"/>
          </a:p>
        </p:txBody>
      </p:sp>
      <p:sp>
        <p:nvSpPr>
          <p:cNvPr id="6" name="Footer Placeholder 5">
            <a:extLst>
              <a:ext uri="{FF2B5EF4-FFF2-40B4-BE49-F238E27FC236}">
                <a16:creationId xmlns:a16="http://schemas.microsoft.com/office/drawing/2014/main" id="{97486500-2735-487B-830B-87F4BB2C87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4AA3CA-4236-4DFD-9CAE-8ED8100DAF85}"/>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396778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40CF-E6FA-4D43-B897-0D5F667354A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C86399-E6F7-4637-B121-E3E96F2B4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CBB59-1BC2-473C-9264-3562D46E6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FDE746A-A0B5-455B-B314-52A91CE65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6FDF4-D80D-4FB3-85EB-B90EF038A2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989F6B4-D21B-4146-88E1-BD0626132899}"/>
              </a:ext>
            </a:extLst>
          </p:cNvPr>
          <p:cNvSpPr>
            <a:spLocks noGrp="1"/>
          </p:cNvSpPr>
          <p:nvPr>
            <p:ph type="dt" sz="half" idx="10"/>
          </p:nvPr>
        </p:nvSpPr>
        <p:spPr/>
        <p:txBody>
          <a:bodyPr/>
          <a:lstStyle/>
          <a:p>
            <a:fld id="{672C175C-6B97-4FDF-AB49-5CE367FA55A3}" type="datetime1">
              <a:rPr lang="en-CA" smtClean="0"/>
              <a:t>2024-04-24</a:t>
            </a:fld>
            <a:endParaRPr lang="en-CA"/>
          </a:p>
        </p:txBody>
      </p:sp>
      <p:sp>
        <p:nvSpPr>
          <p:cNvPr id="8" name="Footer Placeholder 7">
            <a:extLst>
              <a:ext uri="{FF2B5EF4-FFF2-40B4-BE49-F238E27FC236}">
                <a16:creationId xmlns:a16="http://schemas.microsoft.com/office/drawing/2014/main" id="{3F588D11-3CFB-40B2-A117-719502EF16B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3F6188A-F27F-4731-84C6-B750F5267EEC}"/>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1563530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EFD-BFAA-4719-BCA0-4CA26405908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10E2D89-2048-4EA3-8061-BD0FA81B55C1}"/>
              </a:ext>
            </a:extLst>
          </p:cNvPr>
          <p:cNvSpPr>
            <a:spLocks noGrp="1"/>
          </p:cNvSpPr>
          <p:nvPr>
            <p:ph type="dt" sz="half" idx="10"/>
          </p:nvPr>
        </p:nvSpPr>
        <p:spPr/>
        <p:txBody>
          <a:bodyPr/>
          <a:lstStyle/>
          <a:p>
            <a:fld id="{322E0714-A7B1-4F42-BEDF-F1504DCE6535}" type="datetime1">
              <a:rPr lang="en-CA" smtClean="0"/>
              <a:t>2024-04-24</a:t>
            </a:fld>
            <a:endParaRPr lang="en-CA"/>
          </a:p>
        </p:txBody>
      </p:sp>
      <p:sp>
        <p:nvSpPr>
          <p:cNvPr id="4" name="Footer Placeholder 3">
            <a:extLst>
              <a:ext uri="{FF2B5EF4-FFF2-40B4-BE49-F238E27FC236}">
                <a16:creationId xmlns:a16="http://schemas.microsoft.com/office/drawing/2014/main" id="{8F0948A6-C93B-40D3-9A7A-DCD330DDF71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3F1D75A-E069-47F6-998F-ADF947B28919}"/>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383984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3009B-E736-45E6-B055-5CB66E68FA18}"/>
              </a:ext>
            </a:extLst>
          </p:cNvPr>
          <p:cNvSpPr>
            <a:spLocks noGrp="1"/>
          </p:cNvSpPr>
          <p:nvPr>
            <p:ph type="dt" sz="half" idx="10"/>
          </p:nvPr>
        </p:nvSpPr>
        <p:spPr/>
        <p:txBody>
          <a:bodyPr/>
          <a:lstStyle/>
          <a:p>
            <a:fld id="{11E56BFC-C011-4F27-9306-DA8C2BE81E53}" type="datetime1">
              <a:rPr lang="en-CA" smtClean="0"/>
              <a:t>2024-04-24</a:t>
            </a:fld>
            <a:endParaRPr lang="en-CA"/>
          </a:p>
        </p:txBody>
      </p:sp>
      <p:sp>
        <p:nvSpPr>
          <p:cNvPr id="3" name="Footer Placeholder 2">
            <a:extLst>
              <a:ext uri="{FF2B5EF4-FFF2-40B4-BE49-F238E27FC236}">
                <a16:creationId xmlns:a16="http://schemas.microsoft.com/office/drawing/2014/main" id="{CA9A5447-44C0-4836-954E-03AE567967A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F7F8D32-D78E-4FE9-8BE1-3976625D467D}"/>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64569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0AC9-2948-4A87-ABCC-D512780F3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11E3EB2-EB20-4ED5-BFAE-22DA8A836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B680A88-72DB-4919-82FF-014A1D47C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DE11A-5CE4-471E-8273-E850D2301F8C}"/>
              </a:ext>
            </a:extLst>
          </p:cNvPr>
          <p:cNvSpPr>
            <a:spLocks noGrp="1"/>
          </p:cNvSpPr>
          <p:nvPr>
            <p:ph type="dt" sz="half" idx="10"/>
          </p:nvPr>
        </p:nvSpPr>
        <p:spPr/>
        <p:txBody>
          <a:bodyPr/>
          <a:lstStyle/>
          <a:p>
            <a:fld id="{C5BE7C79-1518-499A-A941-3C2A262A95F2}" type="datetime1">
              <a:rPr lang="en-CA" smtClean="0"/>
              <a:t>2024-04-24</a:t>
            </a:fld>
            <a:endParaRPr lang="en-CA"/>
          </a:p>
        </p:txBody>
      </p:sp>
      <p:sp>
        <p:nvSpPr>
          <p:cNvPr id="6" name="Footer Placeholder 5">
            <a:extLst>
              <a:ext uri="{FF2B5EF4-FFF2-40B4-BE49-F238E27FC236}">
                <a16:creationId xmlns:a16="http://schemas.microsoft.com/office/drawing/2014/main" id="{5E8F21FC-9349-4E48-BFC4-191031CA2D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32BD11-B7A4-4945-B548-09AF447D4338}"/>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336811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AB3D1D-2E92-4C74-A72E-BA74809826BD}" type="datetime1">
              <a:rPr lang="en-CA" smtClean="0"/>
              <a:t>2024-04-24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5542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930F-34C2-48CF-9E20-5B2A4DA73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CA2FB06-3C1D-43DE-9357-7156D4F01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B5ACF1E-FA60-4A2D-94D5-28327E96C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B6803-B575-48ED-A3AB-185E4CE2C16C}"/>
              </a:ext>
            </a:extLst>
          </p:cNvPr>
          <p:cNvSpPr>
            <a:spLocks noGrp="1"/>
          </p:cNvSpPr>
          <p:nvPr>
            <p:ph type="dt" sz="half" idx="10"/>
          </p:nvPr>
        </p:nvSpPr>
        <p:spPr/>
        <p:txBody>
          <a:bodyPr/>
          <a:lstStyle/>
          <a:p>
            <a:fld id="{9C08A495-9BBC-413C-BC4C-E16CF1BE42AF}" type="datetime1">
              <a:rPr lang="en-CA" smtClean="0"/>
              <a:t>2024-04-24</a:t>
            </a:fld>
            <a:endParaRPr lang="en-CA"/>
          </a:p>
        </p:txBody>
      </p:sp>
      <p:sp>
        <p:nvSpPr>
          <p:cNvPr id="6" name="Footer Placeholder 5">
            <a:extLst>
              <a:ext uri="{FF2B5EF4-FFF2-40B4-BE49-F238E27FC236}">
                <a16:creationId xmlns:a16="http://schemas.microsoft.com/office/drawing/2014/main" id="{A203D0B3-ABE1-4D2E-BDF9-48FA0D3FA7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793B30-2E16-40EE-97C7-8EF26A54DFBE}"/>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4231366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1B59D-0F15-4F9A-9333-062DF7131B6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0DF669-9C69-4273-BD6E-54548C1898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91ECA6-3B4E-403D-BF74-782468811112}"/>
              </a:ext>
            </a:extLst>
          </p:cNvPr>
          <p:cNvSpPr>
            <a:spLocks noGrp="1"/>
          </p:cNvSpPr>
          <p:nvPr>
            <p:ph type="dt" sz="half" idx="10"/>
          </p:nvPr>
        </p:nvSpPr>
        <p:spPr/>
        <p:txBody>
          <a:bodyPr/>
          <a:lstStyle/>
          <a:p>
            <a:fld id="{2724B84A-1319-4314-A367-E09BCA8A2756}" type="datetime1">
              <a:rPr lang="en-CA" smtClean="0"/>
              <a:t>2024-04-24</a:t>
            </a:fld>
            <a:endParaRPr lang="en-CA"/>
          </a:p>
        </p:txBody>
      </p:sp>
      <p:sp>
        <p:nvSpPr>
          <p:cNvPr id="5" name="Footer Placeholder 4">
            <a:extLst>
              <a:ext uri="{FF2B5EF4-FFF2-40B4-BE49-F238E27FC236}">
                <a16:creationId xmlns:a16="http://schemas.microsoft.com/office/drawing/2014/main" id="{33632233-419D-433B-9B9A-8ED4D75F21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FDF46F1-C85B-4957-8082-2828BF6E34FC}"/>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153559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A747A-8C21-46E3-A85B-F8B60F3286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A42031-4AA6-477B-8832-8BF0EE4E7F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34DEA3B-2FD0-4D82-8F05-68BB4C4C0CFE}"/>
              </a:ext>
            </a:extLst>
          </p:cNvPr>
          <p:cNvSpPr>
            <a:spLocks noGrp="1"/>
          </p:cNvSpPr>
          <p:nvPr>
            <p:ph type="dt" sz="half" idx="10"/>
          </p:nvPr>
        </p:nvSpPr>
        <p:spPr/>
        <p:txBody>
          <a:bodyPr/>
          <a:lstStyle/>
          <a:p>
            <a:fld id="{C3198E67-8D9F-4FB5-AF87-4730440FF582}" type="datetime1">
              <a:rPr lang="en-CA" smtClean="0"/>
              <a:t>2024-04-24</a:t>
            </a:fld>
            <a:endParaRPr lang="en-CA"/>
          </a:p>
        </p:txBody>
      </p:sp>
      <p:sp>
        <p:nvSpPr>
          <p:cNvPr id="5" name="Footer Placeholder 4">
            <a:extLst>
              <a:ext uri="{FF2B5EF4-FFF2-40B4-BE49-F238E27FC236}">
                <a16:creationId xmlns:a16="http://schemas.microsoft.com/office/drawing/2014/main" id="{1C159926-1BB6-4E4C-9D12-6EBFD60983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B44880-7CDA-45E5-9070-08B39FA4267F}"/>
              </a:ext>
            </a:extLst>
          </p:cNvPr>
          <p:cNvSpPr>
            <a:spLocks noGrp="1"/>
          </p:cNvSpPr>
          <p:nvPr>
            <p:ph type="sldNum" sz="quarter" idx="12"/>
          </p:nvPr>
        </p:nvSpPr>
        <p:spPr/>
        <p:txBody>
          <a:bodyPr/>
          <a:lstStyle/>
          <a:p>
            <a:fld id="{D819BC6E-FDB9-43F3-8E45-256338661639}" type="slidenum">
              <a:rPr lang="en-CA" smtClean="0"/>
              <a:t>‹#›</a:t>
            </a:fld>
            <a:endParaRPr lang="en-CA"/>
          </a:p>
        </p:txBody>
      </p:sp>
    </p:spTree>
    <p:extLst>
      <p:ext uri="{BB962C8B-B14F-4D97-AF65-F5344CB8AC3E}">
        <p14:creationId xmlns:p14="http://schemas.microsoft.com/office/powerpoint/2010/main" val="263744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C6881-1C5A-4D20-9F6B-68C82251AB68}" type="datetime1">
              <a:rPr lang="en-CA" smtClean="0"/>
              <a:t>2024-04-24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152889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6B719C7-04A5-4F9B-85C1-4742A4C7195E}" type="datetime1">
              <a:rPr lang="en-CA" smtClean="0"/>
              <a:t>2024-04-24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114627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34D604C-8AB3-4848-8AE9-F5A80D6A937A}" type="datetime1">
              <a:rPr lang="en-CA" smtClean="0"/>
              <a:t>2024-04-24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8350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B7D2508-8FB4-4B3B-972C-9C5033C1C6F7}" type="datetime1">
              <a:rPr lang="en-CA" smtClean="0"/>
              <a:t>2024-04-24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77736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31940-B15C-4E63-B397-6D7019B5CF27}" type="datetime1">
              <a:rPr lang="en-CA" smtClean="0"/>
              <a:t>2024-04-24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425487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EAD1DB-6667-4BFC-B689-09773C7987C4}" type="datetime1">
              <a:rPr lang="en-CA" smtClean="0"/>
              <a:t>2024-04-24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151768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B264F-23CD-4476-BCC2-9D91B2AF01BC}" type="datetime1">
              <a:rPr lang="en-CA" smtClean="0"/>
              <a:t>2024-04-24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64C28C9-204C-4C22-86C3-BF74D16CB9DA}" type="slidenum">
              <a:rPr lang="en-CA" smtClean="0"/>
              <a:pPr/>
              <a:t>‹#›</a:t>
            </a:fld>
            <a:endParaRPr lang="en-CA"/>
          </a:p>
        </p:txBody>
      </p:sp>
    </p:spTree>
    <p:extLst>
      <p:ext uri="{BB962C8B-B14F-4D97-AF65-F5344CB8AC3E}">
        <p14:creationId xmlns:p14="http://schemas.microsoft.com/office/powerpoint/2010/main" val="122120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1CD81-8C93-4881-8F64-ACFE3F24865D}" type="datetime1">
              <a:rPr lang="en-CA" smtClean="0"/>
              <a:t>2024-04-24</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C28C9-204C-4C22-86C3-BF74D16CB9DA}" type="slidenum">
              <a:rPr lang="en-CA" smtClean="0"/>
              <a:pPr/>
              <a:t>‹#›</a:t>
            </a:fld>
            <a:endParaRPr lang="en-CA"/>
          </a:p>
        </p:txBody>
      </p:sp>
    </p:spTree>
    <p:extLst>
      <p:ext uri="{BB962C8B-B14F-4D97-AF65-F5344CB8AC3E}">
        <p14:creationId xmlns:p14="http://schemas.microsoft.com/office/powerpoint/2010/main" val="166655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75EF1-C9F0-457B-9F35-42C425870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DE6BD62-57FB-4068-AA21-D2ACEA2DE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C515E1-F061-4E93-A79C-2773E906F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B270F-E2E7-4F63-81BD-5EF6B8B5E050}" type="datetime1">
              <a:rPr lang="en-CA" smtClean="0"/>
              <a:t>2024-04-24</a:t>
            </a:fld>
            <a:endParaRPr lang="en-CA"/>
          </a:p>
        </p:txBody>
      </p:sp>
      <p:sp>
        <p:nvSpPr>
          <p:cNvPr id="5" name="Footer Placeholder 4">
            <a:extLst>
              <a:ext uri="{FF2B5EF4-FFF2-40B4-BE49-F238E27FC236}">
                <a16:creationId xmlns:a16="http://schemas.microsoft.com/office/drawing/2014/main" id="{3CDDA374-FC28-4F73-B450-C1084E159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682B696-135A-4BCB-8ECD-ABBADBDF0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9BC6E-FDB9-43F3-8E45-256338661639}" type="slidenum">
              <a:rPr lang="en-CA" smtClean="0"/>
              <a:t>‹#›</a:t>
            </a:fld>
            <a:endParaRPr lang="en-CA"/>
          </a:p>
        </p:txBody>
      </p:sp>
    </p:spTree>
    <p:extLst>
      <p:ext uri="{BB962C8B-B14F-4D97-AF65-F5344CB8AC3E}">
        <p14:creationId xmlns:p14="http://schemas.microsoft.com/office/powerpoint/2010/main" val="3553439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2.png"/><Relationship Id="rId5" Type="http://schemas.openxmlformats.org/officeDocument/2006/relationships/image" Target="../media/image32.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82.png"/><Relationship Id="rId4" Type="http://schemas.openxmlformats.org/officeDocument/2006/relationships/image" Target="../media/image81.jp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89.png"/><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04.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3.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100.png"/><Relationship Id="rId11" Type="http://schemas.openxmlformats.org/officeDocument/2006/relationships/image" Target="../media/image102.png"/><Relationship Id="rId5" Type="http://schemas.openxmlformats.org/officeDocument/2006/relationships/image" Target="../media/image99.svg"/><Relationship Id="rId10" Type="http://schemas.openxmlformats.org/officeDocument/2006/relationships/image" Target="../media/image58.jpeg"/><Relationship Id="rId4" Type="http://schemas.openxmlformats.org/officeDocument/2006/relationships/image" Target="../media/image98.png"/><Relationship Id="rId9"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791" y="501495"/>
            <a:ext cx="11047729" cy="2177980"/>
          </a:xfrm>
        </p:spPr>
        <p:txBody>
          <a:bodyPr>
            <a:normAutofit/>
          </a:bodyPr>
          <a:lstStyle/>
          <a:p>
            <a:pPr>
              <a:spcBef>
                <a:spcPts val="0"/>
              </a:spcBef>
              <a:spcAft>
                <a:spcPts val="1800"/>
              </a:spcAft>
            </a:pPr>
            <a:r>
              <a:rPr lang="en-US" sz="6000" b="1" dirty="0">
                <a:solidFill>
                  <a:srgbClr val="00642D"/>
                </a:solidFill>
                <a:latin typeface="Arial" panose="020B0604020202020204" pitchFamily="34" charset="0"/>
                <a:cs typeface="Arial" panose="020B0604020202020204" pitchFamily="34" charset="0"/>
              </a:rPr>
              <a:t>Dietary Fiber:</a:t>
            </a:r>
            <a:br>
              <a:rPr lang="en-US" sz="1050" b="1" dirty="0">
                <a:solidFill>
                  <a:srgbClr val="00642D"/>
                </a:solidFill>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 Remarkably Diverse Nutrient</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12886" y="3367724"/>
            <a:ext cx="6966227" cy="2766166"/>
          </a:xfrm>
          <a:ln>
            <a:noFill/>
          </a:ln>
        </p:spPr>
        <p:style>
          <a:lnRef idx="2">
            <a:schemeClr val="accent3"/>
          </a:lnRef>
          <a:fillRef idx="1">
            <a:schemeClr val="lt1"/>
          </a:fillRef>
          <a:effectRef idx="0">
            <a:schemeClr val="accent3"/>
          </a:effectRef>
          <a:fontRef idx="minor">
            <a:schemeClr val="dk1"/>
          </a:fontRef>
        </p:style>
        <p:txBody>
          <a:bodyPr>
            <a:noAutofit/>
          </a:bodyPr>
          <a:lstStyle/>
          <a:p>
            <a:pPr>
              <a:spcBef>
                <a:spcPts val="0"/>
              </a:spcBef>
            </a:pPr>
            <a:r>
              <a:rPr lang="en-CA" sz="3600" b="1" dirty="0">
                <a:solidFill>
                  <a:schemeClr val="tx1"/>
                </a:solidFill>
                <a:latin typeface="Arial" panose="020B0604020202020204" pitchFamily="34" charset="0"/>
                <a:cs typeface="Arial" panose="020B0604020202020204" pitchFamily="34" charset="0"/>
              </a:rPr>
              <a:t>Edward Deehan</a:t>
            </a:r>
            <a:r>
              <a:rPr lang="en-CA" sz="2400" b="1" dirty="0">
                <a:solidFill>
                  <a:schemeClr val="tx1"/>
                </a:solidFill>
                <a:latin typeface="Arial" panose="020B0604020202020204" pitchFamily="34" charset="0"/>
                <a:cs typeface="Arial" panose="020B0604020202020204" pitchFamily="34" charset="0"/>
              </a:rPr>
              <a:t>, PhD, RDN, LMNT </a:t>
            </a:r>
            <a:endParaRPr lang="en-CA" sz="2800" b="1" dirty="0">
              <a:solidFill>
                <a:schemeClr val="tx1"/>
              </a:solidFill>
              <a:latin typeface="Arial" panose="020B0604020202020204" pitchFamily="34" charset="0"/>
              <a:cs typeface="Arial" panose="020B0604020202020204" pitchFamily="34" charset="0"/>
            </a:endParaRPr>
          </a:p>
          <a:p>
            <a:pPr>
              <a:spcBef>
                <a:spcPts val="0"/>
              </a:spcBef>
              <a:spcAft>
                <a:spcPts val="600"/>
              </a:spcAft>
            </a:pPr>
            <a:r>
              <a:rPr lang="en-US" sz="2000" b="1" dirty="0">
                <a:solidFill>
                  <a:schemeClr val="bg1">
                    <a:lumMod val="50000"/>
                  </a:schemeClr>
                </a:solidFill>
                <a:latin typeface="Arial" panose="020B0604020202020204" pitchFamily="34" charset="0"/>
                <a:cs typeface="Arial" panose="020B0604020202020204" pitchFamily="34" charset="0"/>
              </a:rPr>
              <a:t>Assistant Professor</a:t>
            </a:r>
          </a:p>
          <a:p>
            <a:pPr>
              <a:spcBef>
                <a:spcPts val="0"/>
              </a:spcBef>
              <a:spcAft>
                <a:spcPts val="600"/>
              </a:spcAft>
            </a:pPr>
            <a:r>
              <a:rPr lang="en-US" sz="1800" b="1" dirty="0">
                <a:solidFill>
                  <a:schemeClr val="bg1">
                    <a:lumMod val="50000"/>
                  </a:schemeClr>
                </a:solidFill>
                <a:latin typeface="Arial" panose="020B0604020202020204" pitchFamily="34" charset="0"/>
                <a:cs typeface="Arial" panose="020B0604020202020204" pitchFamily="34" charset="0"/>
              </a:rPr>
              <a:t>Food Science &amp; Technology Department</a:t>
            </a:r>
          </a:p>
          <a:p>
            <a:pPr>
              <a:spcBef>
                <a:spcPts val="0"/>
              </a:spcBef>
              <a:spcAft>
                <a:spcPts val="600"/>
              </a:spcAft>
            </a:pPr>
            <a:r>
              <a:rPr lang="en-US" sz="1800" b="1" dirty="0">
                <a:solidFill>
                  <a:schemeClr val="bg1">
                    <a:lumMod val="50000"/>
                  </a:schemeClr>
                </a:solidFill>
                <a:latin typeface="Arial" panose="020B0604020202020204" pitchFamily="34" charset="0"/>
                <a:cs typeface="Arial" panose="020B0604020202020204" pitchFamily="34" charset="0"/>
              </a:rPr>
              <a:t>Nebraska Food for Health Center</a:t>
            </a:r>
          </a:p>
          <a:p>
            <a:pPr>
              <a:spcBef>
                <a:spcPts val="0"/>
              </a:spcBef>
              <a:spcAft>
                <a:spcPts val="600"/>
              </a:spcAft>
            </a:pPr>
            <a:r>
              <a:rPr lang="en-US" sz="1800" b="1" dirty="0">
                <a:solidFill>
                  <a:schemeClr val="bg1">
                    <a:lumMod val="50000"/>
                  </a:schemeClr>
                </a:solidFill>
                <a:latin typeface="Arial" panose="020B0604020202020204" pitchFamily="34" charset="0"/>
                <a:cs typeface="Arial" panose="020B0604020202020204" pitchFamily="34" charset="0"/>
              </a:rPr>
              <a:t>University of Nebraska–Lincoln</a:t>
            </a:r>
          </a:p>
          <a:p>
            <a:pPr>
              <a:spcBef>
                <a:spcPts val="0"/>
              </a:spcBef>
              <a:spcAft>
                <a:spcPts val="600"/>
              </a:spcAft>
            </a:pPr>
            <a:endParaRPr lang="en-US" sz="2000" b="1" dirty="0">
              <a:solidFill>
                <a:schemeClr val="bg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US" sz="2000" b="1" dirty="0">
                <a:solidFill>
                  <a:schemeClr val="bg1">
                    <a:lumMod val="50000"/>
                  </a:schemeClr>
                </a:solidFill>
                <a:latin typeface="Arial" panose="020B0604020202020204" pitchFamily="34" charset="0"/>
                <a:cs typeface="Arial" panose="020B0604020202020204" pitchFamily="34" charset="0"/>
              </a:rPr>
              <a:t>April 25, 2024</a:t>
            </a:r>
          </a:p>
        </p:txBody>
      </p:sp>
      <p:pic>
        <p:nvPicPr>
          <p:cNvPr id="4" name="Picture 3" descr="A picture containing text, clipart&#10;&#10;Description automatically generated">
            <a:extLst>
              <a:ext uri="{FF2B5EF4-FFF2-40B4-BE49-F238E27FC236}">
                <a16:creationId xmlns:a16="http://schemas.microsoft.com/office/drawing/2014/main" id="{62554D37-334E-0253-B8B2-75C67309EB3E}"/>
              </a:ext>
            </a:extLst>
          </p:cNvPr>
          <p:cNvPicPr>
            <a:picLocks noChangeAspect="1"/>
          </p:cNvPicPr>
          <p:nvPr/>
        </p:nvPicPr>
        <p:blipFill rotWithShape="1">
          <a:blip r:embed="rId3">
            <a:extLst>
              <a:ext uri="{28A0092B-C50C-407E-A947-70E740481C1C}">
                <a14:useLocalDpi xmlns:a14="http://schemas.microsoft.com/office/drawing/2010/main"/>
              </a:ext>
            </a:extLst>
          </a:blip>
          <a:srcRect l="23075" r="24084" b="26141"/>
          <a:stretch/>
        </p:blipFill>
        <p:spPr>
          <a:xfrm>
            <a:off x="359747" y="4750807"/>
            <a:ext cx="2088532" cy="1893837"/>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829A3787-C5C0-A008-7DDD-260215AEFD79}"/>
              </a:ext>
            </a:extLst>
          </p:cNvPr>
          <p:cNvPicPr>
            <a:picLocks noChangeAspect="1"/>
          </p:cNvPicPr>
          <p:nvPr/>
        </p:nvPicPr>
        <p:blipFill rotWithShape="1">
          <a:blip r:embed="rId4">
            <a:extLst>
              <a:ext uri="{28A0092B-C50C-407E-A947-70E740481C1C}">
                <a14:useLocalDpi xmlns:a14="http://schemas.microsoft.com/office/drawing/2010/main" val="0"/>
              </a:ext>
            </a:extLst>
          </a:blip>
          <a:srcRect r="71875"/>
          <a:stretch/>
        </p:blipFill>
        <p:spPr>
          <a:xfrm>
            <a:off x="9606403" y="4548789"/>
            <a:ext cx="2225850" cy="2095855"/>
          </a:xfrm>
          <a:prstGeom prst="rect">
            <a:avLst/>
          </a:prstGeom>
        </p:spPr>
      </p:pic>
    </p:spTree>
    <p:extLst>
      <p:ext uri="{BB962C8B-B14F-4D97-AF65-F5344CB8AC3E}">
        <p14:creationId xmlns:p14="http://schemas.microsoft.com/office/powerpoint/2010/main" val="42460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3CB218-EFCD-386B-8870-16CFC9165445}"/>
              </a:ext>
            </a:extLst>
          </p:cNvPr>
          <p:cNvSpPr>
            <a:spLocks noGrp="1"/>
          </p:cNvSpPr>
          <p:nvPr>
            <p:ph type="title"/>
          </p:nvPr>
        </p:nvSpPr>
        <p:spPr/>
        <p:txBody>
          <a:bodyPr>
            <a:normAutofit fontScale="90000"/>
          </a:bodyPr>
          <a:lstStyle/>
          <a:p>
            <a:r>
              <a:rPr lang="en-US" sz="3600" b="1" dirty="0">
                <a:solidFill>
                  <a:srgbClr val="004620"/>
                </a:solidFill>
                <a:latin typeface="Arial" panose="020B0604020202020204" pitchFamily="34" charset="0"/>
                <a:cs typeface="Arial" panose="020B0604020202020204" pitchFamily="34" charset="0"/>
              </a:rPr>
              <a:t>Non-Digestible Carbohydrates ≈ Dietary Fiber</a:t>
            </a:r>
            <a:br>
              <a:rPr lang="en-US" sz="3600" b="1" dirty="0">
                <a:latin typeface="Arial" panose="020B0604020202020204" pitchFamily="34" charset="0"/>
                <a:cs typeface="Arial" panose="020B0604020202020204" pitchFamily="34" charset="0"/>
              </a:rPr>
            </a:br>
            <a:r>
              <a:rPr lang="en-US" sz="3600" i="1" dirty="0">
                <a:solidFill>
                  <a:srgbClr val="004620"/>
                </a:solidFill>
                <a:latin typeface="Arial" panose="020B0604020202020204" pitchFamily="34" charset="0"/>
                <a:cs typeface="Arial" panose="020B0604020202020204" pitchFamily="34" charset="0"/>
              </a:rPr>
              <a:t>(From a Regulatory Standpoint)</a:t>
            </a:r>
          </a:p>
        </p:txBody>
      </p:sp>
      <p:sp>
        <p:nvSpPr>
          <p:cNvPr id="15" name="Content Placeholder 14">
            <a:extLst>
              <a:ext uri="{FF2B5EF4-FFF2-40B4-BE49-F238E27FC236}">
                <a16:creationId xmlns:a16="http://schemas.microsoft.com/office/drawing/2014/main" id="{FD840472-9FB3-A3A6-A848-15ADC597FE47}"/>
              </a:ext>
            </a:extLst>
          </p:cNvPr>
          <p:cNvSpPr>
            <a:spLocks noGrp="1"/>
          </p:cNvSpPr>
          <p:nvPr>
            <p:ph idx="1"/>
          </p:nvPr>
        </p:nvSpPr>
        <p:spPr>
          <a:xfrm>
            <a:off x="376137" y="1894113"/>
            <a:ext cx="8138946" cy="4071367"/>
          </a:xfrm>
        </p:spPr>
        <p:txBody>
          <a:bodyPr>
            <a:normAutofit/>
          </a:bodyPr>
          <a:lstStyle/>
          <a:p>
            <a:pPr marL="0" indent="0">
              <a:buNone/>
            </a:pPr>
            <a:r>
              <a:rPr lang="en-CA" sz="3000" dirty="0">
                <a:latin typeface="Arial" panose="020B0604020202020204" pitchFamily="34" charset="0"/>
                <a:cs typeface="Arial" panose="020B0604020202020204" pitchFamily="34" charset="0"/>
              </a:rPr>
              <a:t>Edible carbohydrate polymers with 3 or more units, which are </a:t>
            </a:r>
            <a:r>
              <a:rPr lang="en-CA" sz="3000" b="1" dirty="0">
                <a:latin typeface="Arial" panose="020B0604020202020204" pitchFamily="34" charset="0"/>
                <a:cs typeface="Arial" panose="020B0604020202020204" pitchFamily="34" charset="0"/>
              </a:rPr>
              <a:t>not hydrolysed by the enzymes in the small intestine </a:t>
            </a:r>
            <a:r>
              <a:rPr lang="en-CA" sz="3000" dirty="0">
                <a:latin typeface="Arial" panose="020B0604020202020204" pitchFamily="34" charset="0"/>
                <a:cs typeface="Arial" panose="020B0604020202020204" pitchFamily="34" charset="0"/>
              </a:rPr>
              <a:t>of humans:</a:t>
            </a:r>
          </a:p>
          <a:p>
            <a:pPr marL="755650" lvl="1" indent="-355600">
              <a:buFont typeface="+mj-lt"/>
              <a:buAutoNum type="arabicPeriod"/>
            </a:pPr>
            <a:r>
              <a:rPr lang="en-CA" dirty="0">
                <a:solidFill>
                  <a:srgbClr val="FF0000"/>
                </a:solidFill>
                <a:latin typeface="Arial" panose="020B0604020202020204" pitchFamily="34" charset="0"/>
                <a:cs typeface="Arial" panose="020B0604020202020204" pitchFamily="34" charset="0"/>
              </a:rPr>
              <a:t>Naturally occurring </a:t>
            </a:r>
            <a:r>
              <a:rPr lang="en-CA" dirty="0">
                <a:latin typeface="Arial" panose="020B0604020202020204" pitchFamily="34" charset="0"/>
                <a:cs typeface="Arial" panose="020B0604020202020204" pitchFamily="34" charset="0"/>
              </a:rPr>
              <a:t>in food </a:t>
            </a:r>
          </a:p>
          <a:p>
            <a:pPr marL="755650" lvl="1" indent="-355600">
              <a:buFont typeface="+mj-lt"/>
              <a:buAutoNum type="arabicPeriod"/>
            </a:pPr>
            <a:r>
              <a:rPr lang="en-CA" dirty="0">
                <a:solidFill>
                  <a:srgbClr val="FF0000"/>
                </a:solidFill>
                <a:latin typeface="Arial" panose="020B0604020202020204" pitchFamily="34" charset="0"/>
                <a:cs typeface="Arial" panose="020B0604020202020204" pitchFamily="34" charset="0"/>
              </a:rPr>
              <a:t>Obtained from food material </a:t>
            </a:r>
            <a:r>
              <a:rPr lang="en-CA" dirty="0">
                <a:latin typeface="Arial" panose="020B0604020202020204" pitchFamily="34" charset="0"/>
                <a:cs typeface="Arial" panose="020B0604020202020204" pitchFamily="34" charset="0"/>
              </a:rPr>
              <a:t>and have a                  </a:t>
            </a:r>
            <a:r>
              <a:rPr lang="en-CA" u="sng" dirty="0">
                <a:latin typeface="Arial" panose="020B0604020202020204" pitchFamily="34" charset="0"/>
                <a:cs typeface="Arial" panose="020B0604020202020204" pitchFamily="34" charset="0"/>
              </a:rPr>
              <a:t>physiological benefit to health</a:t>
            </a:r>
          </a:p>
          <a:p>
            <a:pPr marL="755650" lvl="1" indent="-355600">
              <a:buFont typeface="+mj-lt"/>
              <a:buAutoNum type="arabicPeriod"/>
            </a:pPr>
            <a:r>
              <a:rPr lang="en-CA" dirty="0">
                <a:solidFill>
                  <a:srgbClr val="FF0000"/>
                </a:solidFill>
                <a:latin typeface="Arial" panose="020B0604020202020204" pitchFamily="34" charset="0"/>
                <a:cs typeface="Arial" panose="020B0604020202020204" pitchFamily="34" charset="0"/>
              </a:rPr>
              <a:t>Synthetic</a:t>
            </a:r>
            <a:r>
              <a:rPr lang="en-CA" dirty="0">
                <a:latin typeface="Arial" panose="020B0604020202020204" pitchFamily="34" charset="0"/>
                <a:cs typeface="Arial" panose="020B0604020202020204" pitchFamily="34" charset="0"/>
              </a:rPr>
              <a:t> carbohydrate polymers that have a            </a:t>
            </a:r>
            <a:r>
              <a:rPr lang="en-CA" u="sng" dirty="0">
                <a:latin typeface="Arial" panose="020B0604020202020204" pitchFamily="34" charset="0"/>
                <a:cs typeface="Arial" panose="020B0604020202020204" pitchFamily="34" charset="0"/>
              </a:rPr>
              <a:t>physiological benefit to health</a:t>
            </a:r>
            <a:endParaRPr lang="en-US" u="sng"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D692393-3179-153A-5B36-E751F7671E1A}"/>
              </a:ext>
            </a:extLst>
          </p:cNvPr>
          <p:cNvSpPr/>
          <p:nvPr/>
        </p:nvSpPr>
        <p:spPr>
          <a:xfrm>
            <a:off x="4798228" y="6581001"/>
            <a:ext cx="2920543"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(Codex Alimentarius Commission, 2009)</a:t>
            </a:r>
          </a:p>
        </p:txBody>
      </p:sp>
      <p:pic>
        <p:nvPicPr>
          <p:cNvPr id="2" name="Picture 1">
            <a:extLst>
              <a:ext uri="{FF2B5EF4-FFF2-40B4-BE49-F238E27FC236}">
                <a16:creationId xmlns:a16="http://schemas.microsoft.com/office/drawing/2014/main" id="{D3725547-1C0E-9204-9CC1-4C3614998C20}"/>
              </a:ext>
            </a:extLst>
          </p:cNvPr>
          <p:cNvPicPr>
            <a:picLocks noChangeAspect="1"/>
          </p:cNvPicPr>
          <p:nvPr/>
        </p:nvPicPr>
        <p:blipFill>
          <a:blip r:embed="rId3"/>
          <a:stretch>
            <a:fillRect/>
          </a:stretch>
        </p:blipFill>
        <p:spPr>
          <a:xfrm>
            <a:off x="8599251" y="1477197"/>
            <a:ext cx="2876143" cy="1442608"/>
          </a:xfrm>
          <a:prstGeom prst="rect">
            <a:avLst/>
          </a:prstGeom>
        </p:spPr>
      </p:pic>
      <p:pic>
        <p:nvPicPr>
          <p:cNvPr id="7" name="Picture 6">
            <a:extLst>
              <a:ext uri="{FF2B5EF4-FFF2-40B4-BE49-F238E27FC236}">
                <a16:creationId xmlns:a16="http://schemas.microsoft.com/office/drawing/2014/main" id="{80B643B1-1141-C53C-C0B3-EA5BB9BDD881}"/>
              </a:ext>
            </a:extLst>
          </p:cNvPr>
          <p:cNvPicPr>
            <a:picLocks noChangeAspect="1"/>
          </p:cNvPicPr>
          <p:nvPr/>
        </p:nvPicPr>
        <p:blipFill>
          <a:blip r:embed="rId4"/>
          <a:stretch>
            <a:fillRect/>
          </a:stretch>
        </p:blipFill>
        <p:spPr>
          <a:xfrm>
            <a:off x="9130725" y="3032717"/>
            <a:ext cx="2025494" cy="3686783"/>
          </a:xfrm>
          <a:prstGeom prst="rect">
            <a:avLst/>
          </a:prstGeom>
        </p:spPr>
      </p:pic>
      <p:sp>
        <p:nvSpPr>
          <p:cNvPr id="8" name="Arrow: Right 7">
            <a:extLst>
              <a:ext uri="{FF2B5EF4-FFF2-40B4-BE49-F238E27FC236}">
                <a16:creationId xmlns:a16="http://schemas.microsoft.com/office/drawing/2014/main" id="{9520E727-7BD1-3BBD-C792-2B18F637C544}"/>
              </a:ext>
            </a:extLst>
          </p:cNvPr>
          <p:cNvSpPr/>
          <p:nvPr/>
        </p:nvSpPr>
        <p:spPr>
          <a:xfrm>
            <a:off x="8599251" y="5086373"/>
            <a:ext cx="593387" cy="2348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CD77F5C5-B72D-8CE8-AC0C-368C03BAC848}"/>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10</a:t>
            </a:fld>
            <a:endParaRPr lang="en-CA" dirty="0"/>
          </a:p>
        </p:txBody>
      </p:sp>
    </p:spTree>
    <p:extLst>
      <p:ext uri="{BB962C8B-B14F-4D97-AF65-F5344CB8AC3E}">
        <p14:creationId xmlns:p14="http://schemas.microsoft.com/office/powerpoint/2010/main" val="25616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D840472-9FB3-A3A6-A848-15ADC597FE47}"/>
              </a:ext>
            </a:extLst>
          </p:cNvPr>
          <p:cNvSpPr>
            <a:spLocks noGrp="1"/>
          </p:cNvSpPr>
          <p:nvPr>
            <p:ph idx="1"/>
          </p:nvPr>
        </p:nvSpPr>
        <p:spPr>
          <a:xfrm>
            <a:off x="284480" y="230704"/>
            <a:ext cx="6612506" cy="1466015"/>
          </a:xfrm>
        </p:spPr>
        <p:txBody>
          <a:bodyPr>
            <a:normAutofit fontScale="92500" lnSpcReduction="10000"/>
          </a:bodyPr>
          <a:lstStyle/>
          <a:p>
            <a:pPr marL="400050" lvl="1" indent="0" algn="ctr">
              <a:buNone/>
            </a:pPr>
            <a:r>
              <a:rPr lang="en-CA" sz="3200" b="1" dirty="0">
                <a:solidFill>
                  <a:srgbClr val="004620"/>
                </a:solidFill>
                <a:latin typeface="Arial" panose="020B0604020202020204" pitchFamily="34" charset="0"/>
                <a:ea typeface="+mj-ea"/>
                <a:cs typeface="Arial" panose="020B0604020202020204" pitchFamily="34" charset="0"/>
              </a:rPr>
              <a:t>Approved Fibers: </a:t>
            </a:r>
          </a:p>
          <a:p>
            <a:pPr marL="400050" lvl="1" indent="0" algn="ctr">
              <a:buNone/>
            </a:pPr>
            <a:r>
              <a:rPr lang="en-CA" sz="3200" dirty="0">
                <a:solidFill>
                  <a:srgbClr val="004620"/>
                </a:solidFill>
                <a:latin typeface="Arial" panose="020B0604020202020204" pitchFamily="34" charset="0"/>
                <a:ea typeface="+mj-ea"/>
                <a:cs typeface="Arial" panose="020B0604020202020204" pitchFamily="34" charset="0"/>
              </a:rPr>
              <a:t>Obtained from food material or synthetic carbohydrate polymers</a:t>
            </a:r>
          </a:p>
        </p:txBody>
      </p:sp>
      <p:sp>
        <p:nvSpPr>
          <p:cNvPr id="16" name="Rectangle 15">
            <a:extLst>
              <a:ext uri="{FF2B5EF4-FFF2-40B4-BE49-F238E27FC236}">
                <a16:creationId xmlns:a16="http://schemas.microsoft.com/office/drawing/2014/main" id="{2D692393-3179-153A-5B36-E751F7671E1A}"/>
              </a:ext>
            </a:extLst>
          </p:cNvPr>
          <p:cNvSpPr/>
          <p:nvPr/>
        </p:nvSpPr>
        <p:spPr>
          <a:xfrm>
            <a:off x="2849508" y="6400413"/>
            <a:ext cx="5964646"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(https://www.fda.gov/food/food-labeling-nutrition/questions-and-answers-dietary-fiber)</a:t>
            </a:r>
          </a:p>
        </p:txBody>
      </p:sp>
      <p:sp>
        <p:nvSpPr>
          <p:cNvPr id="9" name="Slide Number Placeholder 2">
            <a:extLst>
              <a:ext uri="{FF2B5EF4-FFF2-40B4-BE49-F238E27FC236}">
                <a16:creationId xmlns:a16="http://schemas.microsoft.com/office/drawing/2014/main" id="{CD77F5C5-B72D-8CE8-AC0C-368C03BAC848}"/>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11</a:t>
            </a:fld>
            <a:endParaRPr lang="en-CA" dirty="0"/>
          </a:p>
        </p:txBody>
      </p:sp>
      <p:pic>
        <p:nvPicPr>
          <p:cNvPr id="3" name="Picture 2">
            <a:extLst>
              <a:ext uri="{FF2B5EF4-FFF2-40B4-BE49-F238E27FC236}">
                <a16:creationId xmlns:a16="http://schemas.microsoft.com/office/drawing/2014/main" id="{C436FB7E-0281-60E0-3188-DCE773C21151}"/>
              </a:ext>
            </a:extLst>
          </p:cNvPr>
          <p:cNvPicPr>
            <a:picLocks noChangeAspect="1"/>
          </p:cNvPicPr>
          <p:nvPr/>
        </p:nvPicPr>
        <p:blipFill>
          <a:blip r:embed="rId3"/>
          <a:stretch>
            <a:fillRect/>
          </a:stretch>
        </p:blipFill>
        <p:spPr>
          <a:xfrm>
            <a:off x="651247" y="2246041"/>
            <a:ext cx="1268414" cy="608143"/>
          </a:xfrm>
          <a:prstGeom prst="rect">
            <a:avLst/>
          </a:prstGeom>
        </p:spPr>
      </p:pic>
      <p:sp>
        <p:nvSpPr>
          <p:cNvPr id="4" name="TextBox 3">
            <a:extLst>
              <a:ext uri="{FF2B5EF4-FFF2-40B4-BE49-F238E27FC236}">
                <a16:creationId xmlns:a16="http://schemas.microsoft.com/office/drawing/2014/main" id="{8A13BD6B-725E-01C9-F297-21694531735A}"/>
              </a:ext>
            </a:extLst>
          </p:cNvPr>
          <p:cNvSpPr txBox="1"/>
          <p:nvPr/>
        </p:nvSpPr>
        <p:spPr>
          <a:xfrm>
            <a:off x="6896986" y="618421"/>
            <a:ext cx="4853127" cy="5693866"/>
          </a:xfrm>
          <a:prstGeom prst="rect">
            <a:avLst/>
          </a:prstGeom>
          <a:noFill/>
        </p:spPr>
        <p:txBody>
          <a:bodyPr wrap="square">
            <a:spAutoFit/>
          </a:bodyPr>
          <a:lstStyle/>
          <a:p>
            <a:pPr marL="457200" indent="-457200">
              <a:buFont typeface="Arial" panose="020B0604020202020204" pitchFamily="34" charset="0"/>
              <a:buChar char="•"/>
            </a:pPr>
            <a:r>
              <a:rPr lang="en-US" sz="2800" dirty="0"/>
              <a:t>Mixed Plant Cell Wall Fibers</a:t>
            </a:r>
          </a:p>
          <a:p>
            <a:pPr marL="457200" indent="-457200">
              <a:buFont typeface="Arial" panose="020B0604020202020204" pitchFamily="34" charset="0"/>
              <a:buChar char="•"/>
            </a:pPr>
            <a:r>
              <a:rPr lang="en-US" sz="2800" dirty="0"/>
              <a:t>Cellulose</a:t>
            </a:r>
          </a:p>
          <a:p>
            <a:pPr marL="457200" indent="-457200">
              <a:buFont typeface="Arial" panose="020B0604020202020204" pitchFamily="34" charset="0"/>
              <a:buChar char="•"/>
            </a:pPr>
            <a:r>
              <a:rPr lang="en-US" sz="2800" dirty="0"/>
              <a:t>High Amylose RS2</a:t>
            </a:r>
          </a:p>
          <a:p>
            <a:pPr marL="457200" indent="-457200">
              <a:buFont typeface="Arial" panose="020B0604020202020204" pitchFamily="34" charset="0"/>
              <a:buChar char="•"/>
            </a:pPr>
            <a:r>
              <a:rPr lang="en-US" sz="2800" dirty="0"/>
              <a:t>Inulin &amp; Inulin-type Fructans</a:t>
            </a:r>
          </a:p>
          <a:p>
            <a:pPr marL="457200" indent="-457200">
              <a:buFont typeface="Arial" panose="020B0604020202020204" pitchFamily="34" charset="0"/>
              <a:buChar char="•"/>
            </a:pPr>
            <a:r>
              <a:rPr lang="el-GR" sz="2800" dirty="0"/>
              <a:t>β</a:t>
            </a:r>
            <a:r>
              <a:rPr lang="en-US" sz="2800" dirty="0"/>
              <a:t>-Glucan</a:t>
            </a:r>
          </a:p>
          <a:p>
            <a:pPr marL="457200" indent="-457200">
              <a:buFont typeface="Arial" panose="020B0604020202020204" pitchFamily="34" charset="0"/>
              <a:buChar char="•"/>
            </a:pPr>
            <a:r>
              <a:rPr lang="en-US" sz="2800" dirty="0"/>
              <a:t>Psyllium Husk</a:t>
            </a:r>
          </a:p>
          <a:p>
            <a:pPr marL="457200" indent="-457200">
              <a:buFont typeface="Arial" panose="020B0604020202020204" pitchFamily="34" charset="0"/>
              <a:buChar char="•"/>
            </a:pPr>
            <a:r>
              <a:rPr lang="en-US" sz="2800" dirty="0"/>
              <a:t>Arabinoxylan</a:t>
            </a:r>
          </a:p>
          <a:p>
            <a:pPr marL="457200" indent="-457200">
              <a:buFont typeface="Arial" panose="020B0604020202020204" pitchFamily="34" charset="0"/>
              <a:buChar char="•"/>
            </a:pPr>
            <a:r>
              <a:rPr lang="en-US" sz="2800" dirty="0"/>
              <a:t>Pectin</a:t>
            </a:r>
          </a:p>
          <a:p>
            <a:pPr marL="457200" indent="-457200">
              <a:buFont typeface="Arial" panose="020B0604020202020204" pitchFamily="34" charset="0"/>
              <a:buChar char="•"/>
            </a:pPr>
            <a:r>
              <a:rPr lang="en-US" sz="2800" dirty="0"/>
              <a:t>Alginate</a:t>
            </a:r>
          </a:p>
          <a:p>
            <a:pPr marL="457200" indent="-457200">
              <a:buFont typeface="Arial" panose="020B0604020202020204" pitchFamily="34" charset="0"/>
              <a:buChar char="•"/>
            </a:pPr>
            <a:r>
              <a:rPr lang="en-US" sz="2800" dirty="0"/>
              <a:t>Acacia gum</a:t>
            </a:r>
          </a:p>
          <a:p>
            <a:pPr marL="457200" indent="-457200">
              <a:buFont typeface="Arial" panose="020B0604020202020204" pitchFamily="34" charset="0"/>
              <a:buChar char="•"/>
            </a:pPr>
            <a:r>
              <a:rPr lang="en-US" sz="2800" dirty="0"/>
              <a:t>Guar Gum</a:t>
            </a:r>
          </a:p>
          <a:p>
            <a:pPr marL="457200" indent="-457200">
              <a:buFont typeface="Arial" panose="020B0604020202020204" pitchFamily="34" charset="0"/>
              <a:buChar char="•"/>
            </a:pPr>
            <a:r>
              <a:rPr lang="en-US" sz="2800" dirty="0"/>
              <a:t>Glucomannan </a:t>
            </a:r>
          </a:p>
          <a:p>
            <a:pPr marL="457200" indent="-457200">
              <a:buFont typeface="Arial" panose="020B0604020202020204" pitchFamily="34" charset="0"/>
              <a:buChar char="•"/>
            </a:pPr>
            <a:r>
              <a:rPr lang="en-US" sz="2800" dirty="0"/>
              <a:t>Locust Bean Gum</a:t>
            </a:r>
          </a:p>
        </p:txBody>
      </p:sp>
      <p:cxnSp>
        <p:nvCxnSpPr>
          <p:cNvPr id="5" name="Straight Connector 4">
            <a:extLst>
              <a:ext uri="{FF2B5EF4-FFF2-40B4-BE49-F238E27FC236}">
                <a16:creationId xmlns:a16="http://schemas.microsoft.com/office/drawing/2014/main" id="{D3E433F8-30BA-5826-4E50-01AFF6505056}"/>
              </a:ext>
            </a:extLst>
          </p:cNvPr>
          <p:cNvCxnSpPr/>
          <p:nvPr/>
        </p:nvCxnSpPr>
        <p:spPr>
          <a:xfrm>
            <a:off x="752892" y="2797617"/>
            <a:ext cx="2856614" cy="0"/>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73DC0402-95D6-6A52-0725-58B923F65EC4}"/>
              </a:ext>
            </a:extLst>
          </p:cNvPr>
          <p:cNvSpPr txBox="1"/>
          <p:nvPr/>
        </p:nvSpPr>
        <p:spPr>
          <a:xfrm>
            <a:off x="605310" y="2925181"/>
            <a:ext cx="5430911" cy="2246769"/>
          </a:xfrm>
          <a:prstGeom prst="rect">
            <a:avLst/>
          </a:prstGeom>
          <a:noFill/>
        </p:spPr>
        <p:txBody>
          <a:bodyPr wrap="square">
            <a:spAutoFit/>
          </a:bodyPr>
          <a:lstStyle/>
          <a:p>
            <a:pPr marL="457200" indent="-457200">
              <a:buFont typeface="Arial" panose="020B0604020202020204" pitchFamily="34" charset="0"/>
              <a:buChar char="•"/>
            </a:pPr>
            <a:r>
              <a:rPr lang="en-US" sz="2800" dirty="0"/>
              <a:t>Hydroxypropyl methylcellulose</a:t>
            </a:r>
          </a:p>
          <a:p>
            <a:pPr marL="457200" indent="-457200">
              <a:buFont typeface="Arial" panose="020B0604020202020204" pitchFamily="34" charset="0"/>
              <a:buChar char="•"/>
            </a:pPr>
            <a:r>
              <a:rPr lang="en-US" sz="2800" dirty="0"/>
              <a:t>Cross-linked Phosphorylated RS4</a:t>
            </a:r>
          </a:p>
          <a:p>
            <a:pPr marL="457200" indent="-457200">
              <a:buFont typeface="Arial" panose="020B0604020202020204" pitchFamily="34" charset="0"/>
              <a:buChar char="•"/>
            </a:pPr>
            <a:r>
              <a:rPr lang="en-US" sz="2800" dirty="0"/>
              <a:t>Resistant Maltodextrin/Dextrin</a:t>
            </a:r>
          </a:p>
          <a:p>
            <a:pPr marL="457200" indent="-457200">
              <a:buFont typeface="Arial" panose="020B0604020202020204" pitchFamily="34" charset="0"/>
              <a:buChar char="•"/>
            </a:pPr>
            <a:r>
              <a:rPr lang="en-US" sz="2800" dirty="0"/>
              <a:t>Polydextrose</a:t>
            </a:r>
          </a:p>
          <a:p>
            <a:pPr marL="457200" indent="-457200">
              <a:buFont typeface="Arial" panose="020B0604020202020204" pitchFamily="34" charset="0"/>
              <a:buChar char="•"/>
            </a:pPr>
            <a:r>
              <a:rPr lang="en-US" sz="2800" dirty="0"/>
              <a:t>Galactooligosaccharides</a:t>
            </a:r>
          </a:p>
        </p:txBody>
      </p:sp>
    </p:spTree>
    <p:extLst>
      <p:ext uri="{BB962C8B-B14F-4D97-AF65-F5344CB8AC3E}">
        <p14:creationId xmlns:p14="http://schemas.microsoft.com/office/powerpoint/2010/main" val="27957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3CB218-EFCD-386B-8870-16CFC9165445}"/>
              </a:ext>
            </a:extLst>
          </p:cNvPr>
          <p:cNvSpPr>
            <a:spLocks noGrp="1"/>
          </p:cNvSpPr>
          <p:nvPr>
            <p:ph type="title"/>
          </p:nvPr>
        </p:nvSpPr>
        <p:spPr>
          <a:xfrm>
            <a:off x="223736" y="241853"/>
            <a:ext cx="11741285" cy="966898"/>
          </a:xfrm>
        </p:spPr>
        <p:txBody>
          <a:bodyPr>
            <a:normAutofit/>
          </a:bodyPr>
          <a:lstStyle/>
          <a:p>
            <a:r>
              <a:rPr lang="en-US" sz="3600" b="1" dirty="0">
                <a:solidFill>
                  <a:srgbClr val="004620"/>
                </a:solidFill>
                <a:latin typeface="Arial" panose="020B0604020202020204" pitchFamily="34" charset="0"/>
                <a:cs typeface="Arial" panose="020B0604020202020204" pitchFamily="34" charset="0"/>
              </a:rPr>
              <a:t>Our Diet Provides a Heterogenous Array of Fibers</a:t>
            </a:r>
          </a:p>
        </p:txBody>
      </p:sp>
      <p:pic>
        <p:nvPicPr>
          <p:cNvPr id="50" name="Picture 49">
            <a:extLst>
              <a:ext uri="{FF2B5EF4-FFF2-40B4-BE49-F238E27FC236}">
                <a16:creationId xmlns:a16="http://schemas.microsoft.com/office/drawing/2014/main" id="{757A1B54-E472-1E90-E7AD-0D6D53E0509E}"/>
              </a:ext>
            </a:extLst>
          </p:cNvPr>
          <p:cNvPicPr>
            <a:picLocks noChangeAspect="1"/>
          </p:cNvPicPr>
          <p:nvPr/>
        </p:nvPicPr>
        <p:blipFill>
          <a:blip r:embed="rId3"/>
          <a:stretch>
            <a:fillRect/>
          </a:stretch>
        </p:blipFill>
        <p:spPr>
          <a:xfrm>
            <a:off x="1172501" y="1462815"/>
            <a:ext cx="7512619" cy="4963007"/>
          </a:xfrm>
          <a:prstGeom prst="rect">
            <a:avLst/>
          </a:prstGeom>
        </p:spPr>
      </p:pic>
      <p:sp>
        <p:nvSpPr>
          <p:cNvPr id="51" name="TextBox 50">
            <a:extLst>
              <a:ext uri="{FF2B5EF4-FFF2-40B4-BE49-F238E27FC236}">
                <a16:creationId xmlns:a16="http://schemas.microsoft.com/office/drawing/2014/main" id="{0E803646-EB79-75B7-09E7-9BA3EBDE59F6}"/>
              </a:ext>
            </a:extLst>
          </p:cNvPr>
          <p:cNvSpPr txBox="1"/>
          <p:nvPr/>
        </p:nvSpPr>
        <p:spPr>
          <a:xfrm>
            <a:off x="3424735" y="6600505"/>
            <a:ext cx="5612260" cy="276999"/>
          </a:xfrm>
          <a:prstGeom prst="rect">
            <a:avLst/>
          </a:prstGeom>
          <a:noFill/>
        </p:spPr>
        <p:txBody>
          <a:bodyPr wrap="square">
            <a:spAutoFit/>
          </a:bodyPr>
          <a:lstStyle/>
          <a:p>
            <a:pPr lvl="0" algn="ctr">
              <a:defRPr/>
            </a:pPr>
            <a:r>
              <a:rPr lang="en-CA" sz="1200" dirty="0">
                <a:solidFill>
                  <a:prstClr val="black"/>
                </a:solidFill>
                <a:latin typeface="Arial" panose="020B0604020202020204" pitchFamily="34" charset="0"/>
                <a:cs typeface="Arial" panose="020B0604020202020204" pitchFamily="34" charset="0"/>
              </a:rPr>
              <a:t>(Deehan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lang="en-CA" sz="1200" dirty="0">
                <a:solidFill>
                  <a:prstClr val="black"/>
                </a:solidFill>
                <a:latin typeface="Arial" panose="020B0604020202020204" pitchFamily="34" charset="0"/>
                <a:cs typeface="Arial" panose="020B0604020202020204" pitchFamily="34" charset="0"/>
              </a:rPr>
              <a:t>. </a:t>
            </a:r>
            <a:r>
              <a:rPr lang="en-CA" sz="1200" i="1" dirty="0">
                <a:solidFill>
                  <a:prstClr val="black"/>
                </a:solidFill>
                <a:latin typeface="Arial" panose="020B0604020202020204" pitchFamily="34" charset="0"/>
                <a:cs typeface="Arial" panose="020B0604020202020204" pitchFamily="34" charset="0"/>
              </a:rPr>
              <a:t>Microbiol</a:t>
            </a:r>
            <a:r>
              <a:rPr lang="en-CA" sz="1200" dirty="0">
                <a:solidFill>
                  <a:prstClr val="black"/>
                </a:solidFill>
                <a:latin typeface="Arial" panose="020B0604020202020204" pitchFamily="34" charset="0"/>
                <a:cs typeface="Arial" panose="020B0604020202020204" pitchFamily="34" charset="0"/>
              </a:rPr>
              <a:t> </a:t>
            </a:r>
            <a:r>
              <a:rPr lang="en-CA" sz="1200" i="1" dirty="0">
                <a:solidFill>
                  <a:prstClr val="black"/>
                </a:solidFill>
                <a:latin typeface="Arial" panose="020B0604020202020204" pitchFamily="34" charset="0"/>
                <a:cs typeface="Arial" panose="020B0604020202020204" pitchFamily="34" charset="0"/>
              </a:rPr>
              <a:t>Spectr</a:t>
            </a:r>
            <a:r>
              <a:rPr lang="en-CA" sz="1200" dirty="0">
                <a:solidFill>
                  <a:prstClr val="black"/>
                </a:solidFill>
                <a:latin typeface="Arial" panose="020B0604020202020204" pitchFamily="34" charset="0"/>
                <a:cs typeface="Arial" panose="020B0604020202020204" pitchFamily="34" charset="0"/>
              </a:rPr>
              <a:t>;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2017)</a:t>
            </a:r>
          </a:p>
        </p:txBody>
      </p:sp>
      <p:sp>
        <p:nvSpPr>
          <p:cNvPr id="53" name="Rectangle 52">
            <a:extLst>
              <a:ext uri="{FF2B5EF4-FFF2-40B4-BE49-F238E27FC236}">
                <a16:creationId xmlns:a16="http://schemas.microsoft.com/office/drawing/2014/main" id="{A6B466FA-B644-0A95-998A-2D4CC24D7B2D}"/>
              </a:ext>
            </a:extLst>
          </p:cNvPr>
          <p:cNvSpPr/>
          <p:nvPr/>
        </p:nvSpPr>
        <p:spPr>
          <a:xfrm>
            <a:off x="1112458" y="4499961"/>
            <a:ext cx="2743522" cy="189899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21B88D00-2B13-428F-C0AB-01C724003B90}"/>
              </a:ext>
            </a:extLst>
          </p:cNvPr>
          <p:cNvSpPr/>
          <p:nvPr/>
        </p:nvSpPr>
        <p:spPr>
          <a:xfrm>
            <a:off x="1048665" y="3009058"/>
            <a:ext cx="1099018" cy="473149"/>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55" name="Slide Number Placeholder 2">
            <a:extLst>
              <a:ext uri="{FF2B5EF4-FFF2-40B4-BE49-F238E27FC236}">
                <a16:creationId xmlns:a16="http://schemas.microsoft.com/office/drawing/2014/main" id="{2A612107-B3D0-B124-55DD-A49B8BA1D280}"/>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12</a:t>
            </a:fld>
            <a:endParaRPr lang="en-CA" dirty="0"/>
          </a:p>
        </p:txBody>
      </p:sp>
      <p:sp>
        <p:nvSpPr>
          <p:cNvPr id="2" name="Rectangle 1">
            <a:extLst>
              <a:ext uri="{FF2B5EF4-FFF2-40B4-BE49-F238E27FC236}">
                <a16:creationId xmlns:a16="http://schemas.microsoft.com/office/drawing/2014/main" id="{BD8E5783-4C3D-6FF6-6794-4176F9F69A47}"/>
              </a:ext>
            </a:extLst>
          </p:cNvPr>
          <p:cNvSpPr/>
          <p:nvPr/>
        </p:nvSpPr>
        <p:spPr>
          <a:xfrm>
            <a:off x="2218566" y="3789291"/>
            <a:ext cx="1637413" cy="304582"/>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AB9EA265-578B-81A8-5189-06865842D7AF}"/>
              </a:ext>
            </a:extLst>
          </p:cNvPr>
          <p:cNvSpPr>
            <a:spLocks noGrp="1"/>
          </p:cNvSpPr>
          <p:nvPr>
            <p:ph idx="1"/>
          </p:nvPr>
        </p:nvSpPr>
        <p:spPr>
          <a:xfrm>
            <a:off x="9036995" y="2226505"/>
            <a:ext cx="2928026" cy="4007769"/>
          </a:xfrm>
        </p:spPr>
        <p:txBody>
          <a:bodyPr>
            <a:normAutofit/>
          </a:bodyPr>
          <a:lstStyle/>
          <a:p>
            <a:pPr marL="0" indent="0" algn="ctr">
              <a:buFont typeface="Wingdings" pitchFamily="2" charset="2"/>
              <a:buNone/>
            </a:pPr>
            <a:r>
              <a:rPr lang="en-US" altLang="en-US" sz="2800" b="1" dirty="0">
                <a:solidFill>
                  <a:srgbClr val="FF0000"/>
                </a:solidFill>
                <a:latin typeface="Arial" charset="0"/>
                <a:cs typeface="Arial" charset="0"/>
              </a:rPr>
              <a:t>Whole plant foods </a:t>
            </a:r>
            <a:r>
              <a:rPr lang="en-US" altLang="en-US" sz="2800" dirty="0">
                <a:latin typeface="Arial" charset="0"/>
                <a:cs typeface="Arial" charset="0"/>
              </a:rPr>
              <a:t>provide a diverse mix of different fibers.</a:t>
            </a:r>
          </a:p>
          <a:p>
            <a:pPr marL="0" indent="0" algn="ctr">
              <a:buFont typeface="Wingdings" pitchFamily="2" charset="2"/>
              <a:buNone/>
            </a:pPr>
            <a:endParaRPr lang="en-US" altLang="en-US" sz="2800" dirty="0">
              <a:latin typeface="Arial" charset="0"/>
              <a:cs typeface="Arial" charset="0"/>
            </a:endParaRPr>
          </a:p>
          <a:p>
            <a:pPr marL="0" indent="0" algn="ctr">
              <a:buFont typeface="Wingdings" pitchFamily="2" charset="2"/>
              <a:buNone/>
            </a:pPr>
            <a:r>
              <a:rPr lang="en-US" altLang="en-US" sz="2800" b="1" dirty="0">
                <a:solidFill>
                  <a:srgbClr val="FF0000"/>
                </a:solidFill>
                <a:latin typeface="Arial" charset="0"/>
                <a:cs typeface="Arial" charset="0"/>
              </a:rPr>
              <a:t>Purified fibers </a:t>
            </a:r>
            <a:r>
              <a:rPr lang="en-US" altLang="en-US" sz="2800" dirty="0">
                <a:latin typeface="Arial" charset="0"/>
                <a:cs typeface="Arial" charset="0"/>
              </a:rPr>
              <a:t>generally offer less diversity.   </a:t>
            </a:r>
            <a:endParaRPr lang="en-CA" altLang="en-US" sz="2800" dirty="0">
              <a:latin typeface="Arial" charset="0"/>
              <a:cs typeface="Arial" charset="0"/>
            </a:endParaRPr>
          </a:p>
        </p:txBody>
      </p:sp>
      <p:sp>
        <p:nvSpPr>
          <p:cNvPr id="4" name="Rectangle 3">
            <a:extLst>
              <a:ext uri="{FF2B5EF4-FFF2-40B4-BE49-F238E27FC236}">
                <a16:creationId xmlns:a16="http://schemas.microsoft.com/office/drawing/2014/main" id="{D890A98F-7DB0-F4BC-7B86-522DB16CBA5D}"/>
              </a:ext>
            </a:extLst>
          </p:cNvPr>
          <p:cNvSpPr/>
          <p:nvPr/>
        </p:nvSpPr>
        <p:spPr>
          <a:xfrm>
            <a:off x="2218566" y="3520000"/>
            <a:ext cx="1637413" cy="140126"/>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18C74F6-5F90-9E73-3280-A27CAF0003DC}"/>
              </a:ext>
            </a:extLst>
          </p:cNvPr>
          <p:cNvSpPr/>
          <p:nvPr/>
        </p:nvSpPr>
        <p:spPr>
          <a:xfrm>
            <a:off x="7032567" y="4519360"/>
            <a:ext cx="1652553" cy="189899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B6CE49E-39CE-0986-C11C-CD1E715FB12D}"/>
              </a:ext>
            </a:extLst>
          </p:cNvPr>
          <p:cNvSpPr/>
          <p:nvPr/>
        </p:nvSpPr>
        <p:spPr>
          <a:xfrm>
            <a:off x="3979816" y="4515644"/>
            <a:ext cx="1099018" cy="879541"/>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34544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2"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B42168-ADCF-7804-CACB-8923C0A4996F}"/>
              </a:ext>
            </a:extLst>
          </p:cNvPr>
          <p:cNvPicPr>
            <a:picLocks noChangeAspect="1"/>
          </p:cNvPicPr>
          <p:nvPr/>
        </p:nvPicPr>
        <p:blipFill>
          <a:blip r:embed="rId3"/>
          <a:stretch>
            <a:fillRect/>
          </a:stretch>
        </p:blipFill>
        <p:spPr>
          <a:xfrm>
            <a:off x="9928525" y="812172"/>
            <a:ext cx="1676115" cy="1336258"/>
          </a:xfrm>
          <a:prstGeom prst="rect">
            <a:avLst/>
          </a:prstGeom>
        </p:spPr>
      </p:pic>
      <p:sp>
        <p:nvSpPr>
          <p:cNvPr id="10" name="Title 1">
            <a:extLst>
              <a:ext uri="{FF2B5EF4-FFF2-40B4-BE49-F238E27FC236}">
                <a16:creationId xmlns:a16="http://schemas.microsoft.com/office/drawing/2014/main" id="{F13CB218-EFCD-386B-8870-16CFC9165445}"/>
              </a:ext>
            </a:extLst>
          </p:cNvPr>
          <p:cNvSpPr>
            <a:spLocks noGrp="1"/>
          </p:cNvSpPr>
          <p:nvPr>
            <p:ph type="title"/>
          </p:nvPr>
        </p:nvSpPr>
        <p:spPr>
          <a:xfrm>
            <a:off x="522562" y="110644"/>
            <a:ext cx="10972800" cy="805132"/>
          </a:xfrm>
        </p:spPr>
        <p:txBody>
          <a:bodyPr>
            <a:normAutofit/>
          </a:bodyPr>
          <a:lstStyle/>
          <a:p>
            <a:r>
              <a:rPr lang="en-US" sz="3600" b="1" dirty="0">
                <a:solidFill>
                  <a:srgbClr val="004620"/>
                </a:solidFill>
                <a:latin typeface="Arial" panose="020B0604020202020204" pitchFamily="34" charset="0"/>
                <a:cs typeface="Arial" panose="020B0604020202020204" pitchFamily="34" charset="0"/>
              </a:rPr>
              <a:t>Non-Starch Polysaccharides</a:t>
            </a:r>
          </a:p>
        </p:txBody>
      </p:sp>
      <p:pic>
        <p:nvPicPr>
          <p:cNvPr id="4" name="Picture 3">
            <a:extLst>
              <a:ext uri="{FF2B5EF4-FFF2-40B4-BE49-F238E27FC236}">
                <a16:creationId xmlns:a16="http://schemas.microsoft.com/office/drawing/2014/main" id="{FC5269E5-064D-EE0E-5BA3-486A24A160B3}"/>
              </a:ext>
            </a:extLst>
          </p:cNvPr>
          <p:cNvPicPr>
            <a:picLocks noChangeAspect="1"/>
          </p:cNvPicPr>
          <p:nvPr/>
        </p:nvPicPr>
        <p:blipFill>
          <a:blip r:embed="rId4"/>
          <a:stretch>
            <a:fillRect/>
          </a:stretch>
        </p:blipFill>
        <p:spPr>
          <a:xfrm>
            <a:off x="198237" y="2748969"/>
            <a:ext cx="5213251" cy="2417073"/>
          </a:xfrm>
          <a:prstGeom prst="rect">
            <a:avLst/>
          </a:prstGeom>
        </p:spPr>
      </p:pic>
      <p:sp>
        <p:nvSpPr>
          <p:cNvPr id="5" name="TextBox 4">
            <a:extLst>
              <a:ext uri="{FF2B5EF4-FFF2-40B4-BE49-F238E27FC236}">
                <a16:creationId xmlns:a16="http://schemas.microsoft.com/office/drawing/2014/main" id="{3CC0E4C9-6339-E667-CEDD-046B34662365}"/>
              </a:ext>
            </a:extLst>
          </p:cNvPr>
          <p:cNvSpPr txBox="1"/>
          <p:nvPr/>
        </p:nvSpPr>
        <p:spPr>
          <a:xfrm>
            <a:off x="2167165" y="1985245"/>
            <a:ext cx="1533895"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W</a:t>
            </a:r>
            <a:r>
              <a:rPr lang="en-US" sz="1800" b="1" dirty="0">
                <a:latin typeface="Arial" panose="020B0604020202020204" pitchFamily="34" charset="0"/>
                <a:cs typeface="Arial" panose="020B0604020202020204" pitchFamily="34" charset="0"/>
              </a:rPr>
              <a:t>hole</a:t>
            </a:r>
          </a:p>
          <a:p>
            <a:pPr algn="ctr"/>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lant </a:t>
            </a:r>
            <a:r>
              <a:rPr lang="en-US" b="1" dirty="0">
                <a:latin typeface="Arial" panose="020B0604020202020204" pitchFamily="34" charset="0"/>
                <a:cs typeface="Arial" panose="020B0604020202020204" pitchFamily="34" charset="0"/>
              </a:rPr>
              <a:t>F</a:t>
            </a:r>
            <a:r>
              <a:rPr lang="en-US" sz="1800" b="1" dirty="0">
                <a:latin typeface="Arial" panose="020B0604020202020204" pitchFamily="34" charset="0"/>
                <a:cs typeface="Arial" panose="020B0604020202020204" pitchFamily="34" charset="0"/>
              </a:rPr>
              <a:t>oods </a:t>
            </a:r>
            <a:endParaRPr lang="en-US" dirty="0"/>
          </a:p>
        </p:txBody>
      </p:sp>
      <p:sp>
        <p:nvSpPr>
          <p:cNvPr id="6" name="TextBox 5">
            <a:extLst>
              <a:ext uri="{FF2B5EF4-FFF2-40B4-BE49-F238E27FC236}">
                <a16:creationId xmlns:a16="http://schemas.microsoft.com/office/drawing/2014/main" id="{99F32DC9-E7E9-D7F5-EC99-8F45F743978A}"/>
              </a:ext>
            </a:extLst>
          </p:cNvPr>
          <p:cNvSpPr txBox="1"/>
          <p:nvPr/>
        </p:nvSpPr>
        <p:spPr>
          <a:xfrm>
            <a:off x="4055069" y="2407421"/>
            <a:ext cx="1150475" cy="523220"/>
          </a:xfrm>
          <a:prstGeom prst="rect">
            <a:avLst/>
          </a:prstGeom>
          <a:solidFill>
            <a:schemeClr val="bg1"/>
          </a:solidFill>
        </p:spPr>
        <p:txBody>
          <a:bodyPr wrap="square">
            <a:spAutoFit/>
          </a:bodyPr>
          <a:lstStyle/>
          <a:p>
            <a:pPr algn="ctr"/>
            <a:r>
              <a:rPr lang="en-US" sz="1400" b="1" dirty="0">
                <a:latin typeface="Arial" panose="020B0604020202020204" pitchFamily="34" charset="0"/>
                <a:cs typeface="Arial" panose="020B0604020202020204" pitchFamily="34" charset="0"/>
              </a:rPr>
              <a:t>Plant</a:t>
            </a:r>
          </a:p>
          <a:p>
            <a:pPr algn="ctr"/>
            <a:r>
              <a:rPr lang="en-US" sz="1400" b="1" dirty="0">
                <a:latin typeface="Arial" panose="020B0604020202020204" pitchFamily="34" charset="0"/>
                <a:cs typeface="Arial" panose="020B0604020202020204" pitchFamily="34" charset="0"/>
              </a:rPr>
              <a:t>Cell Wall</a:t>
            </a:r>
            <a:endParaRPr lang="en-US" sz="1400" dirty="0"/>
          </a:p>
        </p:txBody>
      </p:sp>
      <p:sp>
        <p:nvSpPr>
          <p:cNvPr id="7" name="TextBox 6">
            <a:extLst>
              <a:ext uri="{FF2B5EF4-FFF2-40B4-BE49-F238E27FC236}">
                <a16:creationId xmlns:a16="http://schemas.microsoft.com/office/drawing/2014/main" id="{96B1118B-5683-5118-9819-624F4BCAAA0B}"/>
              </a:ext>
            </a:extLst>
          </p:cNvPr>
          <p:cNvSpPr txBox="1"/>
          <p:nvPr/>
        </p:nvSpPr>
        <p:spPr>
          <a:xfrm>
            <a:off x="372478" y="2191977"/>
            <a:ext cx="1150475" cy="738664"/>
          </a:xfrm>
          <a:prstGeom prst="rect">
            <a:avLst/>
          </a:prstGeom>
          <a:solidFill>
            <a:schemeClr val="bg1"/>
          </a:solidFill>
        </p:spPr>
        <p:txBody>
          <a:bodyPr wrap="square">
            <a:spAutoFit/>
          </a:bodyPr>
          <a:lstStyle/>
          <a:p>
            <a:pPr algn="ctr"/>
            <a:r>
              <a:rPr lang="en-US" sz="1400" b="1" dirty="0">
                <a:latin typeface="Arial" panose="020B0604020202020204" pitchFamily="34" charset="0"/>
                <a:cs typeface="Arial" panose="020B0604020202020204" pitchFamily="34" charset="0"/>
              </a:rPr>
              <a:t>Plant Storage Vacuole</a:t>
            </a:r>
            <a:endParaRPr lang="en-US" sz="1400" dirty="0"/>
          </a:p>
        </p:txBody>
      </p:sp>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13</a:t>
            </a:fld>
            <a:endParaRPr lang="en-CA" dirty="0"/>
          </a:p>
        </p:txBody>
      </p:sp>
      <p:sp>
        <p:nvSpPr>
          <p:cNvPr id="9" name="TextBox 8">
            <a:extLst>
              <a:ext uri="{FF2B5EF4-FFF2-40B4-BE49-F238E27FC236}">
                <a16:creationId xmlns:a16="http://schemas.microsoft.com/office/drawing/2014/main" id="{E25EB000-60C5-21D0-C85D-F4BBB84E6233}"/>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(Gill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Ghassemi</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Chem</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 Puhlmann &amp; de Vos,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Front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Immunol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a:t>
            </a:r>
          </a:p>
        </p:txBody>
      </p:sp>
      <p:pic>
        <p:nvPicPr>
          <p:cNvPr id="13" name="Picture 12">
            <a:extLst>
              <a:ext uri="{FF2B5EF4-FFF2-40B4-BE49-F238E27FC236}">
                <a16:creationId xmlns:a16="http://schemas.microsoft.com/office/drawing/2014/main" id="{BF5BF72D-6CA3-7FD4-ABE1-B4D2C7D339EF}"/>
              </a:ext>
            </a:extLst>
          </p:cNvPr>
          <p:cNvPicPr>
            <a:picLocks noChangeAspect="1"/>
          </p:cNvPicPr>
          <p:nvPr/>
        </p:nvPicPr>
        <p:blipFill>
          <a:blip r:embed="rId5"/>
          <a:stretch>
            <a:fillRect/>
          </a:stretch>
        </p:blipFill>
        <p:spPr>
          <a:xfrm>
            <a:off x="5803913" y="2258001"/>
            <a:ext cx="3821281" cy="2505661"/>
          </a:xfrm>
          <a:prstGeom prst="rect">
            <a:avLst/>
          </a:prstGeom>
        </p:spPr>
      </p:pic>
      <p:pic>
        <p:nvPicPr>
          <p:cNvPr id="15" name="Picture 14">
            <a:extLst>
              <a:ext uri="{FF2B5EF4-FFF2-40B4-BE49-F238E27FC236}">
                <a16:creationId xmlns:a16="http://schemas.microsoft.com/office/drawing/2014/main" id="{84ECF66B-D470-D318-E313-0881C484FCF5}"/>
              </a:ext>
            </a:extLst>
          </p:cNvPr>
          <p:cNvPicPr>
            <a:picLocks noChangeAspect="1"/>
          </p:cNvPicPr>
          <p:nvPr/>
        </p:nvPicPr>
        <p:blipFill>
          <a:blip r:embed="rId6"/>
          <a:stretch>
            <a:fillRect/>
          </a:stretch>
        </p:blipFill>
        <p:spPr>
          <a:xfrm>
            <a:off x="9913076" y="2148430"/>
            <a:ext cx="1691564" cy="2116386"/>
          </a:xfrm>
          <a:prstGeom prst="rect">
            <a:avLst/>
          </a:prstGeom>
        </p:spPr>
      </p:pic>
      <p:pic>
        <p:nvPicPr>
          <p:cNvPr id="19" name="Picture 18">
            <a:extLst>
              <a:ext uri="{FF2B5EF4-FFF2-40B4-BE49-F238E27FC236}">
                <a16:creationId xmlns:a16="http://schemas.microsoft.com/office/drawing/2014/main" id="{AC64A999-267D-5483-A788-1F9BD89C3ECF}"/>
              </a:ext>
            </a:extLst>
          </p:cNvPr>
          <p:cNvPicPr>
            <a:picLocks noChangeAspect="1"/>
          </p:cNvPicPr>
          <p:nvPr/>
        </p:nvPicPr>
        <p:blipFill>
          <a:blip r:embed="rId7"/>
          <a:stretch>
            <a:fillRect/>
          </a:stretch>
        </p:blipFill>
        <p:spPr>
          <a:xfrm>
            <a:off x="9928525" y="4275825"/>
            <a:ext cx="1683840" cy="2116386"/>
          </a:xfrm>
          <a:prstGeom prst="rect">
            <a:avLst/>
          </a:prstGeom>
        </p:spPr>
      </p:pic>
      <p:sp>
        <p:nvSpPr>
          <p:cNvPr id="33" name="Rectangle 32">
            <a:extLst>
              <a:ext uri="{FF2B5EF4-FFF2-40B4-BE49-F238E27FC236}">
                <a16:creationId xmlns:a16="http://schemas.microsoft.com/office/drawing/2014/main" id="{67AECC04-63C2-EBE3-53D9-B08AB49D0F6D}"/>
              </a:ext>
            </a:extLst>
          </p:cNvPr>
          <p:cNvSpPr/>
          <p:nvPr/>
        </p:nvSpPr>
        <p:spPr>
          <a:xfrm>
            <a:off x="3821323" y="2407421"/>
            <a:ext cx="1676115" cy="2217956"/>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073AD42-4E65-8B0E-51F7-160B23391975}"/>
              </a:ext>
            </a:extLst>
          </p:cNvPr>
          <p:cNvSpPr/>
          <p:nvPr/>
        </p:nvSpPr>
        <p:spPr>
          <a:xfrm>
            <a:off x="5765066" y="4763662"/>
            <a:ext cx="3721868" cy="523220"/>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Provides strength &amp; flexibility while allowing the passage of water &amp; nutrients </a:t>
            </a:r>
          </a:p>
        </p:txBody>
      </p:sp>
    </p:spTree>
    <p:extLst>
      <p:ext uri="{BB962C8B-B14F-4D97-AF65-F5344CB8AC3E}">
        <p14:creationId xmlns:p14="http://schemas.microsoft.com/office/powerpoint/2010/main" val="20026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3CB218-EFCD-386B-8870-16CFC9165445}"/>
              </a:ext>
            </a:extLst>
          </p:cNvPr>
          <p:cNvSpPr>
            <a:spLocks noGrp="1"/>
          </p:cNvSpPr>
          <p:nvPr>
            <p:ph type="title"/>
          </p:nvPr>
        </p:nvSpPr>
        <p:spPr>
          <a:xfrm>
            <a:off x="609600" y="118995"/>
            <a:ext cx="10972800" cy="805132"/>
          </a:xfrm>
        </p:spPr>
        <p:txBody>
          <a:bodyPr>
            <a:normAutofit/>
          </a:bodyPr>
          <a:lstStyle/>
          <a:p>
            <a:r>
              <a:rPr lang="en-US" sz="3600" b="1" dirty="0">
                <a:solidFill>
                  <a:srgbClr val="004620"/>
                </a:solidFill>
                <a:latin typeface="Arial" panose="020B0604020202020204" pitchFamily="34" charset="0"/>
                <a:cs typeface="Arial" panose="020B0604020202020204" pitchFamily="34" charset="0"/>
              </a:rPr>
              <a:t>Resistant Oligosaccharides and Starches</a:t>
            </a:r>
          </a:p>
        </p:txBody>
      </p:sp>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14</a:t>
            </a:fld>
            <a:endParaRPr lang="en-CA" dirty="0"/>
          </a:p>
        </p:txBody>
      </p:sp>
      <p:sp>
        <p:nvSpPr>
          <p:cNvPr id="9" name="TextBox 8">
            <a:extLst>
              <a:ext uri="{FF2B5EF4-FFF2-40B4-BE49-F238E27FC236}">
                <a16:creationId xmlns:a16="http://schemas.microsoft.com/office/drawing/2014/main" id="{E25EB000-60C5-21D0-C85D-F4BBB84E6233}"/>
              </a:ext>
            </a:extLst>
          </p:cNvPr>
          <p:cNvSpPr txBox="1"/>
          <p:nvPr/>
        </p:nvSpPr>
        <p:spPr>
          <a:xfrm>
            <a:off x="1129553" y="6581001"/>
            <a:ext cx="993289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CA" sz="1200" dirty="0">
                <a:solidFill>
                  <a:prstClr val="black"/>
                </a:solidFill>
                <a:latin typeface="Arial" panose="020B0604020202020204" pitchFamily="34" charset="0"/>
                <a:cs typeface="Arial" panose="020B0604020202020204" pitchFamily="34" charset="0"/>
              </a:rPr>
              <a:t>Saville &amp; Saville, </a:t>
            </a:r>
            <a:r>
              <a:rPr lang="en-CA" sz="1200" i="1" dirty="0">
                <a:solidFill>
                  <a:prstClr val="black"/>
                </a:solidFill>
                <a:latin typeface="Arial" panose="020B0604020202020204" pitchFamily="34" charset="0"/>
                <a:cs typeface="Arial" panose="020B0604020202020204" pitchFamily="34" charset="0"/>
              </a:rPr>
              <a:t>Prebiotics and Probiotics</a:t>
            </a:r>
            <a:r>
              <a:rPr lang="en-CA" sz="1200" dirty="0">
                <a:solidFill>
                  <a:prstClr val="black"/>
                </a:solidFill>
                <a:latin typeface="Arial" panose="020B0604020202020204" pitchFamily="34" charset="0"/>
                <a:cs typeface="Arial" panose="020B0604020202020204" pitchFamily="34" charset="0"/>
              </a:rPr>
              <a:t>, 2019;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Gill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 Puhlmann &amp; de Vos,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Front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Immunol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a:t>
            </a:r>
          </a:p>
        </p:txBody>
      </p:sp>
      <p:pic>
        <p:nvPicPr>
          <p:cNvPr id="27" name="Picture 26">
            <a:extLst>
              <a:ext uri="{FF2B5EF4-FFF2-40B4-BE49-F238E27FC236}">
                <a16:creationId xmlns:a16="http://schemas.microsoft.com/office/drawing/2014/main" id="{CC9F2FB5-11B8-30A4-1597-063BFA07762B}"/>
              </a:ext>
            </a:extLst>
          </p:cNvPr>
          <p:cNvPicPr>
            <a:picLocks noChangeAspect="1"/>
          </p:cNvPicPr>
          <p:nvPr/>
        </p:nvPicPr>
        <p:blipFill>
          <a:blip r:embed="rId3"/>
          <a:stretch>
            <a:fillRect/>
          </a:stretch>
        </p:blipFill>
        <p:spPr>
          <a:xfrm>
            <a:off x="335621" y="4753428"/>
            <a:ext cx="1921034" cy="1673516"/>
          </a:xfrm>
          <a:prstGeom prst="rect">
            <a:avLst/>
          </a:prstGeom>
        </p:spPr>
      </p:pic>
      <p:pic>
        <p:nvPicPr>
          <p:cNvPr id="31" name="Picture 30">
            <a:extLst>
              <a:ext uri="{FF2B5EF4-FFF2-40B4-BE49-F238E27FC236}">
                <a16:creationId xmlns:a16="http://schemas.microsoft.com/office/drawing/2014/main" id="{954800D8-5050-6DCD-8FF0-41B26856B910}"/>
              </a:ext>
            </a:extLst>
          </p:cNvPr>
          <p:cNvPicPr>
            <a:picLocks noChangeAspect="1"/>
          </p:cNvPicPr>
          <p:nvPr/>
        </p:nvPicPr>
        <p:blipFill>
          <a:blip r:embed="rId4"/>
          <a:stretch>
            <a:fillRect/>
          </a:stretch>
        </p:blipFill>
        <p:spPr>
          <a:xfrm>
            <a:off x="2225113" y="4881640"/>
            <a:ext cx="1983964" cy="1474711"/>
          </a:xfrm>
          <a:prstGeom prst="rect">
            <a:avLst/>
          </a:prstGeom>
        </p:spPr>
      </p:pic>
      <p:pic>
        <p:nvPicPr>
          <p:cNvPr id="16" name="Picture 15">
            <a:extLst>
              <a:ext uri="{FF2B5EF4-FFF2-40B4-BE49-F238E27FC236}">
                <a16:creationId xmlns:a16="http://schemas.microsoft.com/office/drawing/2014/main" id="{6810E999-260E-B97D-2855-258AFE742BEF}"/>
              </a:ext>
            </a:extLst>
          </p:cNvPr>
          <p:cNvPicPr>
            <a:picLocks noChangeAspect="1"/>
          </p:cNvPicPr>
          <p:nvPr/>
        </p:nvPicPr>
        <p:blipFill>
          <a:blip r:embed="rId5"/>
          <a:stretch>
            <a:fillRect/>
          </a:stretch>
        </p:blipFill>
        <p:spPr>
          <a:xfrm>
            <a:off x="687199" y="2116377"/>
            <a:ext cx="5213251" cy="2417073"/>
          </a:xfrm>
          <a:prstGeom prst="rect">
            <a:avLst/>
          </a:prstGeom>
        </p:spPr>
      </p:pic>
      <p:sp>
        <p:nvSpPr>
          <p:cNvPr id="18" name="TextBox 17">
            <a:extLst>
              <a:ext uri="{FF2B5EF4-FFF2-40B4-BE49-F238E27FC236}">
                <a16:creationId xmlns:a16="http://schemas.microsoft.com/office/drawing/2014/main" id="{9D419B33-5278-C109-FDBA-F6DB0EC4346B}"/>
              </a:ext>
            </a:extLst>
          </p:cNvPr>
          <p:cNvSpPr txBox="1"/>
          <p:nvPr/>
        </p:nvSpPr>
        <p:spPr>
          <a:xfrm>
            <a:off x="2656127" y="1352653"/>
            <a:ext cx="1533895"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W</a:t>
            </a:r>
            <a:r>
              <a:rPr lang="en-US" sz="1800" b="1" dirty="0">
                <a:latin typeface="Arial" panose="020B0604020202020204" pitchFamily="34" charset="0"/>
                <a:cs typeface="Arial" panose="020B0604020202020204" pitchFamily="34" charset="0"/>
              </a:rPr>
              <a:t>hole</a:t>
            </a:r>
          </a:p>
          <a:p>
            <a:pPr algn="ctr"/>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lant </a:t>
            </a:r>
            <a:r>
              <a:rPr lang="en-US" b="1" dirty="0">
                <a:latin typeface="Arial" panose="020B0604020202020204" pitchFamily="34" charset="0"/>
                <a:cs typeface="Arial" panose="020B0604020202020204" pitchFamily="34" charset="0"/>
              </a:rPr>
              <a:t>F</a:t>
            </a:r>
            <a:r>
              <a:rPr lang="en-US" sz="1800" b="1" dirty="0">
                <a:latin typeface="Arial" panose="020B0604020202020204" pitchFamily="34" charset="0"/>
                <a:cs typeface="Arial" panose="020B0604020202020204" pitchFamily="34" charset="0"/>
              </a:rPr>
              <a:t>oods </a:t>
            </a:r>
            <a:endParaRPr lang="en-US" dirty="0"/>
          </a:p>
        </p:txBody>
      </p:sp>
      <p:sp>
        <p:nvSpPr>
          <p:cNvPr id="20" name="TextBox 19">
            <a:extLst>
              <a:ext uri="{FF2B5EF4-FFF2-40B4-BE49-F238E27FC236}">
                <a16:creationId xmlns:a16="http://schemas.microsoft.com/office/drawing/2014/main" id="{1DDB5761-F987-C911-EE02-2A6239F06750}"/>
              </a:ext>
            </a:extLst>
          </p:cNvPr>
          <p:cNvSpPr txBox="1"/>
          <p:nvPr/>
        </p:nvSpPr>
        <p:spPr>
          <a:xfrm>
            <a:off x="4544031" y="1774829"/>
            <a:ext cx="1150475" cy="523220"/>
          </a:xfrm>
          <a:prstGeom prst="rect">
            <a:avLst/>
          </a:prstGeom>
          <a:solidFill>
            <a:schemeClr val="bg1"/>
          </a:solidFill>
        </p:spPr>
        <p:txBody>
          <a:bodyPr wrap="square">
            <a:spAutoFit/>
          </a:bodyPr>
          <a:lstStyle/>
          <a:p>
            <a:pPr algn="ctr"/>
            <a:r>
              <a:rPr lang="en-US" sz="1400" b="1" dirty="0">
                <a:latin typeface="Arial" panose="020B0604020202020204" pitchFamily="34" charset="0"/>
                <a:cs typeface="Arial" panose="020B0604020202020204" pitchFamily="34" charset="0"/>
              </a:rPr>
              <a:t>Plant</a:t>
            </a:r>
          </a:p>
          <a:p>
            <a:pPr algn="ctr"/>
            <a:r>
              <a:rPr lang="en-US" sz="1400" b="1" dirty="0">
                <a:latin typeface="Arial" panose="020B0604020202020204" pitchFamily="34" charset="0"/>
                <a:cs typeface="Arial" panose="020B0604020202020204" pitchFamily="34" charset="0"/>
              </a:rPr>
              <a:t>Cell Wall</a:t>
            </a:r>
            <a:endParaRPr lang="en-US" sz="1400" dirty="0"/>
          </a:p>
        </p:txBody>
      </p:sp>
      <p:sp>
        <p:nvSpPr>
          <p:cNvPr id="21" name="TextBox 20">
            <a:extLst>
              <a:ext uri="{FF2B5EF4-FFF2-40B4-BE49-F238E27FC236}">
                <a16:creationId xmlns:a16="http://schemas.microsoft.com/office/drawing/2014/main" id="{F3A788FF-E7AF-8252-D83D-DB7ED5B1D8D2}"/>
              </a:ext>
            </a:extLst>
          </p:cNvPr>
          <p:cNvSpPr txBox="1"/>
          <p:nvPr/>
        </p:nvSpPr>
        <p:spPr>
          <a:xfrm>
            <a:off x="861440" y="1559385"/>
            <a:ext cx="1150475" cy="738664"/>
          </a:xfrm>
          <a:prstGeom prst="rect">
            <a:avLst/>
          </a:prstGeom>
          <a:solidFill>
            <a:schemeClr val="bg1"/>
          </a:solidFill>
        </p:spPr>
        <p:txBody>
          <a:bodyPr wrap="square">
            <a:spAutoFit/>
          </a:bodyPr>
          <a:lstStyle/>
          <a:p>
            <a:pPr algn="ctr"/>
            <a:r>
              <a:rPr lang="en-US" sz="1400" b="1" dirty="0">
                <a:latin typeface="Arial" panose="020B0604020202020204" pitchFamily="34" charset="0"/>
                <a:cs typeface="Arial" panose="020B0604020202020204" pitchFamily="34" charset="0"/>
              </a:rPr>
              <a:t>Plant Storage Vacuole</a:t>
            </a:r>
            <a:endParaRPr lang="en-US" sz="1400" dirty="0"/>
          </a:p>
        </p:txBody>
      </p:sp>
      <p:sp>
        <p:nvSpPr>
          <p:cNvPr id="22" name="Rectangle 21">
            <a:extLst>
              <a:ext uri="{FF2B5EF4-FFF2-40B4-BE49-F238E27FC236}">
                <a16:creationId xmlns:a16="http://schemas.microsoft.com/office/drawing/2014/main" id="{F1405337-3655-0830-BF77-90678903B5F3}"/>
              </a:ext>
            </a:extLst>
          </p:cNvPr>
          <p:cNvSpPr/>
          <p:nvPr/>
        </p:nvSpPr>
        <p:spPr>
          <a:xfrm>
            <a:off x="598619" y="1567738"/>
            <a:ext cx="1676115" cy="2871645"/>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id="{30E83482-D330-71C2-BE34-5D0F90BE384A}"/>
              </a:ext>
            </a:extLst>
          </p:cNvPr>
          <p:cNvPicPr>
            <a:picLocks noChangeAspect="1"/>
          </p:cNvPicPr>
          <p:nvPr/>
        </p:nvPicPr>
        <p:blipFill>
          <a:blip r:embed="rId6"/>
          <a:stretch>
            <a:fillRect/>
          </a:stretch>
        </p:blipFill>
        <p:spPr>
          <a:xfrm>
            <a:off x="7573530" y="1669277"/>
            <a:ext cx="1428700" cy="1787506"/>
          </a:xfrm>
          <a:prstGeom prst="rect">
            <a:avLst/>
          </a:prstGeom>
        </p:spPr>
      </p:pic>
      <p:sp>
        <p:nvSpPr>
          <p:cNvPr id="35" name="Arrow: Right 34">
            <a:extLst>
              <a:ext uri="{FF2B5EF4-FFF2-40B4-BE49-F238E27FC236}">
                <a16:creationId xmlns:a16="http://schemas.microsoft.com/office/drawing/2014/main" id="{4EFE7EA3-F64D-1BA5-865B-476E958D9285}"/>
              </a:ext>
            </a:extLst>
          </p:cNvPr>
          <p:cNvSpPr/>
          <p:nvPr/>
        </p:nvSpPr>
        <p:spPr>
          <a:xfrm rot="5400000">
            <a:off x="7745341" y="3814493"/>
            <a:ext cx="1134796" cy="4969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498B44-933D-5055-00DC-8AD4CCD24D56}"/>
              </a:ext>
            </a:extLst>
          </p:cNvPr>
          <p:cNvSpPr/>
          <p:nvPr/>
        </p:nvSpPr>
        <p:spPr>
          <a:xfrm>
            <a:off x="7348353" y="3764615"/>
            <a:ext cx="2251800" cy="307777"/>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Partial        Hydrolysis</a:t>
            </a:r>
          </a:p>
        </p:txBody>
      </p:sp>
      <p:sp>
        <p:nvSpPr>
          <p:cNvPr id="39" name="Rectangle 38">
            <a:extLst>
              <a:ext uri="{FF2B5EF4-FFF2-40B4-BE49-F238E27FC236}">
                <a16:creationId xmlns:a16="http://schemas.microsoft.com/office/drawing/2014/main" id="{8F11E63B-9EAE-1633-4EDD-6914F5DC12D2}"/>
              </a:ext>
            </a:extLst>
          </p:cNvPr>
          <p:cNvSpPr/>
          <p:nvPr/>
        </p:nvSpPr>
        <p:spPr>
          <a:xfrm>
            <a:off x="7278133" y="1157675"/>
            <a:ext cx="1882465" cy="523220"/>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Non-Starch</a:t>
            </a:r>
          </a:p>
          <a:p>
            <a:pPr algn="ctr"/>
            <a:r>
              <a:rPr lang="en-CA" sz="1400" b="1" dirty="0">
                <a:latin typeface="Arial" panose="020B0604020202020204" pitchFamily="34" charset="0"/>
                <a:cs typeface="Arial" panose="020B0604020202020204" pitchFamily="34" charset="0"/>
              </a:rPr>
              <a:t>Polysaccharides</a:t>
            </a:r>
          </a:p>
        </p:txBody>
      </p:sp>
      <p:pic>
        <p:nvPicPr>
          <p:cNvPr id="41" name="Picture 40">
            <a:extLst>
              <a:ext uri="{FF2B5EF4-FFF2-40B4-BE49-F238E27FC236}">
                <a16:creationId xmlns:a16="http://schemas.microsoft.com/office/drawing/2014/main" id="{F8F1D280-58A2-5F38-07FB-E92AD0701EF9}"/>
              </a:ext>
            </a:extLst>
          </p:cNvPr>
          <p:cNvPicPr>
            <a:picLocks noChangeAspect="1"/>
          </p:cNvPicPr>
          <p:nvPr/>
        </p:nvPicPr>
        <p:blipFill rotWithShape="1">
          <a:blip r:embed="rId7"/>
          <a:srcRect b="34205"/>
          <a:stretch/>
        </p:blipFill>
        <p:spPr>
          <a:xfrm>
            <a:off x="7172887" y="4925657"/>
            <a:ext cx="2325412" cy="523220"/>
          </a:xfrm>
          <a:prstGeom prst="rect">
            <a:avLst/>
          </a:prstGeom>
        </p:spPr>
      </p:pic>
      <p:pic>
        <p:nvPicPr>
          <p:cNvPr id="43" name="Picture 42">
            <a:extLst>
              <a:ext uri="{FF2B5EF4-FFF2-40B4-BE49-F238E27FC236}">
                <a16:creationId xmlns:a16="http://schemas.microsoft.com/office/drawing/2014/main" id="{5B30CDEB-FE2A-C2ED-C2AD-285C78941230}"/>
              </a:ext>
            </a:extLst>
          </p:cNvPr>
          <p:cNvPicPr>
            <a:picLocks noChangeAspect="1"/>
          </p:cNvPicPr>
          <p:nvPr/>
        </p:nvPicPr>
        <p:blipFill>
          <a:blip r:embed="rId8"/>
          <a:stretch>
            <a:fillRect/>
          </a:stretch>
        </p:blipFill>
        <p:spPr>
          <a:xfrm>
            <a:off x="7180920" y="5448877"/>
            <a:ext cx="2309347" cy="831365"/>
          </a:xfrm>
          <a:prstGeom prst="rect">
            <a:avLst/>
          </a:prstGeom>
        </p:spPr>
      </p:pic>
      <p:sp>
        <p:nvSpPr>
          <p:cNvPr id="50" name="Rectangle 49">
            <a:extLst>
              <a:ext uri="{FF2B5EF4-FFF2-40B4-BE49-F238E27FC236}">
                <a16:creationId xmlns:a16="http://schemas.microsoft.com/office/drawing/2014/main" id="{75E57CAD-C303-EC90-E0F4-017CCC5E89B1}"/>
              </a:ext>
            </a:extLst>
          </p:cNvPr>
          <p:cNvSpPr/>
          <p:nvPr/>
        </p:nvSpPr>
        <p:spPr>
          <a:xfrm>
            <a:off x="711002" y="3916164"/>
            <a:ext cx="1451348" cy="523220"/>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Stores energy for the plant </a:t>
            </a:r>
          </a:p>
        </p:txBody>
      </p:sp>
      <p:sp>
        <p:nvSpPr>
          <p:cNvPr id="2" name="Rectangle 1">
            <a:extLst>
              <a:ext uri="{FF2B5EF4-FFF2-40B4-BE49-F238E27FC236}">
                <a16:creationId xmlns:a16="http://schemas.microsoft.com/office/drawing/2014/main" id="{BA504311-1F7A-1C11-280F-B9B2FA409CFA}"/>
              </a:ext>
            </a:extLst>
          </p:cNvPr>
          <p:cNvSpPr/>
          <p:nvPr/>
        </p:nvSpPr>
        <p:spPr>
          <a:xfrm>
            <a:off x="9736410" y="1265396"/>
            <a:ext cx="1744937" cy="307777"/>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Digestible Starch</a:t>
            </a:r>
          </a:p>
        </p:txBody>
      </p:sp>
      <p:pic>
        <p:nvPicPr>
          <p:cNvPr id="3" name="Picture 2">
            <a:extLst>
              <a:ext uri="{FF2B5EF4-FFF2-40B4-BE49-F238E27FC236}">
                <a16:creationId xmlns:a16="http://schemas.microsoft.com/office/drawing/2014/main" id="{6C578D6E-01F7-0D39-1E65-463D06BD53A8}"/>
              </a:ext>
            </a:extLst>
          </p:cNvPr>
          <p:cNvPicPr>
            <a:picLocks noChangeAspect="1"/>
          </p:cNvPicPr>
          <p:nvPr/>
        </p:nvPicPr>
        <p:blipFill>
          <a:blip r:embed="rId9"/>
          <a:stretch>
            <a:fillRect/>
          </a:stretch>
        </p:blipFill>
        <p:spPr>
          <a:xfrm>
            <a:off x="4272740" y="4811047"/>
            <a:ext cx="1959898" cy="1545304"/>
          </a:xfrm>
          <a:prstGeom prst="rect">
            <a:avLst/>
          </a:prstGeom>
        </p:spPr>
      </p:pic>
      <p:sp>
        <p:nvSpPr>
          <p:cNvPr id="4" name="Arrow: Right 3">
            <a:extLst>
              <a:ext uri="{FF2B5EF4-FFF2-40B4-BE49-F238E27FC236}">
                <a16:creationId xmlns:a16="http://schemas.microsoft.com/office/drawing/2014/main" id="{5F257391-8CBF-7151-8C8A-C34753C2543A}"/>
              </a:ext>
            </a:extLst>
          </p:cNvPr>
          <p:cNvSpPr/>
          <p:nvPr/>
        </p:nvSpPr>
        <p:spPr>
          <a:xfrm rot="5400000">
            <a:off x="10175278" y="3803808"/>
            <a:ext cx="1134796" cy="4969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F9EE60-1D8B-E10E-7153-80CD0B54E509}"/>
              </a:ext>
            </a:extLst>
          </p:cNvPr>
          <p:cNvSpPr/>
          <p:nvPr/>
        </p:nvSpPr>
        <p:spPr>
          <a:xfrm>
            <a:off x="9571801" y="3765579"/>
            <a:ext cx="2670523" cy="307777"/>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Chemical        Modifications</a:t>
            </a:r>
          </a:p>
        </p:txBody>
      </p:sp>
      <p:sp>
        <p:nvSpPr>
          <p:cNvPr id="6" name="Rectangle 5">
            <a:extLst>
              <a:ext uri="{FF2B5EF4-FFF2-40B4-BE49-F238E27FC236}">
                <a16:creationId xmlns:a16="http://schemas.microsoft.com/office/drawing/2014/main" id="{4E822820-6712-F958-C681-FD30D0493AFB}"/>
              </a:ext>
            </a:extLst>
          </p:cNvPr>
          <p:cNvSpPr/>
          <p:nvPr/>
        </p:nvSpPr>
        <p:spPr>
          <a:xfrm>
            <a:off x="9852559" y="4615348"/>
            <a:ext cx="1744937" cy="307777"/>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Resistant Starch</a:t>
            </a:r>
          </a:p>
        </p:txBody>
      </p:sp>
      <p:sp>
        <p:nvSpPr>
          <p:cNvPr id="7" name="Rectangle 6">
            <a:extLst>
              <a:ext uri="{FF2B5EF4-FFF2-40B4-BE49-F238E27FC236}">
                <a16:creationId xmlns:a16="http://schemas.microsoft.com/office/drawing/2014/main" id="{686C817E-DDDC-6445-EB78-92E9DFCA0221}"/>
              </a:ext>
            </a:extLst>
          </p:cNvPr>
          <p:cNvSpPr/>
          <p:nvPr/>
        </p:nvSpPr>
        <p:spPr>
          <a:xfrm>
            <a:off x="6822069" y="4615349"/>
            <a:ext cx="3008276" cy="307777"/>
          </a:xfrm>
          <a:prstGeom prst="rect">
            <a:avLst/>
          </a:prstGeom>
        </p:spPr>
        <p:txBody>
          <a:bodyPr wrap="square">
            <a:spAutoFit/>
          </a:bodyPr>
          <a:lstStyle/>
          <a:p>
            <a:pPr algn="ctr"/>
            <a:r>
              <a:rPr lang="en-CA" sz="1400" b="1" dirty="0">
                <a:latin typeface="Arial" panose="020B0604020202020204" pitchFamily="34" charset="0"/>
                <a:cs typeface="Arial" panose="020B0604020202020204" pitchFamily="34" charset="0"/>
              </a:rPr>
              <a:t>Resistant </a:t>
            </a:r>
            <a:r>
              <a:rPr lang="en-US" sz="1400" b="1" dirty="0">
                <a:latin typeface="Arial" panose="020B0604020202020204" pitchFamily="34" charset="0"/>
                <a:cs typeface="Arial" panose="020B0604020202020204" pitchFamily="34" charset="0"/>
              </a:rPr>
              <a:t>Oligosaccharides</a:t>
            </a:r>
            <a:endParaRPr lang="en-CA" sz="1400"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AC0C6DE-C110-EBBC-D9F6-6090EC74C235}"/>
              </a:ext>
            </a:extLst>
          </p:cNvPr>
          <p:cNvPicPr>
            <a:picLocks noChangeAspect="1"/>
          </p:cNvPicPr>
          <p:nvPr/>
        </p:nvPicPr>
        <p:blipFill>
          <a:blip r:embed="rId10"/>
          <a:stretch>
            <a:fillRect/>
          </a:stretch>
        </p:blipFill>
        <p:spPr>
          <a:xfrm>
            <a:off x="9557625" y="1843363"/>
            <a:ext cx="2316959" cy="1247167"/>
          </a:xfrm>
          <a:prstGeom prst="rect">
            <a:avLst/>
          </a:prstGeom>
        </p:spPr>
      </p:pic>
      <p:pic>
        <p:nvPicPr>
          <p:cNvPr id="14" name="Picture 13">
            <a:extLst>
              <a:ext uri="{FF2B5EF4-FFF2-40B4-BE49-F238E27FC236}">
                <a16:creationId xmlns:a16="http://schemas.microsoft.com/office/drawing/2014/main" id="{83C75040-9F86-C394-674D-817ECA09DDF5}"/>
              </a:ext>
            </a:extLst>
          </p:cNvPr>
          <p:cNvPicPr>
            <a:picLocks noChangeAspect="1"/>
          </p:cNvPicPr>
          <p:nvPr/>
        </p:nvPicPr>
        <p:blipFill>
          <a:blip r:embed="rId11"/>
          <a:stretch>
            <a:fillRect/>
          </a:stretch>
        </p:blipFill>
        <p:spPr>
          <a:xfrm>
            <a:off x="10018127" y="4967699"/>
            <a:ext cx="1535725" cy="1306364"/>
          </a:xfrm>
          <a:prstGeom prst="rect">
            <a:avLst/>
          </a:prstGeom>
        </p:spPr>
      </p:pic>
    </p:spTree>
    <p:extLst>
      <p:ext uri="{BB962C8B-B14F-4D97-AF65-F5344CB8AC3E}">
        <p14:creationId xmlns:p14="http://schemas.microsoft.com/office/powerpoint/2010/main" val="375875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9" grpId="0"/>
      <p:bldP spid="2" grpId="0"/>
      <p:bldP spid="4"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FD4279-3163-4F53-83A4-4ADB3D6EA8C7}"/>
              </a:ext>
            </a:extLst>
          </p:cNvPr>
          <p:cNvSpPr>
            <a:spLocks noGrp="1"/>
          </p:cNvSpPr>
          <p:nvPr>
            <p:ph type="sldNum" sz="quarter" idx="12"/>
          </p:nvPr>
        </p:nvSpPr>
        <p:spPr>
          <a:xfrm>
            <a:off x="8790515"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623993C6-1D00-56AF-A4BA-68CC8A0C8A56}"/>
              </a:ext>
            </a:extLst>
          </p:cNvPr>
          <p:cNvSpPr/>
          <p:nvPr/>
        </p:nvSpPr>
        <p:spPr>
          <a:xfrm>
            <a:off x="503420" y="1469875"/>
            <a:ext cx="1549502"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Source</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8A750A2-F9D5-CE36-C14B-D629240F3CB6}"/>
              </a:ext>
            </a:extLst>
          </p:cNvPr>
          <p:cNvSpPr/>
          <p:nvPr/>
        </p:nvSpPr>
        <p:spPr>
          <a:xfrm>
            <a:off x="503420" y="2093737"/>
            <a:ext cx="1549503"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Sugar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Types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76939D-CD26-9ADB-12AA-2476687EC3F1}"/>
              </a:ext>
            </a:extLst>
          </p:cNvPr>
          <p:cNvSpPr/>
          <p:nvPr/>
        </p:nvSpPr>
        <p:spPr>
          <a:xfrm>
            <a:off x="503420" y="2718975"/>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Linkage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Types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17FDB84-E4F9-55BD-BD77-14756B833FF9}"/>
              </a:ext>
            </a:extLst>
          </p:cNvPr>
          <p:cNvSpPr/>
          <p:nvPr/>
        </p:nvSpPr>
        <p:spPr>
          <a:xfrm>
            <a:off x="503418" y="5234201"/>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Phenolic Compounds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0F23A34-A0CB-7B74-94F6-6C38FB9AF8B1}"/>
              </a:ext>
            </a:extLst>
          </p:cNvPr>
          <p:cNvSpPr/>
          <p:nvPr/>
        </p:nvSpPr>
        <p:spPr>
          <a:xfrm>
            <a:off x="503418" y="3348284"/>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Degree of Polymerization</a:t>
            </a:r>
          </a:p>
        </p:txBody>
      </p:sp>
      <p:sp>
        <p:nvSpPr>
          <p:cNvPr id="11" name="Rectangle 10">
            <a:extLst>
              <a:ext uri="{FF2B5EF4-FFF2-40B4-BE49-F238E27FC236}">
                <a16:creationId xmlns:a16="http://schemas.microsoft.com/office/drawing/2014/main" id="{444DDB27-12D4-9997-5C3B-6442A7371749}"/>
              </a:ext>
            </a:extLst>
          </p:cNvPr>
          <p:cNvSpPr/>
          <p:nvPr/>
        </p:nvSpPr>
        <p:spPr>
          <a:xfrm>
            <a:off x="503418" y="4605590"/>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Particle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Size</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Right Arrow 24">
            <a:extLst>
              <a:ext uri="{FF2B5EF4-FFF2-40B4-BE49-F238E27FC236}">
                <a16:creationId xmlns:a16="http://schemas.microsoft.com/office/drawing/2014/main" id="{65CBF2D1-EDE9-9FA2-AF1C-A2269B45D670}"/>
              </a:ext>
            </a:extLst>
          </p:cNvPr>
          <p:cNvSpPr/>
          <p:nvPr/>
        </p:nvSpPr>
        <p:spPr>
          <a:xfrm>
            <a:off x="2302209" y="3683646"/>
            <a:ext cx="646180" cy="48463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302BE48-3ED4-F553-F613-4663BCA61F24}"/>
              </a:ext>
            </a:extLst>
          </p:cNvPr>
          <p:cNvSpPr/>
          <p:nvPr/>
        </p:nvSpPr>
        <p:spPr>
          <a:xfrm>
            <a:off x="3140327" y="3465888"/>
            <a:ext cx="3844133" cy="920142"/>
          </a:xfrm>
          <a:prstGeom prst="rect">
            <a:avLst/>
          </a:prstGeom>
          <a:solidFill>
            <a:srgbClr val="409E5F">
              <a:alpha val="40000"/>
            </a:srgbClr>
          </a:solidFill>
          <a:ln w="28575">
            <a:solidFill>
              <a:srgbClr val="0046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Arial" panose="020B0604020202020204" pitchFamily="34" charset="0"/>
                <a:cs typeface="Arial" panose="020B0604020202020204" pitchFamily="34" charset="0"/>
              </a:rPr>
              <a:t>Discrete Structures &amp; Physicochemical Properties</a:t>
            </a:r>
            <a:endParaRPr lang="en-US" sz="20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5F0D058-AD6C-8387-8161-460C6DB24564}"/>
              </a:ext>
            </a:extLst>
          </p:cNvPr>
          <p:cNvSpPr/>
          <p:nvPr/>
        </p:nvSpPr>
        <p:spPr>
          <a:xfrm>
            <a:off x="503418" y="3976525"/>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Branching Structure</a:t>
            </a:r>
          </a:p>
        </p:txBody>
      </p:sp>
      <p:sp>
        <p:nvSpPr>
          <p:cNvPr id="20" name="Title 1">
            <a:extLst>
              <a:ext uri="{FF2B5EF4-FFF2-40B4-BE49-F238E27FC236}">
                <a16:creationId xmlns:a16="http://schemas.microsoft.com/office/drawing/2014/main" id="{0767420E-BA18-E8D3-49FF-CCEFFD6A83E1}"/>
              </a:ext>
            </a:extLst>
          </p:cNvPr>
          <p:cNvSpPr txBox="1">
            <a:spLocks/>
          </p:cNvSpPr>
          <p:nvPr/>
        </p:nvSpPr>
        <p:spPr>
          <a:xfrm>
            <a:off x="609600" y="274638"/>
            <a:ext cx="10972800" cy="839787"/>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Physicochemical Properties are Structure Dependent </a:t>
            </a:r>
            <a:endParaRPr lang="en-US" dirty="0"/>
          </a:p>
        </p:txBody>
      </p:sp>
      <p:sp>
        <p:nvSpPr>
          <p:cNvPr id="3" name="Rectangle 2">
            <a:extLst>
              <a:ext uri="{FF2B5EF4-FFF2-40B4-BE49-F238E27FC236}">
                <a16:creationId xmlns:a16="http://schemas.microsoft.com/office/drawing/2014/main" id="{91C9F200-1EFC-9B44-65FE-800254BE0D9B}"/>
              </a:ext>
            </a:extLst>
          </p:cNvPr>
          <p:cNvSpPr/>
          <p:nvPr/>
        </p:nvSpPr>
        <p:spPr>
          <a:xfrm>
            <a:off x="503418" y="5870482"/>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Processing</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12599C-CE9E-ED5C-FD80-3B12178BD27F}"/>
              </a:ext>
            </a:extLst>
          </p:cNvPr>
          <p:cNvSpPr txBox="1"/>
          <p:nvPr/>
        </p:nvSpPr>
        <p:spPr>
          <a:xfrm>
            <a:off x="3140327" y="4497119"/>
            <a:ext cx="3844133" cy="1785104"/>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Fermentability</a:t>
            </a:r>
          </a:p>
          <a:p>
            <a:pPr lvl="0" algn="ctr">
              <a:spcAft>
                <a:spcPts val="300"/>
              </a:spcAft>
              <a:defRPr/>
            </a:pPr>
            <a:r>
              <a:rPr lang="en-US" sz="2000" b="1" dirty="0">
                <a:latin typeface="Arial" panose="020B0604020202020204" pitchFamily="34" charset="0"/>
                <a:cs typeface="Arial" panose="020B0604020202020204" pitchFamily="34" charset="0"/>
              </a:rPr>
              <a:t>Solubility </a:t>
            </a:r>
          </a:p>
          <a:p>
            <a:pPr lvl="0" algn="ctr">
              <a:spcAft>
                <a:spcPts val="300"/>
              </a:spcAft>
              <a:defRPr/>
            </a:pPr>
            <a:r>
              <a:rPr lang="en-US" sz="2000" b="1" dirty="0">
                <a:latin typeface="Arial" panose="020B0604020202020204" pitchFamily="34" charset="0"/>
                <a:cs typeface="Arial" panose="020B0604020202020204" pitchFamily="34" charset="0"/>
              </a:rPr>
              <a:t>Viscosity</a:t>
            </a:r>
          </a:p>
          <a:p>
            <a:pPr lvl="0" algn="ctr">
              <a:spcAft>
                <a:spcPts val="300"/>
              </a:spcAft>
              <a:defRPr/>
            </a:pPr>
            <a:r>
              <a:rPr lang="en-US" sz="2000" b="1" dirty="0">
                <a:latin typeface="Arial" panose="020B0604020202020204" pitchFamily="34" charset="0"/>
                <a:cs typeface="Arial" panose="020B0604020202020204" pitchFamily="34" charset="0"/>
              </a:rPr>
              <a:t>Water Holding Capacity</a:t>
            </a:r>
          </a:p>
          <a:p>
            <a:pPr lvl="0" algn="ctr">
              <a:spcAft>
                <a:spcPts val="300"/>
              </a:spcAft>
              <a:defRPr/>
            </a:pPr>
            <a:r>
              <a:rPr lang="en-US" sz="2000" b="1" dirty="0">
                <a:latin typeface="Arial" panose="020B0604020202020204" pitchFamily="34" charset="0"/>
                <a:cs typeface="Arial" panose="020B0604020202020204" pitchFamily="34" charset="0"/>
              </a:rPr>
              <a:t>Binding Capacity</a:t>
            </a:r>
          </a:p>
        </p:txBody>
      </p:sp>
      <p:sp>
        <p:nvSpPr>
          <p:cNvPr id="5" name="Arrow: Left-Right 4">
            <a:extLst>
              <a:ext uri="{FF2B5EF4-FFF2-40B4-BE49-F238E27FC236}">
                <a16:creationId xmlns:a16="http://schemas.microsoft.com/office/drawing/2014/main" id="{92433F49-1101-C5AC-1E68-2F77B7E65CAA}"/>
              </a:ext>
            </a:extLst>
          </p:cNvPr>
          <p:cNvSpPr/>
          <p:nvPr/>
        </p:nvSpPr>
        <p:spPr>
          <a:xfrm>
            <a:off x="3140328" y="2182091"/>
            <a:ext cx="3844132" cy="992222"/>
          </a:xfrm>
          <a:prstGeom prst="leftRightArrow">
            <a:avLst/>
          </a:prstGeom>
          <a:gradFill flip="none" rotWithShape="1">
            <a:gsLst>
              <a:gs pos="0">
                <a:schemeClr val="accent1">
                  <a:lumMod val="5000"/>
                  <a:lumOff val="95000"/>
                </a:schemeClr>
              </a:gs>
              <a:gs pos="62000">
                <a:schemeClr val="accent6">
                  <a:lumMod val="40000"/>
                  <a:lumOff val="60000"/>
                </a:schemeClr>
              </a:gs>
              <a:gs pos="100000">
                <a:schemeClr val="accent6">
                  <a:lumMod val="50000"/>
                </a:schemeClr>
              </a:gs>
            </a:gsLst>
            <a:path path="circle">
              <a:fillToRect r="100000" b="100000"/>
            </a:path>
            <a:tileRect l="-100000" t="-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880249-F057-4B3E-8C6D-E284342E8F42}"/>
              </a:ext>
            </a:extLst>
          </p:cNvPr>
          <p:cNvSpPr txBox="1"/>
          <p:nvPr/>
        </p:nvSpPr>
        <p:spPr>
          <a:xfrm>
            <a:off x="4135974" y="2485871"/>
            <a:ext cx="1795021" cy="400110"/>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Continuum</a:t>
            </a:r>
          </a:p>
        </p:txBody>
      </p:sp>
      <p:sp>
        <p:nvSpPr>
          <p:cNvPr id="15" name="Content Placeholder 2">
            <a:extLst>
              <a:ext uri="{FF2B5EF4-FFF2-40B4-BE49-F238E27FC236}">
                <a16:creationId xmlns:a16="http://schemas.microsoft.com/office/drawing/2014/main" id="{24D61E6C-3BE6-4E52-F168-663CC5B8CEE0}"/>
              </a:ext>
            </a:extLst>
          </p:cNvPr>
          <p:cNvSpPr>
            <a:spLocks noGrp="1"/>
          </p:cNvSpPr>
          <p:nvPr>
            <p:ph idx="1"/>
          </p:nvPr>
        </p:nvSpPr>
        <p:spPr>
          <a:xfrm>
            <a:off x="8297693" y="2525967"/>
            <a:ext cx="2928026" cy="2315357"/>
          </a:xfrm>
        </p:spPr>
        <p:txBody>
          <a:bodyPr>
            <a:normAutofit/>
          </a:bodyPr>
          <a:lstStyle/>
          <a:p>
            <a:pPr marL="0" indent="0" algn="ctr">
              <a:buFont typeface="Wingdings" pitchFamily="2" charset="2"/>
              <a:buNone/>
            </a:pPr>
            <a:r>
              <a:rPr lang="en-US" altLang="en-US" sz="3200" dirty="0">
                <a:latin typeface="Arial" charset="0"/>
                <a:cs typeface="Arial" charset="0"/>
              </a:rPr>
              <a:t>The structure of </a:t>
            </a:r>
            <a:r>
              <a:rPr lang="en-US" altLang="en-US" sz="3200" b="1" dirty="0">
                <a:solidFill>
                  <a:srgbClr val="FF0000"/>
                </a:solidFill>
                <a:latin typeface="Arial" charset="0"/>
                <a:cs typeface="Arial" charset="0"/>
              </a:rPr>
              <a:t>purified fibers </a:t>
            </a:r>
            <a:r>
              <a:rPr lang="en-US" altLang="en-US" sz="3200" dirty="0">
                <a:latin typeface="Arial" charset="0"/>
                <a:cs typeface="Arial" charset="0"/>
              </a:rPr>
              <a:t>is very important to consider.   </a:t>
            </a:r>
            <a:endParaRPr lang="en-CA" altLang="en-US" sz="3200" dirty="0">
              <a:latin typeface="Arial" charset="0"/>
              <a:cs typeface="Arial" charset="0"/>
            </a:endParaRPr>
          </a:p>
        </p:txBody>
      </p:sp>
    </p:spTree>
    <p:extLst>
      <p:ext uri="{BB962C8B-B14F-4D97-AF65-F5344CB8AC3E}">
        <p14:creationId xmlns:p14="http://schemas.microsoft.com/office/powerpoint/2010/main" val="27284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5"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FD4279-3163-4F53-83A4-4ADB3D6EA8C7}"/>
              </a:ext>
            </a:extLst>
          </p:cNvPr>
          <p:cNvSpPr>
            <a:spLocks noGrp="1"/>
          </p:cNvSpPr>
          <p:nvPr>
            <p:ph type="sldNum" sz="quarter" idx="12"/>
          </p:nvPr>
        </p:nvSpPr>
        <p:spPr>
          <a:xfrm>
            <a:off x="8790515"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5" name="Oval 24"/>
          <p:cNvSpPr/>
          <p:nvPr/>
        </p:nvSpPr>
        <p:spPr>
          <a:xfrm>
            <a:off x="9123576" y="1250424"/>
            <a:ext cx="2223665" cy="2251238"/>
          </a:xfrm>
          <a:prstGeom prst="ellipse">
            <a:avLst/>
          </a:prstGeom>
          <a:solidFill>
            <a:schemeClr val="accent4">
              <a:alpha val="1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Oval 25"/>
          <p:cNvSpPr/>
          <p:nvPr/>
        </p:nvSpPr>
        <p:spPr>
          <a:xfrm>
            <a:off x="9654760" y="3266648"/>
            <a:ext cx="2239571" cy="2251238"/>
          </a:xfrm>
          <a:prstGeom prst="ellipse">
            <a:avLst/>
          </a:prstGeom>
          <a:solidFill>
            <a:schemeClr val="accent2">
              <a:alpha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Oval 26"/>
          <p:cNvSpPr/>
          <p:nvPr/>
        </p:nvSpPr>
        <p:spPr>
          <a:xfrm>
            <a:off x="7072528" y="1254494"/>
            <a:ext cx="2223665" cy="2251238"/>
          </a:xfrm>
          <a:prstGeom prst="ellipse">
            <a:avLst/>
          </a:prstGeom>
          <a:solidFill>
            <a:srgbClr val="00B0F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9247272" y="1558776"/>
            <a:ext cx="2066231"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Nutrient Absorption Through Viscosity</a:t>
            </a:r>
          </a:p>
        </p:txBody>
      </p:sp>
      <p:sp>
        <p:nvSpPr>
          <p:cNvPr id="35" name="Oval 34"/>
          <p:cNvSpPr/>
          <p:nvPr/>
        </p:nvSpPr>
        <p:spPr>
          <a:xfrm>
            <a:off x="8017840" y="4554478"/>
            <a:ext cx="2257864" cy="2240562"/>
          </a:xfrm>
          <a:prstGeom prst="ellipse">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TextBox 39"/>
          <p:cNvSpPr txBox="1"/>
          <p:nvPr/>
        </p:nvSpPr>
        <p:spPr>
          <a:xfrm>
            <a:off x="9750958" y="3821679"/>
            <a:ext cx="2152322" cy="1015663"/>
          </a:xfrm>
          <a:prstGeom prst="rect">
            <a:avLst/>
          </a:prstGeom>
          <a:noFill/>
        </p:spPr>
        <p:txBody>
          <a:bodyPr wrap="square" rtlCol="0">
            <a:spAutoFit/>
          </a:bodyPr>
          <a:lstStyle/>
          <a:p>
            <a:pPr lvl="0" algn="ctr">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Altered</a:t>
            </a:r>
            <a:endParaRPr lang="en-CA" sz="2000" b="1" dirty="0">
              <a:solidFill>
                <a:prstClr val="black"/>
              </a:solidFill>
              <a:latin typeface="Arial" panose="020B0604020202020204" pitchFamily="34" charset="0"/>
              <a:cs typeface="Arial" panose="020B0604020202020204" pitchFamily="34" charset="0"/>
            </a:endParaRPr>
          </a:p>
          <a:p>
            <a:pPr lvl="0" algn="ctr">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Bile </a:t>
            </a:r>
            <a:r>
              <a:rPr lang="en-CA" sz="2000" b="1" dirty="0">
                <a:solidFill>
                  <a:prstClr val="black"/>
                </a:solidFill>
                <a:latin typeface="Arial" panose="020B0604020202020204" pitchFamily="34" charset="0"/>
                <a:cs typeface="Arial" panose="020B0604020202020204" pitchFamily="34" charset="0"/>
              </a:rPr>
              <a:t>Acid Pool &amp;</a:t>
            </a:r>
          </a:p>
          <a:p>
            <a:pPr lvl="0" algn="ctr">
              <a:defRPr/>
            </a:pPr>
            <a:r>
              <a:rPr lang="en-CA" sz="2000" b="1" dirty="0">
                <a:solidFill>
                  <a:prstClr val="black"/>
                </a:solidFill>
                <a:latin typeface="Arial" panose="020B0604020202020204" pitchFamily="34" charset="0"/>
                <a:cs typeface="Arial" panose="020B0604020202020204" pitchFamily="34" charset="0"/>
              </a:rPr>
              <a:t>Reabsorption</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7924120" y="5275321"/>
            <a:ext cx="2495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Stool Bulking &amp; Dilution of Toxic Metabolites</a:t>
            </a:r>
          </a:p>
        </p:txBody>
      </p:sp>
      <p:sp>
        <p:nvSpPr>
          <p:cNvPr id="42" name="Oval 41"/>
          <p:cNvSpPr/>
          <p:nvPr/>
        </p:nvSpPr>
        <p:spPr>
          <a:xfrm>
            <a:off x="6387272" y="3247658"/>
            <a:ext cx="2223665" cy="2251238"/>
          </a:xfrm>
          <a:prstGeom prst="ellipse">
            <a:avLst/>
          </a:prstGeom>
          <a:solidFill>
            <a:srgbClr val="92D050">
              <a:alpha val="1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p:cNvSpPr txBox="1"/>
          <p:nvPr/>
        </p:nvSpPr>
        <p:spPr>
          <a:xfrm>
            <a:off x="7395384" y="1878371"/>
            <a:ext cx="15487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Energy Density</a:t>
            </a:r>
          </a:p>
        </p:txBody>
      </p:sp>
      <p:sp>
        <p:nvSpPr>
          <p:cNvPr id="37" name="TextBox 36"/>
          <p:cNvSpPr txBox="1"/>
          <p:nvPr/>
        </p:nvSpPr>
        <p:spPr>
          <a:xfrm>
            <a:off x="8393971" y="3353514"/>
            <a:ext cx="1511046" cy="70788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prstClr val="black"/>
                </a:solidFill>
                <a:latin typeface="Arial" panose="020B0604020202020204" pitchFamily="34" charset="0"/>
                <a:cs typeface="Arial" panose="020B0604020202020204" pitchFamily="34" charset="0"/>
              </a:rPr>
              <a:t>Health </a:t>
            </a:r>
            <a:r>
              <a:rPr kumimoji="0" lang="en-CA" sz="20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Effects</a:t>
            </a:r>
          </a:p>
        </p:txBody>
      </p:sp>
      <p:sp>
        <p:nvSpPr>
          <p:cNvPr id="39" name="TextBox 38"/>
          <p:cNvSpPr txBox="1"/>
          <p:nvPr/>
        </p:nvSpPr>
        <p:spPr>
          <a:xfrm>
            <a:off x="6467080" y="3835161"/>
            <a:ext cx="202340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Fermentation by the          Gut Microbiota</a:t>
            </a:r>
          </a:p>
        </p:txBody>
      </p:sp>
      <p:sp>
        <p:nvSpPr>
          <p:cNvPr id="6" name="Rectangle 5">
            <a:extLst>
              <a:ext uri="{FF2B5EF4-FFF2-40B4-BE49-F238E27FC236}">
                <a16:creationId xmlns:a16="http://schemas.microsoft.com/office/drawing/2014/main" id="{623993C6-1D00-56AF-A4BA-68CC8A0C8A56}"/>
              </a:ext>
            </a:extLst>
          </p:cNvPr>
          <p:cNvSpPr/>
          <p:nvPr/>
        </p:nvSpPr>
        <p:spPr>
          <a:xfrm>
            <a:off x="503420" y="1469875"/>
            <a:ext cx="1549502"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Source</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8A750A2-F9D5-CE36-C14B-D629240F3CB6}"/>
              </a:ext>
            </a:extLst>
          </p:cNvPr>
          <p:cNvSpPr/>
          <p:nvPr/>
        </p:nvSpPr>
        <p:spPr>
          <a:xfrm>
            <a:off x="503420" y="2093737"/>
            <a:ext cx="1549503"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Sugar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Types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76939D-CD26-9ADB-12AA-2476687EC3F1}"/>
              </a:ext>
            </a:extLst>
          </p:cNvPr>
          <p:cNvSpPr/>
          <p:nvPr/>
        </p:nvSpPr>
        <p:spPr>
          <a:xfrm>
            <a:off x="503420" y="2718975"/>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Linkage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Types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17FDB84-E4F9-55BD-BD77-14756B833FF9}"/>
              </a:ext>
            </a:extLst>
          </p:cNvPr>
          <p:cNvSpPr/>
          <p:nvPr/>
        </p:nvSpPr>
        <p:spPr>
          <a:xfrm>
            <a:off x="503418" y="5234201"/>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Phenolic Compounds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0F23A34-A0CB-7B74-94F6-6C38FB9AF8B1}"/>
              </a:ext>
            </a:extLst>
          </p:cNvPr>
          <p:cNvSpPr/>
          <p:nvPr/>
        </p:nvSpPr>
        <p:spPr>
          <a:xfrm>
            <a:off x="503418" y="3348284"/>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Degree of Polymerization</a:t>
            </a:r>
          </a:p>
        </p:txBody>
      </p:sp>
      <p:sp>
        <p:nvSpPr>
          <p:cNvPr id="11" name="Rectangle 10">
            <a:extLst>
              <a:ext uri="{FF2B5EF4-FFF2-40B4-BE49-F238E27FC236}">
                <a16:creationId xmlns:a16="http://schemas.microsoft.com/office/drawing/2014/main" id="{444DDB27-12D4-9997-5C3B-6442A7371749}"/>
              </a:ext>
            </a:extLst>
          </p:cNvPr>
          <p:cNvSpPr/>
          <p:nvPr/>
        </p:nvSpPr>
        <p:spPr>
          <a:xfrm>
            <a:off x="503418" y="4605590"/>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Particle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Size</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Right Arrow 24">
            <a:extLst>
              <a:ext uri="{FF2B5EF4-FFF2-40B4-BE49-F238E27FC236}">
                <a16:creationId xmlns:a16="http://schemas.microsoft.com/office/drawing/2014/main" id="{65CBF2D1-EDE9-9FA2-AF1C-A2269B45D670}"/>
              </a:ext>
            </a:extLst>
          </p:cNvPr>
          <p:cNvSpPr/>
          <p:nvPr/>
        </p:nvSpPr>
        <p:spPr>
          <a:xfrm>
            <a:off x="2302209" y="3683646"/>
            <a:ext cx="646180" cy="48463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302BE48-3ED4-F553-F613-4663BCA61F24}"/>
              </a:ext>
            </a:extLst>
          </p:cNvPr>
          <p:cNvSpPr/>
          <p:nvPr/>
        </p:nvSpPr>
        <p:spPr>
          <a:xfrm>
            <a:off x="3140327" y="3465888"/>
            <a:ext cx="2267215" cy="920142"/>
          </a:xfrm>
          <a:prstGeom prst="rect">
            <a:avLst/>
          </a:prstGeom>
          <a:solidFill>
            <a:srgbClr val="409E5F">
              <a:alpha val="40000"/>
            </a:srgbClr>
          </a:solidFill>
          <a:ln w="28575">
            <a:solidFill>
              <a:srgbClr val="0046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Arial" panose="020B0604020202020204" pitchFamily="34" charset="0"/>
                <a:cs typeface="Arial" panose="020B0604020202020204" pitchFamily="34" charset="0"/>
              </a:rPr>
              <a:t>Discrete Structures &amp; Physicochemical Properties</a:t>
            </a:r>
            <a:endParaRPr lang="en-US" sz="1600" dirty="0">
              <a:solidFill>
                <a:schemeClr val="tx1"/>
              </a:solidFill>
              <a:latin typeface="Arial" panose="020B0604020202020204" pitchFamily="34" charset="0"/>
              <a:cs typeface="Arial" panose="020B0604020202020204" pitchFamily="34" charset="0"/>
            </a:endParaRPr>
          </a:p>
        </p:txBody>
      </p:sp>
      <p:sp>
        <p:nvSpPr>
          <p:cNvPr id="17" name="Right Arrow 24">
            <a:extLst>
              <a:ext uri="{FF2B5EF4-FFF2-40B4-BE49-F238E27FC236}">
                <a16:creationId xmlns:a16="http://schemas.microsoft.com/office/drawing/2014/main" id="{25B952C3-D8E8-7AE3-E968-5921A8D36264}"/>
              </a:ext>
            </a:extLst>
          </p:cNvPr>
          <p:cNvSpPr/>
          <p:nvPr/>
        </p:nvSpPr>
        <p:spPr>
          <a:xfrm>
            <a:off x="5629452" y="3702484"/>
            <a:ext cx="646180" cy="48463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5F0D058-AD6C-8387-8161-460C6DB24564}"/>
              </a:ext>
            </a:extLst>
          </p:cNvPr>
          <p:cNvSpPr/>
          <p:nvPr/>
        </p:nvSpPr>
        <p:spPr>
          <a:xfrm>
            <a:off x="503418" y="3976525"/>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Branching Structure</a:t>
            </a:r>
          </a:p>
        </p:txBody>
      </p:sp>
      <p:sp>
        <p:nvSpPr>
          <p:cNvPr id="20" name="Title 1">
            <a:extLst>
              <a:ext uri="{FF2B5EF4-FFF2-40B4-BE49-F238E27FC236}">
                <a16:creationId xmlns:a16="http://schemas.microsoft.com/office/drawing/2014/main" id="{0767420E-BA18-E8D3-49FF-CCEFFD6A83E1}"/>
              </a:ext>
            </a:extLst>
          </p:cNvPr>
          <p:cNvSpPr txBox="1">
            <a:spLocks/>
          </p:cNvSpPr>
          <p:nvPr/>
        </p:nvSpPr>
        <p:spPr>
          <a:xfrm>
            <a:off x="609600" y="274638"/>
            <a:ext cx="10972800" cy="83978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Dietary Fiber Structures Determine Health Benefits</a:t>
            </a:r>
            <a:endParaRPr lang="en-US" dirty="0"/>
          </a:p>
        </p:txBody>
      </p:sp>
      <p:sp>
        <p:nvSpPr>
          <p:cNvPr id="3" name="Rectangle 2">
            <a:extLst>
              <a:ext uri="{FF2B5EF4-FFF2-40B4-BE49-F238E27FC236}">
                <a16:creationId xmlns:a16="http://schemas.microsoft.com/office/drawing/2014/main" id="{91C9F200-1EFC-9B44-65FE-800254BE0D9B}"/>
              </a:ext>
            </a:extLst>
          </p:cNvPr>
          <p:cNvSpPr/>
          <p:nvPr/>
        </p:nvSpPr>
        <p:spPr>
          <a:xfrm>
            <a:off x="503418" y="5870482"/>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Processing</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12599C-CE9E-ED5C-FD80-3B12178BD27F}"/>
              </a:ext>
            </a:extLst>
          </p:cNvPr>
          <p:cNvSpPr txBox="1"/>
          <p:nvPr/>
        </p:nvSpPr>
        <p:spPr>
          <a:xfrm>
            <a:off x="2517677" y="4505880"/>
            <a:ext cx="3404839" cy="1785104"/>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Fermentability</a:t>
            </a:r>
          </a:p>
          <a:p>
            <a:pPr lvl="0" algn="ctr">
              <a:spcAft>
                <a:spcPts val="300"/>
              </a:spcAft>
              <a:defRPr/>
            </a:pPr>
            <a:r>
              <a:rPr lang="en-US" sz="2000" b="1" dirty="0">
                <a:latin typeface="Arial" panose="020B0604020202020204" pitchFamily="34" charset="0"/>
                <a:cs typeface="Arial" panose="020B0604020202020204" pitchFamily="34" charset="0"/>
              </a:rPr>
              <a:t>Solubility </a:t>
            </a:r>
          </a:p>
          <a:p>
            <a:pPr lvl="0" algn="ctr">
              <a:spcAft>
                <a:spcPts val="300"/>
              </a:spcAft>
              <a:defRPr/>
            </a:pPr>
            <a:r>
              <a:rPr lang="en-US" sz="2000" b="1" dirty="0">
                <a:latin typeface="Arial" panose="020B0604020202020204" pitchFamily="34" charset="0"/>
                <a:cs typeface="Arial" panose="020B0604020202020204" pitchFamily="34" charset="0"/>
              </a:rPr>
              <a:t>Viscosity</a:t>
            </a:r>
          </a:p>
          <a:p>
            <a:pPr lvl="0" algn="ctr">
              <a:spcAft>
                <a:spcPts val="300"/>
              </a:spcAft>
              <a:defRPr/>
            </a:pPr>
            <a:r>
              <a:rPr lang="en-US" sz="2000" b="1" dirty="0">
                <a:latin typeface="Arial" panose="020B0604020202020204" pitchFamily="34" charset="0"/>
                <a:cs typeface="Arial" panose="020B0604020202020204" pitchFamily="34" charset="0"/>
              </a:rPr>
              <a:t>Water Holding Capacity</a:t>
            </a:r>
          </a:p>
          <a:p>
            <a:pPr lvl="0" algn="ctr">
              <a:spcAft>
                <a:spcPts val="300"/>
              </a:spcAft>
              <a:defRPr/>
            </a:pPr>
            <a:r>
              <a:rPr lang="en-US" sz="2000" b="1" dirty="0">
                <a:latin typeface="Arial" panose="020B0604020202020204" pitchFamily="34" charset="0"/>
                <a:cs typeface="Arial" panose="020B0604020202020204" pitchFamily="34" charset="0"/>
              </a:rPr>
              <a:t>Binding Capacity</a:t>
            </a:r>
          </a:p>
        </p:txBody>
      </p:sp>
    </p:spTree>
    <p:extLst>
      <p:ext uri="{BB962C8B-B14F-4D97-AF65-F5344CB8AC3E}">
        <p14:creationId xmlns:p14="http://schemas.microsoft.com/office/powerpoint/2010/main" val="18270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p:bldP spid="35" grpId="0" animBg="1"/>
      <p:bldP spid="40" grpId="0"/>
      <p:bldP spid="41"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AB4D99-B688-4E41-98D7-0452F1E88D4E}"/>
              </a:ext>
            </a:extLst>
          </p:cNvPr>
          <p:cNvSpPr>
            <a:spLocks noGrp="1"/>
          </p:cNvSpPr>
          <p:nvPr>
            <p:ph type="sldNum" sz="quarter" idx="12"/>
          </p:nvPr>
        </p:nvSpPr>
        <p:spPr/>
        <p:txBody>
          <a:bodyPr/>
          <a:lstStyle/>
          <a:p>
            <a:fld id="{764C28C9-204C-4C22-86C3-BF74D16CB9DA}" type="slidenum">
              <a:rPr lang="en-CA" smtClean="0"/>
              <a:pPr/>
              <a:t>17</a:t>
            </a:fld>
            <a:endParaRPr lang="en-CA"/>
          </a:p>
        </p:txBody>
      </p:sp>
      <p:sp>
        <p:nvSpPr>
          <p:cNvPr id="8" name="Rectangle 7">
            <a:extLst>
              <a:ext uri="{FF2B5EF4-FFF2-40B4-BE49-F238E27FC236}">
                <a16:creationId xmlns:a16="http://schemas.microsoft.com/office/drawing/2014/main" id="{210A910D-947C-4423-A647-49D4E4F3E86F}"/>
              </a:ext>
            </a:extLst>
          </p:cNvPr>
          <p:cNvSpPr/>
          <p:nvPr/>
        </p:nvSpPr>
        <p:spPr>
          <a:xfrm>
            <a:off x="-1524" y="-2282"/>
            <a:ext cx="12193524" cy="830997"/>
          </a:xfrm>
          <a:prstGeom prst="rect">
            <a:avLst/>
          </a:prstGeom>
          <a:solidFill>
            <a:srgbClr val="D9D9D9"/>
          </a:solidFill>
        </p:spPr>
        <p:txBody>
          <a:bodyPr wrap="square">
            <a:spAutoFit/>
          </a:bodyPr>
          <a:lstStyle/>
          <a:p>
            <a:pPr algn="ctr"/>
            <a:r>
              <a:rPr lang="en-CA" sz="4000" b="1" u="sng" dirty="0">
                <a:solidFill>
                  <a:srgbClr val="004620"/>
                </a:solidFill>
                <a:latin typeface="Arial" panose="020B0604020202020204" pitchFamily="34" charset="0"/>
                <a:cs typeface="Arial" panose="020B0604020202020204" pitchFamily="34" charset="0"/>
              </a:rPr>
              <a:t>Questions to Discuss</a:t>
            </a:r>
          </a:p>
          <a:p>
            <a:pPr algn="ctr"/>
            <a:endParaRPr lang="en-US" sz="800" b="1" dirty="0">
              <a:latin typeface="Arial" pitchFamily="34" charset="0"/>
              <a:cs typeface="Arial" pitchFamily="34" charset="0"/>
            </a:endParaRPr>
          </a:p>
        </p:txBody>
      </p:sp>
      <p:sp>
        <p:nvSpPr>
          <p:cNvPr id="2" name="Rectangle 1">
            <a:extLst>
              <a:ext uri="{FF2B5EF4-FFF2-40B4-BE49-F238E27FC236}">
                <a16:creationId xmlns:a16="http://schemas.microsoft.com/office/drawing/2014/main" id="{02E1C6E0-4C21-9A22-75CC-FADF3E4DAB96}"/>
              </a:ext>
            </a:extLst>
          </p:cNvPr>
          <p:cNvSpPr/>
          <p:nvPr/>
        </p:nvSpPr>
        <p:spPr>
          <a:xfrm>
            <a:off x="300025" y="1482683"/>
            <a:ext cx="11436006" cy="4693593"/>
          </a:xfrm>
          <a:prstGeom prst="rect">
            <a:avLst/>
          </a:prstGeom>
        </p:spPr>
        <p:txBody>
          <a:bodyPr wrap="square">
            <a:spAutoFit/>
          </a:bodyPr>
          <a:lstStyle/>
          <a:p>
            <a:pPr marL="576263" indent="-576263" algn="ctr">
              <a:spcAft>
                <a:spcPts val="2400"/>
              </a:spcAft>
              <a:buBlip>
                <a:blip r:embed="rId3"/>
              </a:buBlip>
            </a:pPr>
            <a:r>
              <a:rPr lang="en-US" sz="4400" b="1" dirty="0">
                <a:solidFill>
                  <a:schemeClr val="bg1">
                    <a:lumMod val="75000"/>
                  </a:schemeClr>
                </a:solidFill>
                <a:latin typeface="Arial" panose="020B0604020202020204" pitchFamily="34" charset="0"/>
                <a:cs typeface="Arial" pitchFamily="34" charset="0"/>
              </a:rPr>
              <a:t>What are dietary fibers?</a:t>
            </a:r>
          </a:p>
          <a:p>
            <a:pPr marL="576263" indent="-576263" algn="ctr">
              <a:spcAft>
                <a:spcPts val="1800"/>
              </a:spcAft>
              <a:buBlip>
                <a:blip r:embed="rId3"/>
              </a:buBlip>
            </a:pPr>
            <a:r>
              <a:rPr lang="en-US" sz="4400" b="1" dirty="0">
                <a:latin typeface="Arial" panose="020B0604020202020204" pitchFamily="34" charset="0"/>
                <a:cs typeface="Arial" pitchFamily="34" charset="0"/>
              </a:rPr>
              <a:t>Why should dietary fibers be included in MNT for obesity and related cardiometabolic diseases?</a:t>
            </a:r>
          </a:p>
          <a:p>
            <a:pPr marL="576263" indent="-576263" algn="ctr">
              <a:spcAft>
                <a:spcPts val="1800"/>
              </a:spcAft>
              <a:buBlip>
                <a:blip r:embed="rId3"/>
              </a:buBlip>
            </a:pPr>
            <a:r>
              <a:rPr lang="en-US" sz="4400" dirty="0">
                <a:solidFill>
                  <a:schemeClr val="bg1">
                    <a:lumMod val="75000"/>
                  </a:schemeClr>
                </a:solidFill>
                <a:latin typeface="Arial" panose="020B0604020202020204" pitchFamily="34" charset="0"/>
                <a:cs typeface="Arial" pitchFamily="34" charset="0"/>
              </a:rPr>
              <a:t>What dietary fibers should be consumed and where to find them?</a:t>
            </a:r>
          </a:p>
        </p:txBody>
      </p:sp>
    </p:spTree>
    <p:extLst>
      <p:ext uri="{BB962C8B-B14F-4D97-AF65-F5344CB8AC3E}">
        <p14:creationId xmlns:p14="http://schemas.microsoft.com/office/powerpoint/2010/main" val="26407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34550C-17EE-8AC3-F88A-A103E75F1F54}"/>
              </a:ext>
            </a:extLst>
          </p:cNvPr>
          <p:cNvSpPr>
            <a:spLocks noGrp="1"/>
          </p:cNvSpPr>
          <p:nvPr>
            <p:ph type="sldNum" sz="quarter" idx="12"/>
          </p:nvPr>
        </p:nvSpPr>
        <p:spPr/>
        <p:txBody>
          <a:bodyPr/>
          <a:lstStyle/>
          <a:p>
            <a:fld id="{764C28C9-204C-4C22-86C3-BF74D16CB9DA}" type="slidenum">
              <a:rPr lang="en-CA" smtClean="0"/>
              <a:pPr/>
              <a:t>18</a:t>
            </a:fld>
            <a:endParaRPr lang="en-CA"/>
          </a:p>
        </p:txBody>
      </p:sp>
      <p:pic>
        <p:nvPicPr>
          <p:cNvPr id="5" name="Picture 4">
            <a:extLst>
              <a:ext uri="{FF2B5EF4-FFF2-40B4-BE49-F238E27FC236}">
                <a16:creationId xmlns:a16="http://schemas.microsoft.com/office/drawing/2014/main" id="{5BDDF528-BBDC-9BCB-99E7-30F3811AC522}"/>
              </a:ext>
            </a:extLst>
          </p:cNvPr>
          <p:cNvPicPr>
            <a:picLocks noChangeAspect="1"/>
          </p:cNvPicPr>
          <p:nvPr/>
        </p:nvPicPr>
        <p:blipFill>
          <a:blip r:embed="rId2"/>
          <a:stretch>
            <a:fillRect/>
          </a:stretch>
        </p:blipFill>
        <p:spPr>
          <a:xfrm>
            <a:off x="2229291" y="1281845"/>
            <a:ext cx="7347100" cy="5198072"/>
          </a:xfrm>
          <a:prstGeom prst="rect">
            <a:avLst/>
          </a:prstGeom>
        </p:spPr>
      </p:pic>
      <p:sp>
        <p:nvSpPr>
          <p:cNvPr id="6" name="TextBox 5">
            <a:extLst>
              <a:ext uri="{FF2B5EF4-FFF2-40B4-BE49-F238E27FC236}">
                <a16:creationId xmlns:a16="http://schemas.microsoft.com/office/drawing/2014/main" id="{99EF4381-BD50-6E77-092F-FCB41538B893}"/>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(Pucci and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Batterham</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Endotext</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a:t>
            </a:r>
          </a:p>
        </p:txBody>
      </p:sp>
      <p:sp>
        <p:nvSpPr>
          <p:cNvPr id="7" name="Title 1">
            <a:extLst>
              <a:ext uri="{FF2B5EF4-FFF2-40B4-BE49-F238E27FC236}">
                <a16:creationId xmlns:a16="http://schemas.microsoft.com/office/drawing/2014/main" id="{6555FD1F-F677-B6EE-6573-4FA2D11F8E13}"/>
              </a:ext>
            </a:extLst>
          </p:cNvPr>
          <p:cNvSpPr txBox="1">
            <a:spLocks/>
          </p:cNvSpPr>
          <p:nvPr/>
        </p:nvSpPr>
        <p:spPr>
          <a:xfrm>
            <a:off x="609600" y="274638"/>
            <a:ext cx="10972800" cy="83978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The Physiopathology of Obesity is Complex</a:t>
            </a:r>
            <a:endParaRPr lang="en-US" dirty="0"/>
          </a:p>
        </p:txBody>
      </p:sp>
      <p:sp>
        <p:nvSpPr>
          <p:cNvPr id="2" name="Freeform: Shape 1">
            <a:extLst>
              <a:ext uri="{FF2B5EF4-FFF2-40B4-BE49-F238E27FC236}">
                <a16:creationId xmlns:a16="http://schemas.microsoft.com/office/drawing/2014/main" id="{20F8B1F3-18A4-0A71-15F7-3F95B15F396E}"/>
              </a:ext>
            </a:extLst>
          </p:cNvPr>
          <p:cNvSpPr/>
          <p:nvPr/>
        </p:nvSpPr>
        <p:spPr>
          <a:xfrm>
            <a:off x="3691073" y="2479228"/>
            <a:ext cx="6197645" cy="4095214"/>
          </a:xfrm>
          <a:custGeom>
            <a:avLst/>
            <a:gdLst>
              <a:gd name="connsiteX0" fmla="*/ 3162214 w 6197645"/>
              <a:gd name="connsiteY0" fmla="*/ 273399 h 4095214"/>
              <a:gd name="connsiteX1" fmla="*/ 3162214 w 6197645"/>
              <a:gd name="connsiteY1" fmla="*/ 273399 h 4095214"/>
              <a:gd name="connsiteX2" fmla="*/ 2983104 w 6197645"/>
              <a:gd name="connsiteY2" fmla="*/ 282826 h 4095214"/>
              <a:gd name="connsiteX3" fmla="*/ 2662593 w 6197645"/>
              <a:gd name="connsiteY3" fmla="*/ 424228 h 4095214"/>
              <a:gd name="connsiteX4" fmla="*/ 2606032 w 6197645"/>
              <a:gd name="connsiteY4" fmla="*/ 471362 h 4095214"/>
              <a:gd name="connsiteX5" fmla="*/ 2568325 w 6197645"/>
              <a:gd name="connsiteY5" fmla="*/ 499642 h 4095214"/>
              <a:gd name="connsiteX6" fmla="*/ 2549471 w 6197645"/>
              <a:gd name="connsiteY6" fmla="*/ 537349 h 4095214"/>
              <a:gd name="connsiteX7" fmla="*/ 2502337 w 6197645"/>
              <a:gd name="connsiteY7" fmla="*/ 565630 h 4095214"/>
              <a:gd name="connsiteX8" fmla="*/ 2445776 w 6197645"/>
              <a:gd name="connsiteY8" fmla="*/ 612764 h 4095214"/>
              <a:gd name="connsiteX9" fmla="*/ 2257240 w 6197645"/>
              <a:gd name="connsiteY9" fmla="*/ 735312 h 4095214"/>
              <a:gd name="connsiteX10" fmla="*/ 2228960 w 6197645"/>
              <a:gd name="connsiteY10" fmla="*/ 744739 h 4095214"/>
              <a:gd name="connsiteX11" fmla="*/ 2172399 w 6197645"/>
              <a:gd name="connsiteY11" fmla="*/ 773019 h 4095214"/>
              <a:gd name="connsiteX12" fmla="*/ 1861315 w 6197645"/>
              <a:gd name="connsiteY12" fmla="*/ 867287 h 4095214"/>
              <a:gd name="connsiteX13" fmla="*/ 1814181 w 6197645"/>
              <a:gd name="connsiteY13" fmla="*/ 895568 h 4095214"/>
              <a:gd name="connsiteX14" fmla="*/ 1795327 w 6197645"/>
              <a:gd name="connsiteY14" fmla="*/ 1102958 h 4095214"/>
              <a:gd name="connsiteX15" fmla="*/ 1785900 w 6197645"/>
              <a:gd name="connsiteY15" fmla="*/ 1150092 h 4095214"/>
              <a:gd name="connsiteX16" fmla="*/ 1757620 w 6197645"/>
              <a:gd name="connsiteY16" fmla="*/ 1168945 h 4095214"/>
              <a:gd name="connsiteX17" fmla="*/ 1719913 w 6197645"/>
              <a:gd name="connsiteY17" fmla="*/ 1206652 h 4095214"/>
              <a:gd name="connsiteX18" fmla="*/ 1691632 w 6197645"/>
              <a:gd name="connsiteY18" fmla="*/ 1244360 h 4095214"/>
              <a:gd name="connsiteX19" fmla="*/ 1644498 w 6197645"/>
              <a:gd name="connsiteY19" fmla="*/ 1253786 h 4095214"/>
              <a:gd name="connsiteX20" fmla="*/ 1578511 w 6197645"/>
              <a:gd name="connsiteY20" fmla="*/ 1263213 h 4095214"/>
              <a:gd name="connsiteX21" fmla="*/ 1323987 w 6197645"/>
              <a:gd name="connsiteY21" fmla="*/ 1319774 h 4095214"/>
              <a:gd name="connsiteX22" fmla="*/ 1031756 w 6197645"/>
              <a:gd name="connsiteY22" fmla="*/ 1366908 h 4095214"/>
              <a:gd name="connsiteX23" fmla="*/ 664111 w 6197645"/>
              <a:gd name="connsiteY23" fmla="*/ 1404615 h 4095214"/>
              <a:gd name="connsiteX24" fmla="*/ 532135 w 6197645"/>
              <a:gd name="connsiteY24" fmla="*/ 1432896 h 4095214"/>
              <a:gd name="connsiteX25" fmla="*/ 400160 w 6197645"/>
              <a:gd name="connsiteY25" fmla="*/ 1451749 h 4095214"/>
              <a:gd name="connsiteX26" fmla="*/ 296465 w 6197645"/>
              <a:gd name="connsiteY26" fmla="*/ 1480030 h 4095214"/>
              <a:gd name="connsiteX27" fmla="*/ 164490 w 6197645"/>
              <a:gd name="connsiteY27" fmla="*/ 1489457 h 4095214"/>
              <a:gd name="connsiteX28" fmla="*/ 60795 w 6197645"/>
              <a:gd name="connsiteY28" fmla="*/ 1498883 h 4095214"/>
              <a:gd name="connsiteX29" fmla="*/ 13661 w 6197645"/>
              <a:gd name="connsiteY29" fmla="*/ 1508310 h 4095214"/>
              <a:gd name="connsiteX30" fmla="*/ 4234 w 6197645"/>
              <a:gd name="connsiteY30" fmla="*/ 1546017 h 4095214"/>
              <a:gd name="connsiteX31" fmla="*/ 70222 w 6197645"/>
              <a:gd name="connsiteY31" fmla="*/ 1555444 h 4095214"/>
              <a:gd name="connsiteX32" fmla="*/ 173917 w 6197645"/>
              <a:gd name="connsiteY32" fmla="*/ 1574298 h 4095214"/>
              <a:gd name="connsiteX33" fmla="*/ 258758 w 6197645"/>
              <a:gd name="connsiteY33" fmla="*/ 1593151 h 4095214"/>
              <a:gd name="connsiteX34" fmla="*/ 353026 w 6197645"/>
              <a:gd name="connsiteY34" fmla="*/ 1621432 h 4095214"/>
              <a:gd name="connsiteX35" fmla="*/ 381306 w 6197645"/>
              <a:gd name="connsiteY35" fmla="*/ 1630859 h 4095214"/>
              <a:gd name="connsiteX36" fmla="*/ 635830 w 6197645"/>
              <a:gd name="connsiteY36" fmla="*/ 1668566 h 4095214"/>
              <a:gd name="connsiteX37" fmla="*/ 701818 w 6197645"/>
              <a:gd name="connsiteY37" fmla="*/ 1696846 h 4095214"/>
              <a:gd name="connsiteX38" fmla="*/ 739525 w 6197645"/>
              <a:gd name="connsiteY38" fmla="*/ 1743980 h 4095214"/>
              <a:gd name="connsiteX39" fmla="*/ 777232 w 6197645"/>
              <a:gd name="connsiteY39" fmla="*/ 1781687 h 4095214"/>
              <a:gd name="connsiteX40" fmla="*/ 852647 w 6197645"/>
              <a:gd name="connsiteY40" fmla="*/ 1913663 h 4095214"/>
              <a:gd name="connsiteX41" fmla="*/ 871500 w 6197645"/>
              <a:gd name="connsiteY41" fmla="*/ 1951370 h 4095214"/>
              <a:gd name="connsiteX42" fmla="*/ 918634 w 6197645"/>
              <a:gd name="connsiteY42" fmla="*/ 2073918 h 4095214"/>
              <a:gd name="connsiteX43" fmla="*/ 946915 w 6197645"/>
              <a:gd name="connsiteY43" fmla="*/ 2149333 h 4095214"/>
              <a:gd name="connsiteX44" fmla="*/ 1012902 w 6197645"/>
              <a:gd name="connsiteY44" fmla="*/ 2215320 h 4095214"/>
              <a:gd name="connsiteX45" fmla="*/ 1060036 w 6197645"/>
              <a:gd name="connsiteY45" fmla="*/ 2300162 h 4095214"/>
              <a:gd name="connsiteX46" fmla="*/ 1078890 w 6197645"/>
              <a:gd name="connsiteY46" fmla="*/ 2328442 h 4095214"/>
              <a:gd name="connsiteX47" fmla="*/ 1135451 w 6197645"/>
              <a:gd name="connsiteY47" fmla="*/ 2611246 h 4095214"/>
              <a:gd name="connsiteX48" fmla="*/ 1210865 w 6197645"/>
              <a:gd name="connsiteY48" fmla="*/ 2771502 h 4095214"/>
              <a:gd name="connsiteX49" fmla="*/ 1248572 w 6197645"/>
              <a:gd name="connsiteY49" fmla="*/ 2903477 h 4095214"/>
              <a:gd name="connsiteX50" fmla="*/ 1257999 w 6197645"/>
              <a:gd name="connsiteY50" fmla="*/ 2988318 h 4095214"/>
              <a:gd name="connsiteX51" fmla="*/ 1267426 w 6197645"/>
              <a:gd name="connsiteY51" fmla="*/ 3054306 h 4095214"/>
              <a:gd name="connsiteX52" fmla="*/ 1276853 w 6197645"/>
              <a:gd name="connsiteY52" fmla="*/ 3195708 h 4095214"/>
              <a:gd name="connsiteX53" fmla="*/ 1295706 w 6197645"/>
              <a:gd name="connsiteY53" fmla="*/ 3770743 h 4095214"/>
              <a:gd name="connsiteX54" fmla="*/ 1314560 w 6197645"/>
              <a:gd name="connsiteY54" fmla="*/ 3902718 h 4095214"/>
              <a:gd name="connsiteX55" fmla="*/ 1408828 w 6197645"/>
              <a:gd name="connsiteY55" fmla="*/ 3940426 h 4095214"/>
              <a:gd name="connsiteX56" fmla="*/ 1653925 w 6197645"/>
              <a:gd name="connsiteY56" fmla="*/ 3996986 h 4095214"/>
              <a:gd name="connsiteX57" fmla="*/ 1823607 w 6197645"/>
              <a:gd name="connsiteY57" fmla="*/ 4072401 h 4095214"/>
              <a:gd name="connsiteX58" fmla="*/ 1974436 w 6197645"/>
              <a:gd name="connsiteY58" fmla="*/ 4053547 h 4095214"/>
              <a:gd name="connsiteX59" fmla="*/ 2012143 w 6197645"/>
              <a:gd name="connsiteY59" fmla="*/ 4044120 h 4095214"/>
              <a:gd name="connsiteX60" fmla="*/ 2200680 w 6197645"/>
              <a:gd name="connsiteY60" fmla="*/ 4025267 h 4095214"/>
              <a:gd name="connsiteX61" fmla="*/ 2294948 w 6197645"/>
              <a:gd name="connsiteY61" fmla="*/ 4034694 h 4095214"/>
              <a:gd name="connsiteX62" fmla="*/ 2379789 w 6197645"/>
              <a:gd name="connsiteY62" fmla="*/ 4044120 h 4095214"/>
              <a:gd name="connsiteX63" fmla="*/ 2502337 w 6197645"/>
              <a:gd name="connsiteY63" fmla="*/ 4053547 h 4095214"/>
              <a:gd name="connsiteX64" fmla="*/ 3435591 w 6197645"/>
              <a:gd name="connsiteY64" fmla="*/ 4081828 h 4095214"/>
              <a:gd name="connsiteX65" fmla="*/ 3671261 w 6197645"/>
              <a:gd name="connsiteY65" fmla="*/ 4072401 h 4095214"/>
              <a:gd name="connsiteX66" fmla="*/ 3859797 w 6197645"/>
              <a:gd name="connsiteY66" fmla="*/ 4062974 h 4095214"/>
              <a:gd name="connsiteX67" fmla="*/ 5320952 w 6197645"/>
              <a:gd name="connsiteY67" fmla="*/ 4053547 h 4095214"/>
              <a:gd name="connsiteX68" fmla="*/ 5490634 w 6197645"/>
              <a:gd name="connsiteY68" fmla="*/ 4025267 h 4095214"/>
              <a:gd name="connsiteX69" fmla="*/ 5726304 w 6197645"/>
              <a:gd name="connsiteY69" fmla="*/ 4006413 h 4095214"/>
              <a:gd name="connsiteX70" fmla="*/ 5924267 w 6197645"/>
              <a:gd name="connsiteY70" fmla="*/ 3978133 h 4095214"/>
              <a:gd name="connsiteX71" fmla="*/ 6056242 w 6197645"/>
              <a:gd name="connsiteY71" fmla="*/ 3865011 h 4095214"/>
              <a:gd name="connsiteX72" fmla="*/ 6197645 w 6197645"/>
              <a:gd name="connsiteY72" fmla="*/ 3478512 h 4095214"/>
              <a:gd name="connsiteX73" fmla="*/ 6169364 w 6197645"/>
              <a:gd name="connsiteY73" fmla="*/ 1828821 h 4095214"/>
              <a:gd name="connsiteX74" fmla="*/ 6131657 w 6197645"/>
              <a:gd name="connsiteY74" fmla="*/ 1706273 h 4095214"/>
              <a:gd name="connsiteX75" fmla="*/ 6103376 w 6197645"/>
              <a:gd name="connsiteY75" fmla="*/ 1574298 h 4095214"/>
              <a:gd name="connsiteX76" fmla="*/ 6084523 w 6197645"/>
              <a:gd name="connsiteY76" fmla="*/ 1404615 h 4095214"/>
              <a:gd name="connsiteX77" fmla="*/ 6056242 w 6197645"/>
              <a:gd name="connsiteY77" fmla="*/ 1178372 h 4095214"/>
              <a:gd name="connsiteX78" fmla="*/ 6037389 w 6197645"/>
              <a:gd name="connsiteY78" fmla="*/ 961556 h 4095214"/>
              <a:gd name="connsiteX79" fmla="*/ 6009108 w 6197645"/>
              <a:gd name="connsiteY79" fmla="*/ 801300 h 4095214"/>
              <a:gd name="connsiteX80" fmla="*/ 5990255 w 6197645"/>
              <a:gd name="connsiteY80" fmla="*/ 490215 h 4095214"/>
              <a:gd name="connsiteX81" fmla="*/ 5961974 w 6197645"/>
              <a:gd name="connsiteY81" fmla="*/ 395947 h 4095214"/>
              <a:gd name="connsiteX82" fmla="*/ 5801719 w 6197645"/>
              <a:gd name="connsiteY82" fmla="*/ 179131 h 4095214"/>
              <a:gd name="connsiteX83" fmla="*/ 5764012 w 6197645"/>
              <a:gd name="connsiteY83" fmla="*/ 131997 h 4095214"/>
              <a:gd name="connsiteX84" fmla="*/ 5745158 w 6197645"/>
              <a:gd name="connsiteY84" fmla="*/ 103716 h 4095214"/>
              <a:gd name="connsiteX85" fmla="*/ 5707451 w 6197645"/>
              <a:gd name="connsiteY85" fmla="*/ 94290 h 4095214"/>
              <a:gd name="connsiteX86" fmla="*/ 5669743 w 6197645"/>
              <a:gd name="connsiteY86" fmla="*/ 56582 h 4095214"/>
              <a:gd name="connsiteX87" fmla="*/ 5575475 w 6197645"/>
              <a:gd name="connsiteY87" fmla="*/ 37729 h 4095214"/>
              <a:gd name="connsiteX88" fmla="*/ 5556622 w 6197645"/>
              <a:gd name="connsiteY88" fmla="*/ 9448 h 4095214"/>
              <a:gd name="connsiteX89" fmla="*/ 5528341 w 6197645"/>
              <a:gd name="connsiteY89" fmla="*/ 21 h 4095214"/>
              <a:gd name="connsiteX90" fmla="*/ 5273818 w 6197645"/>
              <a:gd name="connsiteY90" fmla="*/ 18875 h 4095214"/>
              <a:gd name="connsiteX91" fmla="*/ 5226684 w 6197645"/>
              <a:gd name="connsiteY91" fmla="*/ 66009 h 4095214"/>
              <a:gd name="connsiteX92" fmla="*/ 5179550 w 6197645"/>
              <a:gd name="connsiteY92" fmla="*/ 94290 h 4095214"/>
              <a:gd name="connsiteX93" fmla="*/ 5141842 w 6197645"/>
              <a:gd name="connsiteY93" fmla="*/ 131997 h 4095214"/>
              <a:gd name="connsiteX94" fmla="*/ 5094708 w 6197645"/>
              <a:gd name="connsiteY94" fmla="*/ 169704 h 4095214"/>
              <a:gd name="connsiteX95" fmla="*/ 5057001 w 6197645"/>
              <a:gd name="connsiteY95" fmla="*/ 216838 h 4095214"/>
              <a:gd name="connsiteX96" fmla="*/ 4953306 w 6197645"/>
              <a:gd name="connsiteY96" fmla="*/ 311106 h 4095214"/>
              <a:gd name="connsiteX97" fmla="*/ 4859038 w 6197645"/>
              <a:gd name="connsiteY97" fmla="*/ 405374 h 4095214"/>
              <a:gd name="connsiteX98" fmla="*/ 4821331 w 6197645"/>
              <a:gd name="connsiteY98" fmla="*/ 414801 h 4095214"/>
              <a:gd name="connsiteX99" fmla="*/ 4783624 w 6197645"/>
              <a:gd name="connsiteY99" fmla="*/ 443081 h 4095214"/>
              <a:gd name="connsiteX100" fmla="*/ 4661075 w 6197645"/>
              <a:gd name="connsiteY100" fmla="*/ 471362 h 4095214"/>
              <a:gd name="connsiteX101" fmla="*/ 4472539 w 6197645"/>
              <a:gd name="connsiteY101" fmla="*/ 509069 h 4095214"/>
              <a:gd name="connsiteX102" fmla="*/ 3727822 w 6197645"/>
              <a:gd name="connsiteY102" fmla="*/ 480788 h 4095214"/>
              <a:gd name="connsiteX103" fmla="*/ 3690115 w 6197645"/>
              <a:gd name="connsiteY103" fmla="*/ 471362 h 4095214"/>
              <a:gd name="connsiteX104" fmla="*/ 3576993 w 6197645"/>
              <a:gd name="connsiteY104" fmla="*/ 414801 h 4095214"/>
              <a:gd name="connsiteX105" fmla="*/ 3492152 w 6197645"/>
              <a:gd name="connsiteY105" fmla="*/ 377094 h 4095214"/>
              <a:gd name="connsiteX106" fmla="*/ 3435591 w 6197645"/>
              <a:gd name="connsiteY106" fmla="*/ 348813 h 4095214"/>
              <a:gd name="connsiteX107" fmla="*/ 3341323 w 6197645"/>
              <a:gd name="connsiteY107" fmla="*/ 329960 h 4095214"/>
              <a:gd name="connsiteX108" fmla="*/ 3181067 w 6197645"/>
              <a:gd name="connsiteY108" fmla="*/ 301679 h 4095214"/>
              <a:gd name="connsiteX109" fmla="*/ 3162214 w 6197645"/>
              <a:gd name="connsiteY109" fmla="*/ 273399 h 409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197645" h="4095214">
                <a:moveTo>
                  <a:pt x="3162214" y="273399"/>
                </a:moveTo>
                <a:lnTo>
                  <a:pt x="3162214" y="273399"/>
                </a:lnTo>
                <a:cubicBezTo>
                  <a:pt x="3102511" y="276541"/>
                  <a:pt x="3041359" y="269383"/>
                  <a:pt x="2983104" y="282826"/>
                </a:cubicBezTo>
                <a:cubicBezTo>
                  <a:pt x="2927994" y="295544"/>
                  <a:pt x="2724971" y="386801"/>
                  <a:pt x="2662593" y="424228"/>
                </a:cubicBezTo>
                <a:cubicBezTo>
                  <a:pt x="2641548" y="436855"/>
                  <a:pt x="2625196" y="456031"/>
                  <a:pt x="2606032" y="471362"/>
                </a:cubicBezTo>
                <a:cubicBezTo>
                  <a:pt x="2593764" y="481177"/>
                  <a:pt x="2580894" y="490215"/>
                  <a:pt x="2568325" y="499642"/>
                </a:cubicBezTo>
                <a:cubicBezTo>
                  <a:pt x="2562040" y="512211"/>
                  <a:pt x="2559408" y="527412"/>
                  <a:pt x="2549471" y="537349"/>
                </a:cubicBezTo>
                <a:cubicBezTo>
                  <a:pt x="2536515" y="550305"/>
                  <a:pt x="2517155" y="554853"/>
                  <a:pt x="2502337" y="565630"/>
                </a:cubicBezTo>
                <a:cubicBezTo>
                  <a:pt x="2482489" y="580065"/>
                  <a:pt x="2465410" y="598039"/>
                  <a:pt x="2445776" y="612764"/>
                </a:cubicBezTo>
                <a:cubicBezTo>
                  <a:pt x="2362995" y="674850"/>
                  <a:pt x="2336286" y="700180"/>
                  <a:pt x="2257240" y="735312"/>
                </a:cubicBezTo>
                <a:cubicBezTo>
                  <a:pt x="2248160" y="739348"/>
                  <a:pt x="2238040" y="740703"/>
                  <a:pt x="2228960" y="744739"/>
                </a:cubicBezTo>
                <a:cubicBezTo>
                  <a:pt x="2209698" y="753300"/>
                  <a:pt x="2192475" y="766595"/>
                  <a:pt x="2172399" y="773019"/>
                </a:cubicBezTo>
                <a:cubicBezTo>
                  <a:pt x="1980869" y="834308"/>
                  <a:pt x="2026645" y="797674"/>
                  <a:pt x="1861315" y="867287"/>
                </a:cubicBezTo>
                <a:cubicBezTo>
                  <a:pt x="1844428" y="874397"/>
                  <a:pt x="1829892" y="886141"/>
                  <a:pt x="1814181" y="895568"/>
                </a:cubicBezTo>
                <a:cubicBezTo>
                  <a:pt x="1800284" y="1145705"/>
                  <a:pt x="1819351" y="994851"/>
                  <a:pt x="1795327" y="1102958"/>
                </a:cubicBezTo>
                <a:cubicBezTo>
                  <a:pt x="1791851" y="1118599"/>
                  <a:pt x="1793849" y="1136181"/>
                  <a:pt x="1785900" y="1150092"/>
                </a:cubicBezTo>
                <a:cubicBezTo>
                  <a:pt x="1780279" y="1159929"/>
                  <a:pt x="1767047" y="1162661"/>
                  <a:pt x="1757620" y="1168945"/>
                </a:cubicBezTo>
                <a:cubicBezTo>
                  <a:pt x="1736348" y="1232760"/>
                  <a:pt x="1766322" y="1167978"/>
                  <a:pt x="1719913" y="1206652"/>
                </a:cubicBezTo>
                <a:cubicBezTo>
                  <a:pt x="1707843" y="1216710"/>
                  <a:pt x="1704955" y="1236033"/>
                  <a:pt x="1691632" y="1244360"/>
                </a:cubicBezTo>
                <a:cubicBezTo>
                  <a:pt x="1678045" y="1252852"/>
                  <a:pt x="1660302" y="1251152"/>
                  <a:pt x="1644498" y="1253786"/>
                </a:cubicBezTo>
                <a:cubicBezTo>
                  <a:pt x="1622581" y="1257439"/>
                  <a:pt x="1600507" y="1260071"/>
                  <a:pt x="1578511" y="1263213"/>
                </a:cubicBezTo>
                <a:cubicBezTo>
                  <a:pt x="1394203" y="1336935"/>
                  <a:pt x="1581582" y="1271475"/>
                  <a:pt x="1323987" y="1319774"/>
                </a:cubicBezTo>
                <a:cubicBezTo>
                  <a:pt x="1013534" y="1377984"/>
                  <a:pt x="1355581" y="1346669"/>
                  <a:pt x="1031756" y="1366908"/>
                </a:cubicBezTo>
                <a:cubicBezTo>
                  <a:pt x="784096" y="1404057"/>
                  <a:pt x="906681" y="1391848"/>
                  <a:pt x="664111" y="1404615"/>
                </a:cubicBezTo>
                <a:cubicBezTo>
                  <a:pt x="620119" y="1414042"/>
                  <a:pt x="576425" y="1424987"/>
                  <a:pt x="532135" y="1432896"/>
                </a:cubicBezTo>
                <a:cubicBezTo>
                  <a:pt x="488389" y="1440708"/>
                  <a:pt x="443735" y="1443034"/>
                  <a:pt x="400160" y="1451749"/>
                </a:cubicBezTo>
                <a:cubicBezTo>
                  <a:pt x="365028" y="1458775"/>
                  <a:pt x="331842" y="1474369"/>
                  <a:pt x="296465" y="1480030"/>
                </a:cubicBezTo>
                <a:cubicBezTo>
                  <a:pt x="252915" y="1486998"/>
                  <a:pt x="208453" y="1485940"/>
                  <a:pt x="164490" y="1489457"/>
                </a:cubicBezTo>
                <a:cubicBezTo>
                  <a:pt x="129893" y="1492225"/>
                  <a:pt x="95360" y="1495741"/>
                  <a:pt x="60795" y="1498883"/>
                </a:cubicBezTo>
                <a:cubicBezTo>
                  <a:pt x="45084" y="1502025"/>
                  <a:pt x="25970" y="1498053"/>
                  <a:pt x="13661" y="1508310"/>
                </a:cubicBezTo>
                <a:cubicBezTo>
                  <a:pt x="3708" y="1516604"/>
                  <a:pt x="-5719" y="1537723"/>
                  <a:pt x="4234" y="1546017"/>
                </a:cubicBezTo>
                <a:cubicBezTo>
                  <a:pt x="21303" y="1560241"/>
                  <a:pt x="48305" y="1551791"/>
                  <a:pt x="70222" y="1555444"/>
                </a:cubicBezTo>
                <a:cubicBezTo>
                  <a:pt x="104876" y="1561220"/>
                  <a:pt x="139468" y="1567408"/>
                  <a:pt x="173917" y="1574298"/>
                </a:cubicBezTo>
                <a:cubicBezTo>
                  <a:pt x="202325" y="1579979"/>
                  <a:pt x="230742" y="1585778"/>
                  <a:pt x="258758" y="1593151"/>
                </a:cubicBezTo>
                <a:cubicBezTo>
                  <a:pt x="290484" y="1601500"/>
                  <a:pt x="321671" y="1611784"/>
                  <a:pt x="353026" y="1621432"/>
                </a:cubicBezTo>
                <a:cubicBezTo>
                  <a:pt x="362523" y="1624354"/>
                  <a:pt x="371624" y="1628625"/>
                  <a:pt x="381306" y="1630859"/>
                </a:cubicBezTo>
                <a:cubicBezTo>
                  <a:pt x="488323" y="1655555"/>
                  <a:pt x="510877" y="1653865"/>
                  <a:pt x="635830" y="1668566"/>
                </a:cubicBezTo>
                <a:cubicBezTo>
                  <a:pt x="654631" y="1674833"/>
                  <a:pt x="687482" y="1684302"/>
                  <a:pt x="701818" y="1696846"/>
                </a:cubicBezTo>
                <a:cubicBezTo>
                  <a:pt x="716960" y="1710095"/>
                  <a:pt x="726158" y="1728942"/>
                  <a:pt x="739525" y="1743980"/>
                </a:cubicBezTo>
                <a:cubicBezTo>
                  <a:pt x="751334" y="1757265"/>
                  <a:pt x="765527" y="1768310"/>
                  <a:pt x="777232" y="1781687"/>
                </a:cubicBezTo>
                <a:cubicBezTo>
                  <a:pt x="815623" y="1825562"/>
                  <a:pt x="823013" y="1854396"/>
                  <a:pt x="852647" y="1913663"/>
                </a:cubicBezTo>
                <a:cubicBezTo>
                  <a:pt x="858931" y="1926232"/>
                  <a:pt x="866455" y="1938254"/>
                  <a:pt x="871500" y="1951370"/>
                </a:cubicBezTo>
                <a:cubicBezTo>
                  <a:pt x="887211" y="1992219"/>
                  <a:pt x="903053" y="2033019"/>
                  <a:pt x="918634" y="2073918"/>
                </a:cubicBezTo>
                <a:cubicBezTo>
                  <a:pt x="928192" y="2099007"/>
                  <a:pt x="927931" y="2130349"/>
                  <a:pt x="946915" y="2149333"/>
                </a:cubicBezTo>
                <a:cubicBezTo>
                  <a:pt x="968911" y="2171329"/>
                  <a:pt x="994238" y="2190435"/>
                  <a:pt x="1012902" y="2215320"/>
                </a:cubicBezTo>
                <a:cubicBezTo>
                  <a:pt x="1032313" y="2241202"/>
                  <a:pt x="1043735" y="2272217"/>
                  <a:pt x="1060036" y="2300162"/>
                </a:cubicBezTo>
                <a:cubicBezTo>
                  <a:pt x="1065745" y="2309948"/>
                  <a:pt x="1072605" y="2319015"/>
                  <a:pt x="1078890" y="2328442"/>
                </a:cubicBezTo>
                <a:cubicBezTo>
                  <a:pt x="1089570" y="2413882"/>
                  <a:pt x="1103802" y="2547947"/>
                  <a:pt x="1135451" y="2611246"/>
                </a:cubicBezTo>
                <a:cubicBezTo>
                  <a:pt x="1153540" y="2647424"/>
                  <a:pt x="1198585" y="2734662"/>
                  <a:pt x="1210865" y="2771502"/>
                </a:cubicBezTo>
                <a:cubicBezTo>
                  <a:pt x="1300974" y="3041826"/>
                  <a:pt x="1179484" y="2730752"/>
                  <a:pt x="1248572" y="2903477"/>
                </a:cubicBezTo>
                <a:cubicBezTo>
                  <a:pt x="1251714" y="2931757"/>
                  <a:pt x="1254470" y="2960083"/>
                  <a:pt x="1257999" y="2988318"/>
                </a:cubicBezTo>
                <a:cubicBezTo>
                  <a:pt x="1260755" y="3010366"/>
                  <a:pt x="1265414" y="3032178"/>
                  <a:pt x="1267426" y="3054306"/>
                </a:cubicBezTo>
                <a:cubicBezTo>
                  <a:pt x="1271703" y="3101351"/>
                  <a:pt x="1273711" y="3148574"/>
                  <a:pt x="1276853" y="3195708"/>
                </a:cubicBezTo>
                <a:cubicBezTo>
                  <a:pt x="1283137" y="3387386"/>
                  <a:pt x="1285492" y="3579234"/>
                  <a:pt x="1295706" y="3770743"/>
                </a:cubicBezTo>
                <a:cubicBezTo>
                  <a:pt x="1298073" y="3815118"/>
                  <a:pt x="1279010" y="3876055"/>
                  <a:pt x="1314560" y="3902718"/>
                </a:cubicBezTo>
                <a:cubicBezTo>
                  <a:pt x="1379297" y="3951272"/>
                  <a:pt x="1322488" y="3917705"/>
                  <a:pt x="1408828" y="3940426"/>
                </a:cubicBezTo>
                <a:cubicBezTo>
                  <a:pt x="1636894" y="4000443"/>
                  <a:pt x="1425294" y="3961813"/>
                  <a:pt x="1653925" y="3996986"/>
                </a:cubicBezTo>
                <a:cubicBezTo>
                  <a:pt x="1805846" y="4057755"/>
                  <a:pt x="1753089" y="4025387"/>
                  <a:pt x="1823607" y="4072401"/>
                </a:cubicBezTo>
                <a:cubicBezTo>
                  <a:pt x="1873883" y="4066116"/>
                  <a:pt x="1924329" y="4061063"/>
                  <a:pt x="1974436" y="4053547"/>
                </a:cubicBezTo>
                <a:cubicBezTo>
                  <a:pt x="1987249" y="4051625"/>
                  <a:pt x="1999287" y="4045727"/>
                  <a:pt x="2012143" y="4044120"/>
                </a:cubicBezTo>
                <a:cubicBezTo>
                  <a:pt x="2074814" y="4036286"/>
                  <a:pt x="2137834" y="4031551"/>
                  <a:pt x="2200680" y="4025267"/>
                </a:cubicBezTo>
                <a:lnTo>
                  <a:pt x="2294948" y="4034694"/>
                </a:lnTo>
                <a:cubicBezTo>
                  <a:pt x="2323246" y="4037673"/>
                  <a:pt x="2351452" y="4041544"/>
                  <a:pt x="2379789" y="4044120"/>
                </a:cubicBezTo>
                <a:cubicBezTo>
                  <a:pt x="2420591" y="4047829"/>
                  <a:pt x="2461488" y="4050405"/>
                  <a:pt x="2502337" y="4053547"/>
                </a:cubicBezTo>
                <a:cubicBezTo>
                  <a:pt x="2865246" y="4126130"/>
                  <a:pt x="2613496" y="4081828"/>
                  <a:pt x="3435591" y="4081828"/>
                </a:cubicBezTo>
                <a:cubicBezTo>
                  <a:pt x="3514210" y="4081828"/>
                  <a:pt x="3592719" y="4075892"/>
                  <a:pt x="3671261" y="4072401"/>
                </a:cubicBezTo>
                <a:cubicBezTo>
                  <a:pt x="3734123" y="4069607"/>
                  <a:pt x="3796877" y="4063693"/>
                  <a:pt x="3859797" y="4062974"/>
                </a:cubicBezTo>
                <a:lnTo>
                  <a:pt x="5320952" y="4053547"/>
                </a:lnTo>
                <a:cubicBezTo>
                  <a:pt x="5377513" y="4044120"/>
                  <a:pt x="5433677" y="4031890"/>
                  <a:pt x="5490634" y="4025267"/>
                </a:cubicBezTo>
                <a:cubicBezTo>
                  <a:pt x="5568914" y="4016165"/>
                  <a:pt x="5648288" y="4017558"/>
                  <a:pt x="5726304" y="4006413"/>
                </a:cubicBezTo>
                <a:lnTo>
                  <a:pt x="5924267" y="3978133"/>
                </a:lnTo>
                <a:cubicBezTo>
                  <a:pt x="5968259" y="3940426"/>
                  <a:pt x="6022318" y="3911982"/>
                  <a:pt x="6056242" y="3865011"/>
                </a:cubicBezTo>
                <a:cubicBezTo>
                  <a:pt x="6173879" y="3702129"/>
                  <a:pt x="6167413" y="3649825"/>
                  <a:pt x="6197645" y="3478512"/>
                </a:cubicBezTo>
                <a:cubicBezTo>
                  <a:pt x="6147603" y="2502711"/>
                  <a:pt x="6212084" y="3865184"/>
                  <a:pt x="6169364" y="1828821"/>
                </a:cubicBezTo>
                <a:cubicBezTo>
                  <a:pt x="6168955" y="1809308"/>
                  <a:pt x="6136979" y="1727560"/>
                  <a:pt x="6131657" y="1706273"/>
                </a:cubicBezTo>
                <a:cubicBezTo>
                  <a:pt x="6120745" y="1662626"/>
                  <a:pt x="6110321" y="1618749"/>
                  <a:pt x="6103376" y="1574298"/>
                </a:cubicBezTo>
                <a:cubicBezTo>
                  <a:pt x="6094591" y="1518071"/>
                  <a:pt x="6091250" y="1461125"/>
                  <a:pt x="6084523" y="1404615"/>
                </a:cubicBezTo>
                <a:cubicBezTo>
                  <a:pt x="6075539" y="1329147"/>
                  <a:pt x="6064282" y="1253947"/>
                  <a:pt x="6056242" y="1178372"/>
                </a:cubicBezTo>
                <a:cubicBezTo>
                  <a:pt x="6048568" y="1106234"/>
                  <a:pt x="6046387" y="1033541"/>
                  <a:pt x="6037389" y="961556"/>
                </a:cubicBezTo>
                <a:cubicBezTo>
                  <a:pt x="6030661" y="907731"/>
                  <a:pt x="6018535" y="854719"/>
                  <a:pt x="6009108" y="801300"/>
                </a:cubicBezTo>
                <a:cubicBezTo>
                  <a:pt x="6008830" y="794347"/>
                  <a:pt x="6006160" y="561785"/>
                  <a:pt x="5990255" y="490215"/>
                </a:cubicBezTo>
                <a:cubicBezTo>
                  <a:pt x="5983138" y="458190"/>
                  <a:pt x="5976645" y="425290"/>
                  <a:pt x="5961974" y="395947"/>
                </a:cubicBezTo>
                <a:cubicBezTo>
                  <a:pt x="5925628" y="323256"/>
                  <a:pt x="5852343" y="241438"/>
                  <a:pt x="5801719" y="179131"/>
                </a:cubicBezTo>
                <a:cubicBezTo>
                  <a:pt x="5789031" y="163515"/>
                  <a:pt x="5775173" y="148738"/>
                  <a:pt x="5764012" y="131997"/>
                </a:cubicBezTo>
                <a:cubicBezTo>
                  <a:pt x="5757727" y="122570"/>
                  <a:pt x="5754585" y="110001"/>
                  <a:pt x="5745158" y="103716"/>
                </a:cubicBezTo>
                <a:cubicBezTo>
                  <a:pt x="5734378" y="96529"/>
                  <a:pt x="5720020" y="97432"/>
                  <a:pt x="5707451" y="94290"/>
                </a:cubicBezTo>
                <a:cubicBezTo>
                  <a:pt x="5694882" y="81721"/>
                  <a:pt x="5684817" y="66003"/>
                  <a:pt x="5669743" y="56582"/>
                </a:cubicBezTo>
                <a:cubicBezTo>
                  <a:pt x="5659518" y="50192"/>
                  <a:pt x="5576914" y="37969"/>
                  <a:pt x="5575475" y="37729"/>
                </a:cubicBezTo>
                <a:cubicBezTo>
                  <a:pt x="5569191" y="28302"/>
                  <a:pt x="5565469" y="16526"/>
                  <a:pt x="5556622" y="9448"/>
                </a:cubicBezTo>
                <a:cubicBezTo>
                  <a:pt x="5548863" y="3240"/>
                  <a:pt x="5538272" y="-310"/>
                  <a:pt x="5528341" y="21"/>
                </a:cubicBezTo>
                <a:cubicBezTo>
                  <a:pt x="5443315" y="2855"/>
                  <a:pt x="5358659" y="12590"/>
                  <a:pt x="5273818" y="18875"/>
                </a:cubicBezTo>
                <a:cubicBezTo>
                  <a:pt x="5148759" y="81406"/>
                  <a:pt x="5296037" y="-3344"/>
                  <a:pt x="5226684" y="66009"/>
                </a:cubicBezTo>
                <a:cubicBezTo>
                  <a:pt x="5213728" y="78965"/>
                  <a:pt x="5194013" y="83041"/>
                  <a:pt x="5179550" y="94290"/>
                </a:cubicBezTo>
                <a:cubicBezTo>
                  <a:pt x="5165519" y="105203"/>
                  <a:pt x="5155128" y="120188"/>
                  <a:pt x="5141842" y="131997"/>
                </a:cubicBezTo>
                <a:cubicBezTo>
                  <a:pt x="5126804" y="145364"/>
                  <a:pt x="5108935" y="155477"/>
                  <a:pt x="5094708" y="169704"/>
                </a:cubicBezTo>
                <a:cubicBezTo>
                  <a:pt x="5080481" y="183931"/>
                  <a:pt x="5071228" y="202611"/>
                  <a:pt x="5057001" y="216838"/>
                </a:cubicBezTo>
                <a:cubicBezTo>
                  <a:pt x="4931883" y="341956"/>
                  <a:pt x="5064408" y="188893"/>
                  <a:pt x="4953306" y="311106"/>
                </a:cubicBezTo>
                <a:cubicBezTo>
                  <a:pt x="4918575" y="349310"/>
                  <a:pt x="4904608" y="380058"/>
                  <a:pt x="4859038" y="405374"/>
                </a:cubicBezTo>
                <a:cubicBezTo>
                  <a:pt x="4847713" y="411666"/>
                  <a:pt x="4833900" y="411659"/>
                  <a:pt x="4821331" y="414801"/>
                </a:cubicBezTo>
                <a:cubicBezTo>
                  <a:pt x="4808762" y="424228"/>
                  <a:pt x="4797927" y="436580"/>
                  <a:pt x="4783624" y="443081"/>
                </a:cubicBezTo>
                <a:cubicBezTo>
                  <a:pt x="4739773" y="463013"/>
                  <a:pt x="4706350" y="461660"/>
                  <a:pt x="4661075" y="471362"/>
                </a:cubicBezTo>
                <a:cubicBezTo>
                  <a:pt x="4464199" y="513549"/>
                  <a:pt x="4735700" y="465208"/>
                  <a:pt x="4472539" y="509069"/>
                </a:cubicBezTo>
                <a:cubicBezTo>
                  <a:pt x="4421057" y="507659"/>
                  <a:pt x="3956109" y="526444"/>
                  <a:pt x="3727822" y="480788"/>
                </a:cubicBezTo>
                <a:cubicBezTo>
                  <a:pt x="3715118" y="478247"/>
                  <a:pt x="3702684" y="474504"/>
                  <a:pt x="3690115" y="471362"/>
                </a:cubicBezTo>
                <a:cubicBezTo>
                  <a:pt x="3609350" y="406749"/>
                  <a:pt x="3680255" y="453524"/>
                  <a:pt x="3576993" y="414801"/>
                </a:cubicBezTo>
                <a:cubicBezTo>
                  <a:pt x="3548016" y="403935"/>
                  <a:pt x="3520196" y="390181"/>
                  <a:pt x="3492152" y="377094"/>
                </a:cubicBezTo>
                <a:cubicBezTo>
                  <a:pt x="3473050" y="368180"/>
                  <a:pt x="3455711" y="355100"/>
                  <a:pt x="3435591" y="348813"/>
                </a:cubicBezTo>
                <a:cubicBezTo>
                  <a:pt x="3405005" y="339255"/>
                  <a:pt x="3372880" y="335529"/>
                  <a:pt x="3341323" y="329960"/>
                </a:cubicBezTo>
                <a:cubicBezTo>
                  <a:pt x="3287904" y="320533"/>
                  <a:pt x="3234258" y="312317"/>
                  <a:pt x="3181067" y="301679"/>
                </a:cubicBezTo>
                <a:cubicBezTo>
                  <a:pt x="3171323" y="299730"/>
                  <a:pt x="3165356" y="278112"/>
                  <a:pt x="3162214" y="273399"/>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14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34550C-17EE-8AC3-F88A-A103E75F1F54}"/>
              </a:ext>
            </a:extLst>
          </p:cNvPr>
          <p:cNvSpPr>
            <a:spLocks noGrp="1"/>
          </p:cNvSpPr>
          <p:nvPr>
            <p:ph type="sldNum" sz="quarter" idx="12"/>
          </p:nvPr>
        </p:nvSpPr>
        <p:spPr/>
        <p:txBody>
          <a:bodyPr/>
          <a:lstStyle/>
          <a:p>
            <a:fld id="{764C28C9-204C-4C22-86C3-BF74D16CB9DA}" type="slidenum">
              <a:rPr lang="en-CA" smtClean="0"/>
              <a:pPr/>
              <a:t>19</a:t>
            </a:fld>
            <a:endParaRPr lang="en-CA"/>
          </a:p>
        </p:txBody>
      </p:sp>
      <p:sp>
        <p:nvSpPr>
          <p:cNvPr id="8" name="Rectangle 7">
            <a:extLst>
              <a:ext uri="{FF2B5EF4-FFF2-40B4-BE49-F238E27FC236}">
                <a16:creationId xmlns:a16="http://schemas.microsoft.com/office/drawing/2014/main" id="{831A3A03-B36A-EE16-3E28-03F56F5967A6}"/>
              </a:ext>
            </a:extLst>
          </p:cNvPr>
          <p:cNvSpPr/>
          <p:nvPr/>
        </p:nvSpPr>
        <p:spPr>
          <a:xfrm>
            <a:off x="873550" y="1508289"/>
            <a:ext cx="10444899" cy="3582185"/>
          </a:xfrm>
          <a:prstGeom prst="rect">
            <a:avLst/>
          </a:prstGeom>
          <a:solidFill>
            <a:schemeClr val="bg1"/>
          </a:solidFill>
          <a:ln w="38100">
            <a:solidFill>
              <a:srgbClr val="0046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800" b="1" dirty="0">
                <a:solidFill>
                  <a:schemeClr val="tx1"/>
                </a:solidFill>
                <a:latin typeface="Arial" panose="020B0604020202020204" pitchFamily="34" charset="0"/>
                <a:cs typeface="Arial" panose="020B0604020202020204" pitchFamily="34" charset="0"/>
              </a:rPr>
              <a:t>How do different dietary fibers influence the complex physiopathology of obesity?</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07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878B-DEA7-40D1-C792-77CAADCC8263}"/>
              </a:ext>
            </a:extLst>
          </p:cNvPr>
          <p:cNvSpPr>
            <a:spLocks noGrp="1"/>
          </p:cNvSpPr>
          <p:nvPr>
            <p:ph type="title"/>
          </p:nvPr>
        </p:nvSpPr>
        <p:spPr>
          <a:xfrm>
            <a:off x="462241" y="251425"/>
            <a:ext cx="10972800" cy="760263"/>
          </a:xfrm>
        </p:spPr>
        <p:txBody>
          <a:bodyPr>
            <a:normAutofit fontScale="90000"/>
          </a:bodyPr>
          <a:lstStyle/>
          <a:p>
            <a:r>
              <a:rPr lang="en-US" b="1" dirty="0">
                <a:solidFill>
                  <a:srgbClr val="004620"/>
                </a:solidFill>
                <a:latin typeface="Arial" panose="020B0604020202020204" pitchFamily="34" charset="0"/>
                <a:cs typeface="Arial" panose="020B0604020202020204" pitchFamily="34" charset="0"/>
              </a:rPr>
              <a:t>Overview of My Background</a:t>
            </a:r>
          </a:p>
        </p:txBody>
      </p:sp>
      <p:sp>
        <p:nvSpPr>
          <p:cNvPr id="4" name="Slide Number Placeholder 3">
            <a:extLst>
              <a:ext uri="{FF2B5EF4-FFF2-40B4-BE49-F238E27FC236}">
                <a16:creationId xmlns:a16="http://schemas.microsoft.com/office/drawing/2014/main" id="{AC963141-3823-FD61-AFB8-A4DD443619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2F82E946-D7D9-28A3-7161-DFA75ED697FB}"/>
              </a:ext>
            </a:extLst>
          </p:cNvPr>
          <p:cNvGrpSpPr/>
          <p:nvPr/>
        </p:nvGrpSpPr>
        <p:grpSpPr>
          <a:xfrm>
            <a:off x="181442" y="4267977"/>
            <a:ext cx="11881604" cy="2143446"/>
            <a:chOff x="181442" y="4228509"/>
            <a:chExt cx="11750187" cy="2143446"/>
          </a:xfrm>
        </p:grpSpPr>
        <p:sp>
          <p:nvSpPr>
            <p:cNvPr id="46" name="Shape">
              <a:extLst>
                <a:ext uri="{FF2B5EF4-FFF2-40B4-BE49-F238E27FC236}">
                  <a16:creationId xmlns:a16="http://schemas.microsoft.com/office/drawing/2014/main" id="{84B04FAD-F8F1-9FA1-C3D6-F008B76A6700}"/>
                </a:ext>
              </a:extLst>
            </p:cNvPr>
            <p:cNvSpPr/>
            <p:nvPr/>
          </p:nvSpPr>
          <p:spPr>
            <a:xfrm>
              <a:off x="181442" y="4301195"/>
              <a:ext cx="11747684" cy="2070760"/>
            </a:xfrm>
            <a:custGeom>
              <a:avLst/>
              <a:gdLst>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6865 w 21521"/>
                <a:gd name="connsiteY44" fmla="*/ 16358 h 21600"/>
                <a:gd name="connsiteX45" fmla="*/ 6985 w 21521"/>
                <a:gd name="connsiteY45" fmla="*/ 14362 h 21600"/>
                <a:gd name="connsiteX46" fmla="*/ 7014 w 21521"/>
                <a:gd name="connsiteY46" fmla="*/ 12557 h 21600"/>
                <a:gd name="connsiteX47" fmla="*/ 6858 w 21521"/>
                <a:gd name="connsiteY47" fmla="*/ 11172 h 21600"/>
                <a:gd name="connsiteX48" fmla="*/ 6558 w 21521"/>
                <a:gd name="connsiteY48" fmla="*/ 10275 h 21600"/>
                <a:gd name="connsiteX49" fmla="*/ 6137 w 21521"/>
                <a:gd name="connsiteY49" fmla="*/ 9950 h 21600"/>
                <a:gd name="connsiteX50" fmla="*/ 4864 w 21521"/>
                <a:gd name="connsiteY50" fmla="*/ 9950 h 21600"/>
                <a:gd name="connsiteX51" fmla="*/ 4376 w 21521"/>
                <a:gd name="connsiteY51" fmla="*/ 10275 h 21600"/>
                <a:gd name="connsiteX52" fmla="*/ 3888 w 21521"/>
                <a:gd name="connsiteY52" fmla="*/ 11172 h 21600"/>
                <a:gd name="connsiteX53" fmla="*/ 3443 w 21521"/>
                <a:gd name="connsiteY53" fmla="*/ 12557 h 21600"/>
                <a:gd name="connsiteX54" fmla="*/ 3097 w 21521"/>
                <a:gd name="connsiteY54" fmla="*/ 14362 h 21600"/>
                <a:gd name="connsiteX55" fmla="*/ 2869 w 21521"/>
                <a:gd name="connsiteY55" fmla="*/ 16004 h 21600"/>
                <a:gd name="connsiteX56" fmla="*/ 2802 w 21521"/>
                <a:gd name="connsiteY56" fmla="*/ 16358 h 21600"/>
                <a:gd name="connsiteX57" fmla="*/ 2711 w 21521"/>
                <a:gd name="connsiteY57" fmla="*/ 16644 h 21600"/>
                <a:gd name="connsiteX58" fmla="*/ 2610 w 21521"/>
                <a:gd name="connsiteY58" fmla="*/ 16845 h 21600"/>
                <a:gd name="connsiteX59" fmla="*/ 2509 w 21521"/>
                <a:gd name="connsiteY59" fmla="*/ 16921 h 21600"/>
                <a:gd name="connsiteX60" fmla="*/ 0 w 21521"/>
                <a:gd name="connsiteY60" fmla="*/ 18611 h 21600"/>
                <a:gd name="connsiteX61" fmla="*/ 0 w 21521"/>
                <a:gd name="connsiteY61" fmla="*/ 19490 h 21600"/>
                <a:gd name="connsiteX62" fmla="*/ 505 w 21521"/>
                <a:gd name="connsiteY62" fmla="*/ 21600 h 21600"/>
                <a:gd name="connsiteX63" fmla="*/ 533 w 21521"/>
                <a:gd name="connsiteY63" fmla="*/ 21600 h 21600"/>
                <a:gd name="connsiteX64" fmla="*/ 1838 w 21521"/>
                <a:gd name="connsiteY64" fmla="*/ 21600 h 21600"/>
                <a:gd name="connsiteX65" fmla="*/ 2453 w 21521"/>
                <a:gd name="connsiteY65" fmla="*/ 21123 h 21600"/>
                <a:gd name="connsiteX66" fmla="*/ 3061 w 21521"/>
                <a:gd name="connsiteY66" fmla="*/ 19853 h 21600"/>
                <a:gd name="connsiteX67" fmla="*/ 3576 w 21521"/>
                <a:gd name="connsiteY67" fmla="*/ 18067 h 21600"/>
                <a:gd name="connsiteX68" fmla="*/ 3929 w 21521"/>
                <a:gd name="connsiteY68" fmla="*/ 16014 h 21600"/>
                <a:gd name="connsiteX69" fmla="*/ 4126 w 21521"/>
                <a:gd name="connsiteY69" fmla="*/ 14371 h 21600"/>
                <a:gd name="connsiteX70" fmla="*/ 4184 w 21521"/>
                <a:gd name="connsiteY70" fmla="*/ 14047 h 21600"/>
                <a:gd name="connsiteX71" fmla="*/ 4263 w 21521"/>
                <a:gd name="connsiteY71" fmla="*/ 13779 h 21600"/>
                <a:gd name="connsiteX72" fmla="*/ 4354 w 21521"/>
                <a:gd name="connsiteY72" fmla="*/ 13598 h 21600"/>
                <a:gd name="connsiteX73" fmla="*/ 4445 w 21521"/>
                <a:gd name="connsiteY73" fmla="*/ 13531 h 21600"/>
                <a:gd name="connsiteX74" fmla="*/ 5810 w 21521"/>
                <a:gd name="connsiteY74" fmla="*/ 13531 h 21600"/>
                <a:gd name="connsiteX75" fmla="*/ 5890 w 21521"/>
                <a:gd name="connsiteY75" fmla="*/ 13598 h 21600"/>
                <a:gd name="connsiteX76" fmla="*/ 5942 w 21521"/>
                <a:gd name="connsiteY76" fmla="*/ 13779 h 21600"/>
                <a:gd name="connsiteX77" fmla="*/ 5966 w 21521"/>
                <a:gd name="connsiteY77" fmla="*/ 14047 h 21600"/>
                <a:gd name="connsiteX78" fmla="*/ 5954 w 21521"/>
                <a:gd name="connsiteY78" fmla="*/ 14371 h 21600"/>
                <a:gd name="connsiteX79" fmla="*/ 5810 w 21521"/>
                <a:gd name="connsiteY79" fmla="*/ 16014 h 21600"/>
                <a:gd name="connsiteX80" fmla="*/ 5736 w 21521"/>
                <a:gd name="connsiteY80" fmla="*/ 18067 h 21600"/>
                <a:gd name="connsiteX81" fmla="*/ 5878 w 21521"/>
                <a:gd name="connsiteY81" fmla="*/ 19853 h 21600"/>
                <a:gd name="connsiteX82" fmla="*/ 6221 w 21521"/>
                <a:gd name="connsiteY82" fmla="*/ 21123 h 21600"/>
                <a:gd name="connsiteX83" fmla="*/ 6738 w 21521"/>
                <a:gd name="connsiteY83" fmla="*/ 21600 h 21600"/>
                <a:gd name="connsiteX84" fmla="*/ 8305 w 21521"/>
                <a:gd name="connsiteY84" fmla="*/ 21600 h 21600"/>
                <a:gd name="connsiteX85" fmla="*/ 8872 w 21521"/>
                <a:gd name="connsiteY85" fmla="*/ 21123 h 21600"/>
                <a:gd name="connsiteX86" fmla="*/ 9347 w 21521"/>
                <a:gd name="connsiteY86" fmla="*/ 19853 h 21600"/>
                <a:gd name="connsiteX87" fmla="*/ 9677 w 21521"/>
                <a:gd name="connsiteY87" fmla="*/ 18067 h 21600"/>
                <a:gd name="connsiteX88" fmla="*/ 9816 w 21521"/>
                <a:gd name="connsiteY88" fmla="*/ 16014 h 21600"/>
                <a:gd name="connsiteX89" fmla="*/ 9955 w 21521"/>
                <a:gd name="connsiteY89" fmla="*/ 7639 h 21600"/>
                <a:gd name="connsiteX90" fmla="*/ 9975 w 21521"/>
                <a:gd name="connsiteY90" fmla="*/ 7391 h 21600"/>
                <a:gd name="connsiteX91" fmla="*/ 10020 w 21521"/>
                <a:gd name="connsiteY91" fmla="*/ 7190 h 21600"/>
                <a:gd name="connsiteX92" fmla="*/ 10083 w 21521"/>
                <a:gd name="connsiteY92" fmla="*/ 7057 h 21600"/>
                <a:gd name="connsiteX93" fmla="*/ 10157 w 21521"/>
                <a:gd name="connsiteY93" fmla="*/ 7009 h 21600"/>
                <a:gd name="connsiteX94" fmla="*/ 11356 w 21521"/>
                <a:gd name="connsiteY94" fmla="*/ 7009 h 21600"/>
                <a:gd name="connsiteX95" fmla="*/ 11431 w 21521"/>
                <a:gd name="connsiteY95" fmla="*/ 7057 h 21600"/>
                <a:gd name="connsiteX96" fmla="*/ 11493 w 21521"/>
                <a:gd name="connsiteY96" fmla="*/ 7190 h 21600"/>
                <a:gd name="connsiteX97" fmla="*/ 11539 w 21521"/>
                <a:gd name="connsiteY97" fmla="*/ 7391 h 21600"/>
                <a:gd name="connsiteX98" fmla="*/ 11558 w 21521"/>
                <a:gd name="connsiteY98" fmla="*/ 7639 h 21600"/>
                <a:gd name="connsiteX99" fmla="*/ 11698 w 21521"/>
                <a:gd name="connsiteY99" fmla="*/ 16014 h 21600"/>
                <a:gd name="connsiteX100" fmla="*/ 11837 w 21521"/>
                <a:gd name="connsiteY100" fmla="*/ 18067 h 21600"/>
                <a:gd name="connsiteX101" fmla="*/ 12166 w 21521"/>
                <a:gd name="connsiteY101" fmla="*/ 19853 h 21600"/>
                <a:gd name="connsiteX102" fmla="*/ 12642 w 21521"/>
                <a:gd name="connsiteY102" fmla="*/ 21123 h 21600"/>
                <a:gd name="connsiteX103" fmla="*/ 13209 w 21521"/>
                <a:gd name="connsiteY103" fmla="*/ 21600 h 21600"/>
                <a:gd name="connsiteX104" fmla="*/ 14776 w 21521"/>
                <a:gd name="connsiteY104" fmla="*/ 21600 h 21600"/>
                <a:gd name="connsiteX105" fmla="*/ 15292 w 21521"/>
                <a:gd name="connsiteY105" fmla="*/ 21123 h 21600"/>
                <a:gd name="connsiteX106" fmla="*/ 15636 w 21521"/>
                <a:gd name="connsiteY106" fmla="*/ 19853 h 21600"/>
                <a:gd name="connsiteX107" fmla="*/ 15778 w 21521"/>
                <a:gd name="connsiteY107" fmla="*/ 18067 h 21600"/>
                <a:gd name="connsiteX108" fmla="*/ 15703 w 21521"/>
                <a:gd name="connsiteY108" fmla="*/ 16014 h 21600"/>
                <a:gd name="connsiteX109" fmla="*/ 14550 w 21521"/>
                <a:gd name="connsiteY109" fmla="*/ 2807 h 21600"/>
                <a:gd name="connsiteX110" fmla="*/ 14545 w 21521"/>
                <a:gd name="connsiteY110" fmla="*/ 2607 h 21600"/>
                <a:gd name="connsiteX111" fmla="*/ 14567 w 21521"/>
                <a:gd name="connsiteY111" fmla="*/ 2445 h 21600"/>
                <a:gd name="connsiteX112" fmla="*/ 14612 w 21521"/>
                <a:gd name="connsiteY112" fmla="*/ 2330 h 21600"/>
                <a:gd name="connsiteX113" fmla="*/ 14675 w 21521"/>
                <a:gd name="connsiteY113" fmla="*/ 2292 h 21600"/>
                <a:gd name="connsiteX114" fmla="*/ 15756 w 21521"/>
                <a:gd name="connsiteY114" fmla="*/ 2292 h 21600"/>
                <a:gd name="connsiteX115" fmla="*/ 15828 w 21521"/>
                <a:gd name="connsiteY115" fmla="*/ 2330 h 21600"/>
                <a:gd name="connsiteX116" fmla="*/ 15895 w 21521"/>
                <a:gd name="connsiteY116" fmla="*/ 2445 h 21600"/>
                <a:gd name="connsiteX117" fmla="*/ 15953 w 21521"/>
                <a:gd name="connsiteY117" fmla="*/ 2607 h 21600"/>
                <a:gd name="connsiteX118" fmla="*/ 15992 w 21521"/>
                <a:gd name="connsiteY118" fmla="*/ 2807 h 21600"/>
                <a:gd name="connsiteX119" fmla="*/ 17585 w 21521"/>
                <a:gd name="connsiteY119" fmla="*/ 16014 h 21600"/>
                <a:gd name="connsiteX120" fmla="*/ 17938 w 21521"/>
                <a:gd name="connsiteY120" fmla="*/ 18067 h 21600"/>
                <a:gd name="connsiteX121" fmla="*/ 18452 w 21521"/>
                <a:gd name="connsiteY121" fmla="*/ 19853 h 21600"/>
                <a:gd name="connsiteX122" fmla="*/ 19060 w 21521"/>
                <a:gd name="connsiteY122" fmla="*/ 21123 h 21600"/>
                <a:gd name="connsiteX123" fmla="*/ 19675 w 21521"/>
                <a:gd name="connsiteY123" fmla="*/ 21600 h 21600"/>
                <a:gd name="connsiteX124" fmla="*/ 20951 w 21521"/>
                <a:gd name="connsiteY124" fmla="*/ 21600 h 21600"/>
                <a:gd name="connsiteX125" fmla="*/ 21518 w 21521"/>
                <a:gd name="connsiteY125"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6985 w 21521"/>
                <a:gd name="connsiteY44" fmla="*/ 14362 h 21600"/>
                <a:gd name="connsiteX45" fmla="*/ 7014 w 21521"/>
                <a:gd name="connsiteY45" fmla="*/ 12557 h 21600"/>
                <a:gd name="connsiteX46" fmla="*/ 6858 w 21521"/>
                <a:gd name="connsiteY46" fmla="*/ 11172 h 21600"/>
                <a:gd name="connsiteX47" fmla="*/ 6558 w 21521"/>
                <a:gd name="connsiteY47" fmla="*/ 10275 h 21600"/>
                <a:gd name="connsiteX48" fmla="*/ 6137 w 21521"/>
                <a:gd name="connsiteY48" fmla="*/ 9950 h 21600"/>
                <a:gd name="connsiteX49" fmla="*/ 4864 w 21521"/>
                <a:gd name="connsiteY49" fmla="*/ 9950 h 21600"/>
                <a:gd name="connsiteX50" fmla="*/ 4376 w 21521"/>
                <a:gd name="connsiteY50" fmla="*/ 10275 h 21600"/>
                <a:gd name="connsiteX51" fmla="*/ 3888 w 21521"/>
                <a:gd name="connsiteY51" fmla="*/ 11172 h 21600"/>
                <a:gd name="connsiteX52" fmla="*/ 3443 w 21521"/>
                <a:gd name="connsiteY52" fmla="*/ 12557 h 21600"/>
                <a:gd name="connsiteX53" fmla="*/ 3097 w 21521"/>
                <a:gd name="connsiteY53" fmla="*/ 14362 h 21600"/>
                <a:gd name="connsiteX54" fmla="*/ 2869 w 21521"/>
                <a:gd name="connsiteY54" fmla="*/ 16004 h 21600"/>
                <a:gd name="connsiteX55" fmla="*/ 2802 w 21521"/>
                <a:gd name="connsiteY55" fmla="*/ 16358 h 21600"/>
                <a:gd name="connsiteX56" fmla="*/ 2711 w 21521"/>
                <a:gd name="connsiteY56" fmla="*/ 16644 h 21600"/>
                <a:gd name="connsiteX57" fmla="*/ 2610 w 21521"/>
                <a:gd name="connsiteY57" fmla="*/ 16845 h 21600"/>
                <a:gd name="connsiteX58" fmla="*/ 2509 w 21521"/>
                <a:gd name="connsiteY58" fmla="*/ 16921 h 21600"/>
                <a:gd name="connsiteX59" fmla="*/ 0 w 21521"/>
                <a:gd name="connsiteY59" fmla="*/ 18611 h 21600"/>
                <a:gd name="connsiteX60" fmla="*/ 0 w 21521"/>
                <a:gd name="connsiteY60" fmla="*/ 19490 h 21600"/>
                <a:gd name="connsiteX61" fmla="*/ 505 w 21521"/>
                <a:gd name="connsiteY61" fmla="*/ 21600 h 21600"/>
                <a:gd name="connsiteX62" fmla="*/ 533 w 21521"/>
                <a:gd name="connsiteY62" fmla="*/ 21600 h 21600"/>
                <a:gd name="connsiteX63" fmla="*/ 1838 w 21521"/>
                <a:gd name="connsiteY63" fmla="*/ 21600 h 21600"/>
                <a:gd name="connsiteX64" fmla="*/ 2453 w 21521"/>
                <a:gd name="connsiteY64" fmla="*/ 21123 h 21600"/>
                <a:gd name="connsiteX65" fmla="*/ 3061 w 21521"/>
                <a:gd name="connsiteY65" fmla="*/ 19853 h 21600"/>
                <a:gd name="connsiteX66" fmla="*/ 3576 w 21521"/>
                <a:gd name="connsiteY66" fmla="*/ 18067 h 21600"/>
                <a:gd name="connsiteX67" fmla="*/ 3929 w 21521"/>
                <a:gd name="connsiteY67" fmla="*/ 16014 h 21600"/>
                <a:gd name="connsiteX68" fmla="*/ 4126 w 21521"/>
                <a:gd name="connsiteY68" fmla="*/ 14371 h 21600"/>
                <a:gd name="connsiteX69" fmla="*/ 4184 w 21521"/>
                <a:gd name="connsiteY69" fmla="*/ 14047 h 21600"/>
                <a:gd name="connsiteX70" fmla="*/ 4263 w 21521"/>
                <a:gd name="connsiteY70" fmla="*/ 13779 h 21600"/>
                <a:gd name="connsiteX71" fmla="*/ 4354 w 21521"/>
                <a:gd name="connsiteY71" fmla="*/ 13598 h 21600"/>
                <a:gd name="connsiteX72" fmla="*/ 4445 w 21521"/>
                <a:gd name="connsiteY72" fmla="*/ 13531 h 21600"/>
                <a:gd name="connsiteX73" fmla="*/ 5810 w 21521"/>
                <a:gd name="connsiteY73" fmla="*/ 13531 h 21600"/>
                <a:gd name="connsiteX74" fmla="*/ 5890 w 21521"/>
                <a:gd name="connsiteY74" fmla="*/ 13598 h 21600"/>
                <a:gd name="connsiteX75" fmla="*/ 5942 w 21521"/>
                <a:gd name="connsiteY75" fmla="*/ 13779 h 21600"/>
                <a:gd name="connsiteX76" fmla="*/ 5966 w 21521"/>
                <a:gd name="connsiteY76" fmla="*/ 14047 h 21600"/>
                <a:gd name="connsiteX77" fmla="*/ 5954 w 21521"/>
                <a:gd name="connsiteY77" fmla="*/ 14371 h 21600"/>
                <a:gd name="connsiteX78" fmla="*/ 5810 w 21521"/>
                <a:gd name="connsiteY78" fmla="*/ 16014 h 21600"/>
                <a:gd name="connsiteX79" fmla="*/ 5736 w 21521"/>
                <a:gd name="connsiteY79" fmla="*/ 18067 h 21600"/>
                <a:gd name="connsiteX80" fmla="*/ 5878 w 21521"/>
                <a:gd name="connsiteY80" fmla="*/ 19853 h 21600"/>
                <a:gd name="connsiteX81" fmla="*/ 6221 w 21521"/>
                <a:gd name="connsiteY81" fmla="*/ 21123 h 21600"/>
                <a:gd name="connsiteX82" fmla="*/ 6738 w 21521"/>
                <a:gd name="connsiteY82" fmla="*/ 21600 h 21600"/>
                <a:gd name="connsiteX83" fmla="*/ 8305 w 21521"/>
                <a:gd name="connsiteY83" fmla="*/ 21600 h 21600"/>
                <a:gd name="connsiteX84" fmla="*/ 8872 w 21521"/>
                <a:gd name="connsiteY84" fmla="*/ 21123 h 21600"/>
                <a:gd name="connsiteX85" fmla="*/ 9347 w 21521"/>
                <a:gd name="connsiteY85" fmla="*/ 19853 h 21600"/>
                <a:gd name="connsiteX86" fmla="*/ 9677 w 21521"/>
                <a:gd name="connsiteY86" fmla="*/ 18067 h 21600"/>
                <a:gd name="connsiteX87" fmla="*/ 9816 w 21521"/>
                <a:gd name="connsiteY87" fmla="*/ 16014 h 21600"/>
                <a:gd name="connsiteX88" fmla="*/ 9955 w 21521"/>
                <a:gd name="connsiteY88" fmla="*/ 7639 h 21600"/>
                <a:gd name="connsiteX89" fmla="*/ 9975 w 21521"/>
                <a:gd name="connsiteY89" fmla="*/ 7391 h 21600"/>
                <a:gd name="connsiteX90" fmla="*/ 10020 w 21521"/>
                <a:gd name="connsiteY90" fmla="*/ 7190 h 21600"/>
                <a:gd name="connsiteX91" fmla="*/ 10083 w 21521"/>
                <a:gd name="connsiteY91" fmla="*/ 7057 h 21600"/>
                <a:gd name="connsiteX92" fmla="*/ 10157 w 21521"/>
                <a:gd name="connsiteY92" fmla="*/ 7009 h 21600"/>
                <a:gd name="connsiteX93" fmla="*/ 11356 w 21521"/>
                <a:gd name="connsiteY93" fmla="*/ 7009 h 21600"/>
                <a:gd name="connsiteX94" fmla="*/ 11431 w 21521"/>
                <a:gd name="connsiteY94" fmla="*/ 7057 h 21600"/>
                <a:gd name="connsiteX95" fmla="*/ 11493 w 21521"/>
                <a:gd name="connsiteY95" fmla="*/ 7190 h 21600"/>
                <a:gd name="connsiteX96" fmla="*/ 11539 w 21521"/>
                <a:gd name="connsiteY96" fmla="*/ 7391 h 21600"/>
                <a:gd name="connsiteX97" fmla="*/ 11558 w 21521"/>
                <a:gd name="connsiteY97" fmla="*/ 7639 h 21600"/>
                <a:gd name="connsiteX98" fmla="*/ 11698 w 21521"/>
                <a:gd name="connsiteY98" fmla="*/ 16014 h 21600"/>
                <a:gd name="connsiteX99" fmla="*/ 11837 w 21521"/>
                <a:gd name="connsiteY99" fmla="*/ 18067 h 21600"/>
                <a:gd name="connsiteX100" fmla="*/ 12166 w 21521"/>
                <a:gd name="connsiteY100" fmla="*/ 19853 h 21600"/>
                <a:gd name="connsiteX101" fmla="*/ 12642 w 21521"/>
                <a:gd name="connsiteY101" fmla="*/ 21123 h 21600"/>
                <a:gd name="connsiteX102" fmla="*/ 13209 w 21521"/>
                <a:gd name="connsiteY102" fmla="*/ 21600 h 21600"/>
                <a:gd name="connsiteX103" fmla="*/ 14776 w 21521"/>
                <a:gd name="connsiteY103" fmla="*/ 21600 h 21600"/>
                <a:gd name="connsiteX104" fmla="*/ 15292 w 21521"/>
                <a:gd name="connsiteY104" fmla="*/ 21123 h 21600"/>
                <a:gd name="connsiteX105" fmla="*/ 15636 w 21521"/>
                <a:gd name="connsiteY105" fmla="*/ 19853 h 21600"/>
                <a:gd name="connsiteX106" fmla="*/ 15778 w 21521"/>
                <a:gd name="connsiteY106" fmla="*/ 18067 h 21600"/>
                <a:gd name="connsiteX107" fmla="*/ 15703 w 21521"/>
                <a:gd name="connsiteY107" fmla="*/ 16014 h 21600"/>
                <a:gd name="connsiteX108" fmla="*/ 14550 w 21521"/>
                <a:gd name="connsiteY108" fmla="*/ 2807 h 21600"/>
                <a:gd name="connsiteX109" fmla="*/ 14545 w 21521"/>
                <a:gd name="connsiteY109" fmla="*/ 2607 h 21600"/>
                <a:gd name="connsiteX110" fmla="*/ 14567 w 21521"/>
                <a:gd name="connsiteY110" fmla="*/ 2445 h 21600"/>
                <a:gd name="connsiteX111" fmla="*/ 14612 w 21521"/>
                <a:gd name="connsiteY111" fmla="*/ 2330 h 21600"/>
                <a:gd name="connsiteX112" fmla="*/ 14675 w 21521"/>
                <a:gd name="connsiteY112" fmla="*/ 2292 h 21600"/>
                <a:gd name="connsiteX113" fmla="*/ 15756 w 21521"/>
                <a:gd name="connsiteY113" fmla="*/ 2292 h 21600"/>
                <a:gd name="connsiteX114" fmla="*/ 15828 w 21521"/>
                <a:gd name="connsiteY114" fmla="*/ 2330 h 21600"/>
                <a:gd name="connsiteX115" fmla="*/ 15895 w 21521"/>
                <a:gd name="connsiteY115" fmla="*/ 2445 h 21600"/>
                <a:gd name="connsiteX116" fmla="*/ 15953 w 21521"/>
                <a:gd name="connsiteY116" fmla="*/ 2607 h 21600"/>
                <a:gd name="connsiteX117" fmla="*/ 15992 w 21521"/>
                <a:gd name="connsiteY117" fmla="*/ 2807 h 21600"/>
                <a:gd name="connsiteX118" fmla="*/ 17585 w 21521"/>
                <a:gd name="connsiteY118" fmla="*/ 16014 h 21600"/>
                <a:gd name="connsiteX119" fmla="*/ 17938 w 21521"/>
                <a:gd name="connsiteY119" fmla="*/ 18067 h 21600"/>
                <a:gd name="connsiteX120" fmla="*/ 18452 w 21521"/>
                <a:gd name="connsiteY120" fmla="*/ 19853 h 21600"/>
                <a:gd name="connsiteX121" fmla="*/ 19060 w 21521"/>
                <a:gd name="connsiteY121" fmla="*/ 21123 h 21600"/>
                <a:gd name="connsiteX122" fmla="*/ 19675 w 21521"/>
                <a:gd name="connsiteY122" fmla="*/ 21600 h 21600"/>
                <a:gd name="connsiteX123" fmla="*/ 20951 w 21521"/>
                <a:gd name="connsiteY123" fmla="*/ 21600 h 21600"/>
                <a:gd name="connsiteX124" fmla="*/ 21518 w 21521"/>
                <a:gd name="connsiteY124"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7014 w 21521"/>
                <a:gd name="connsiteY44" fmla="*/ 12557 h 21600"/>
                <a:gd name="connsiteX45" fmla="*/ 6858 w 21521"/>
                <a:gd name="connsiteY45" fmla="*/ 11172 h 21600"/>
                <a:gd name="connsiteX46" fmla="*/ 6558 w 21521"/>
                <a:gd name="connsiteY46" fmla="*/ 10275 h 21600"/>
                <a:gd name="connsiteX47" fmla="*/ 6137 w 21521"/>
                <a:gd name="connsiteY47" fmla="*/ 9950 h 21600"/>
                <a:gd name="connsiteX48" fmla="*/ 4864 w 21521"/>
                <a:gd name="connsiteY48" fmla="*/ 9950 h 21600"/>
                <a:gd name="connsiteX49" fmla="*/ 4376 w 21521"/>
                <a:gd name="connsiteY49" fmla="*/ 10275 h 21600"/>
                <a:gd name="connsiteX50" fmla="*/ 3888 w 21521"/>
                <a:gd name="connsiteY50" fmla="*/ 11172 h 21600"/>
                <a:gd name="connsiteX51" fmla="*/ 3443 w 21521"/>
                <a:gd name="connsiteY51" fmla="*/ 12557 h 21600"/>
                <a:gd name="connsiteX52" fmla="*/ 3097 w 21521"/>
                <a:gd name="connsiteY52" fmla="*/ 14362 h 21600"/>
                <a:gd name="connsiteX53" fmla="*/ 2869 w 21521"/>
                <a:gd name="connsiteY53" fmla="*/ 16004 h 21600"/>
                <a:gd name="connsiteX54" fmla="*/ 2802 w 21521"/>
                <a:gd name="connsiteY54" fmla="*/ 16358 h 21600"/>
                <a:gd name="connsiteX55" fmla="*/ 2711 w 21521"/>
                <a:gd name="connsiteY55" fmla="*/ 16644 h 21600"/>
                <a:gd name="connsiteX56" fmla="*/ 2610 w 21521"/>
                <a:gd name="connsiteY56" fmla="*/ 16845 h 21600"/>
                <a:gd name="connsiteX57" fmla="*/ 2509 w 21521"/>
                <a:gd name="connsiteY57" fmla="*/ 16921 h 21600"/>
                <a:gd name="connsiteX58" fmla="*/ 0 w 21521"/>
                <a:gd name="connsiteY58" fmla="*/ 18611 h 21600"/>
                <a:gd name="connsiteX59" fmla="*/ 0 w 21521"/>
                <a:gd name="connsiteY59" fmla="*/ 19490 h 21600"/>
                <a:gd name="connsiteX60" fmla="*/ 505 w 21521"/>
                <a:gd name="connsiteY60" fmla="*/ 21600 h 21600"/>
                <a:gd name="connsiteX61" fmla="*/ 533 w 21521"/>
                <a:gd name="connsiteY61" fmla="*/ 21600 h 21600"/>
                <a:gd name="connsiteX62" fmla="*/ 1838 w 21521"/>
                <a:gd name="connsiteY62" fmla="*/ 21600 h 21600"/>
                <a:gd name="connsiteX63" fmla="*/ 2453 w 21521"/>
                <a:gd name="connsiteY63" fmla="*/ 21123 h 21600"/>
                <a:gd name="connsiteX64" fmla="*/ 3061 w 21521"/>
                <a:gd name="connsiteY64" fmla="*/ 19853 h 21600"/>
                <a:gd name="connsiteX65" fmla="*/ 3576 w 21521"/>
                <a:gd name="connsiteY65" fmla="*/ 18067 h 21600"/>
                <a:gd name="connsiteX66" fmla="*/ 3929 w 21521"/>
                <a:gd name="connsiteY66" fmla="*/ 16014 h 21600"/>
                <a:gd name="connsiteX67" fmla="*/ 4126 w 21521"/>
                <a:gd name="connsiteY67" fmla="*/ 14371 h 21600"/>
                <a:gd name="connsiteX68" fmla="*/ 4184 w 21521"/>
                <a:gd name="connsiteY68" fmla="*/ 14047 h 21600"/>
                <a:gd name="connsiteX69" fmla="*/ 4263 w 21521"/>
                <a:gd name="connsiteY69" fmla="*/ 13779 h 21600"/>
                <a:gd name="connsiteX70" fmla="*/ 4354 w 21521"/>
                <a:gd name="connsiteY70" fmla="*/ 13598 h 21600"/>
                <a:gd name="connsiteX71" fmla="*/ 4445 w 21521"/>
                <a:gd name="connsiteY71" fmla="*/ 13531 h 21600"/>
                <a:gd name="connsiteX72" fmla="*/ 5810 w 21521"/>
                <a:gd name="connsiteY72" fmla="*/ 13531 h 21600"/>
                <a:gd name="connsiteX73" fmla="*/ 5890 w 21521"/>
                <a:gd name="connsiteY73" fmla="*/ 13598 h 21600"/>
                <a:gd name="connsiteX74" fmla="*/ 5942 w 21521"/>
                <a:gd name="connsiteY74" fmla="*/ 13779 h 21600"/>
                <a:gd name="connsiteX75" fmla="*/ 5966 w 21521"/>
                <a:gd name="connsiteY75" fmla="*/ 14047 h 21600"/>
                <a:gd name="connsiteX76" fmla="*/ 5954 w 21521"/>
                <a:gd name="connsiteY76" fmla="*/ 14371 h 21600"/>
                <a:gd name="connsiteX77" fmla="*/ 5810 w 21521"/>
                <a:gd name="connsiteY77" fmla="*/ 16014 h 21600"/>
                <a:gd name="connsiteX78" fmla="*/ 5736 w 21521"/>
                <a:gd name="connsiteY78" fmla="*/ 18067 h 21600"/>
                <a:gd name="connsiteX79" fmla="*/ 5878 w 21521"/>
                <a:gd name="connsiteY79" fmla="*/ 19853 h 21600"/>
                <a:gd name="connsiteX80" fmla="*/ 6221 w 21521"/>
                <a:gd name="connsiteY80" fmla="*/ 21123 h 21600"/>
                <a:gd name="connsiteX81" fmla="*/ 6738 w 21521"/>
                <a:gd name="connsiteY81" fmla="*/ 21600 h 21600"/>
                <a:gd name="connsiteX82" fmla="*/ 8305 w 21521"/>
                <a:gd name="connsiteY82" fmla="*/ 21600 h 21600"/>
                <a:gd name="connsiteX83" fmla="*/ 8872 w 21521"/>
                <a:gd name="connsiteY83" fmla="*/ 21123 h 21600"/>
                <a:gd name="connsiteX84" fmla="*/ 9347 w 21521"/>
                <a:gd name="connsiteY84" fmla="*/ 19853 h 21600"/>
                <a:gd name="connsiteX85" fmla="*/ 9677 w 21521"/>
                <a:gd name="connsiteY85" fmla="*/ 18067 h 21600"/>
                <a:gd name="connsiteX86" fmla="*/ 9816 w 21521"/>
                <a:gd name="connsiteY86" fmla="*/ 16014 h 21600"/>
                <a:gd name="connsiteX87" fmla="*/ 9955 w 21521"/>
                <a:gd name="connsiteY87" fmla="*/ 7639 h 21600"/>
                <a:gd name="connsiteX88" fmla="*/ 9975 w 21521"/>
                <a:gd name="connsiteY88" fmla="*/ 7391 h 21600"/>
                <a:gd name="connsiteX89" fmla="*/ 10020 w 21521"/>
                <a:gd name="connsiteY89" fmla="*/ 7190 h 21600"/>
                <a:gd name="connsiteX90" fmla="*/ 10083 w 21521"/>
                <a:gd name="connsiteY90" fmla="*/ 7057 h 21600"/>
                <a:gd name="connsiteX91" fmla="*/ 10157 w 21521"/>
                <a:gd name="connsiteY91" fmla="*/ 7009 h 21600"/>
                <a:gd name="connsiteX92" fmla="*/ 11356 w 21521"/>
                <a:gd name="connsiteY92" fmla="*/ 7009 h 21600"/>
                <a:gd name="connsiteX93" fmla="*/ 11431 w 21521"/>
                <a:gd name="connsiteY93" fmla="*/ 7057 h 21600"/>
                <a:gd name="connsiteX94" fmla="*/ 11493 w 21521"/>
                <a:gd name="connsiteY94" fmla="*/ 7190 h 21600"/>
                <a:gd name="connsiteX95" fmla="*/ 11539 w 21521"/>
                <a:gd name="connsiteY95" fmla="*/ 7391 h 21600"/>
                <a:gd name="connsiteX96" fmla="*/ 11558 w 21521"/>
                <a:gd name="connsiteY96" fmla="*/ 7639 h 21600"/>
                <a:gd name="connsiteX97" fmla="*/ 11698 w 21521"/>
                <a:gd name="connsiteY97" fmla="*/ 16014 h 21600"/>
                <a:gd name="connsiteX98" fmla="*/ 11837 w 21521"/>
                <a:gd name="connsiteY98" fmla="*/ 18067 h 21600"/>
                <a:gd name="connsiteX99" fmla="*/ 12166 w 21521"/>
                <a:gd name="connsiteY99" fmla="*/ 19853 h 21600"/>
                <a:gd name="connsiteX100" fmla="*/ 12642 w 21521"/>
                <a:gd name="connsiteY100" fmla="*/ 21123 h 21600"/>
                <a:gd name="connsiteX101" fmla="*/ 13209 w 21521"/>
                <a:gd name="connsiteY101" fmla="*/ 21600 h 21600"/>
                <a:gd name="connsiteX102" fmla="*/ 14776 w 21521"/>
                <a:gd name="connsiteY102" fmla="*/ 21600 h 21600"/>
                <a:gd name="connsiteX103" fmla="*/ 15292 w 21521"/>
                <a:gd name="connsiteY103" fmla="*/ 21123 h 21600"/>
                <a:gd name="connsiteX104" fmla="*/ 15636 w 21521"/>
                <a:gd name="connsiteY104" fmla="*/ 19853 h 21600"/>
                <a:gd name="connsiteX105" fmla="*/ 15778 w 21521"/>
                <a:gd name="connsiteY105" fmla="*/ 18067 h 21600"/>
                <a:gd name="connsiteX106" fmla="*/ 15703 w 21521"/>
                <a:gd name="connsiteY106" fmla="*/ 16014 h 21600"/>
                <a:gd name="connsiteX107" fmla="*/ 14550 w 21521"/>
                <a:gd name="connsiteY107" fmla="*/ 2807 h 21600"/>
                <a:gd name="connsiteX108" fmla="*/ 14545 w 21521"/>
                <a:gd name="connsiteY108" fmla="*/ 2607 h 21600"/>
                <a:gd name="connsiteX109" fmla="*/ 14567 w 21521"/>
                <a:gd name="connsiteY109" fmla="*/ 2445 h 21600"/>
                <a:gd name="connsiteX110" fmla="*/ 14612 w 21521"/>
                <a:gd name="connsiteY110" fmla="*/ 2330 h 21600"/>
                <a:gd name="connsiteX111" fmla="*/ 14675 w 21521"/>
                <a:gd name="connsiteY111" fmla="*/ 2292 h 21600"/>
                <a:gd name="connsiteX112" fmla="*/ 15756 w 21521"/>
                <a:gd name="connsiteY112" fmla="*/ 2292 h 21600"/>
                <a:gd name="connsiteX113" fmla="*/ 15828 w 21521"/>
                <a:gd name="connsiteY113" fmla="*/ 2330 h 21600"/>
                <a:gd name="connsiteX114" fmla="*/ 15895 w 21521"/>
                <a:gd name="connsiteY114" fmla="*/ 2445 h 21600"/>
                <a:gd name="connsiteX115" fmla="*/ 15953 w 21521"/>
                <a:gd name="connsiteY115" fmla="*/ 2607 h 21600"/>
                <a:gd name="connsiteX116" fmla="*/ 15992 w 21521"/>
                <a:gd name="connsiteY116" fmla="*/ 2807 h 21600"/>
                <a:gd name="connsiteX117" fmla="*/ 17585 w 21521"/>
                <a:gd name="connsiteY117" fmla="*/ 16014 h 21600"/>
                <a:gd name="connsiteX118" fmla="*/ 17938 w 21521"/>
                <a:gd name="connsiteY118" fmla="*/ 18067 h 21600"/>
                <a:gd name="connsiteX119" fmla="*/ 18452 w 21521"/>
                <a:gd name="connsiteY119" fmla="*/ 19853 h 21600"/>
                <a:gd name="connsiteX120" fmla="*/ 19060 w 21521"/>
                <a:gd name="connsiteY120" fmla="*/ 21123 h 21600"/>
                <a:gd name="connsiteX121" fmla="*/ 19675 w 21521"/>
                <a:gd name="connsiteY121" fmla="*/ 21600 h 21600"/>
                <a:gd name="connsiteX122" fmla="*/ 20951 w 21521"/>
                <a:gd name="connsiteY122" fmla="*/ 21600 h 21600"/>
                <a:gd name="connsiteX123" fmla="*/ 21518 w 21521"/>
                <a:gd name="connsiteY123"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6858 w 21521"/>
                <a:gd name="connsiteY44" fmla="*/ 11172 h 21600"/>
                <a:gd name="connsiteX45" fmla="*/ 6558 w 21521"/>
                <a:gd name="connsiteY45" fmla="*/ 10275 h 21600"/>
                <a:gd name="connsiteX46" fmla="*/ 6137 w 21521"/>
                <a:gd name="connsiteY46" fmla="*/ 9950 h 21600"/>
                <a:gd name="connsiteX47" fmla="*/ 4864 w 21521"/>
                <a:gd name="connsiteY47" fmla="*/ 9950 h 21600"/>
                <a:gd name="connsiteX48" fmla="*/ 4376 w 21521"/>
                <a:gd name="connsiteY48" fmla="*/ 10275 h 21600"/>
                <a:gd name="connsiteX49" fmla="*/ 3888 w 21521"/>
                <a:gd name="connsiteY49" fmla="*/ 11172 h 21600"/>
                <a:gd name="connsiteX50" fmla="*/ 3443 w 21521"/>
                <a:gd name="connsiteY50" fmla="*/ 12557 h 21600"/>
                <a:gd name="connsiteX51" fmla="*/ 3097 w 21521"/>
                <a:gd name="connsiteY51" fmla="*/ 14362 h 21600"/>
                <a:gd name="connsiteX52" fmla="*/ 2869 w 21521"/>
                <a:gd name="connsiteY52" fmla="*/ 16004 h 21600"/>
                <a:gd name="connsiteX53" fmla="*/ 2802 w 21521"/>
                <a:gd name="connsiteY53" fmla="*/ 16358 h 21600"/>
                <a:gd name="connsiteX54" fmla="*/ 2711 w 21521"/>
                <a:gd name="connsiteY54" fmla="*/ 16644 h 21600"/>
                <a:gd name="connsiteX55" fmla="*/ 2610 w 21521"/>
                <a:gd name="connsiteY55" fmla="*/ 16845 h 21600"/>
                <a:gd name="connsiteX56" fmla="*/ 2509 w 21521"/>
                <a:gd name="connsiteY56" fmla="*/ 16921 h 21600"/>
                <a:gd name="connsiteX57" fmla="*/ 0 w 21521"/>
                <a:gd name="connsiteY57" fmla="*/ 18611 h 21600"/>
                <a:gd name="connsiteX58" fmla="*/ 0 w 21521"/>
                <a:gd name="connsiteY58" fmla="*/ 19490 h 21600"/>
                <a:gd name="connsiteX59" fmla="*/ 505 w 21521"/>
                <a:gd name="connsiteY59" fmla="*/ 21600 h 21600"/>
                <a:gd name="connsiteX60" fmla="*/ 533 w 21521"/>
                <a:gd name="connsiteY60" fmla="*/ 21600 h 21600"/>
                <a:gd name="connsiteX61" fmla="*/ 1838 w 21521"/>
                <a:gd name="connsiteY61" fmla="*/ 21600 h 21600"/>
                <a:gd name="connsiteX62" fmla="*/ 2453 w 21521"/>
                <a:gd name="connsiteY62" fmla="*/ 21123 h 21600"/>
                <a:gd name="connsiteX63" fmla="*/ 3061 w 21521"/>
                <a:gd name="connsiteY63" fmla="*/ 19853 h 21600"/>
                <a:gd name="connsiteX64" fmla="*/ 3576 w 21521"/>
                <a:gd name="connsiteY64" fmla="*/ 18067 h 21600"/>
                <a:gd name="connsiteX65" fmla="*/ 3929 w 21521"/>
                <a:gd name="connsiteY65" fmla="*/ 16014 h 21600"/>
                <a:gd name="connsiteX66" fmla="*/ 4126 w 21521"/>
                <a:gd name="connsiteY66" fmla="*/ 14371 h 21600"/>
                <a:gd name="connsiteX67" fmla="*/ 4184 w 21521"/>
                <a:gd name="connsiteY67" fmla="*/ 14047 h 21600"/>
                <a:gd name="connsiteX68" fmla="*/ 4263 w 21521"/>
                <a:gd name="connsiteY68" fmla="*/ 13779 h 21600"/>
                <a:gd name="connsiteX69" fmla="*/ 4354 w 21521"/>
                <a:gd name="connsiteY69" fmla="*/ 13598 h 21600"/>
                <a:gd name="connsiteX70" fmla="*/ 4445 w 21521"/>
                <a:gd name="connsiteY70" fmla="*/ 13531 h 21600"/>
                <a:gd name="connsiteX71" fmla="*/ 5810 w 21521"/>
                <a:gd name="connsiteY71" fmla="*/ 13531 h 21600"/>
                <a:gd name="connsiteX72" fmla="*/ 5890 w 21521"/>
                <a:gd name="connsiteY72" fmla="*/ 13598 h 21600"/>
                <a:gd name="connsiteX73" fmla="*/ 5942 w 21521"/>
                <a:gd name="connsiteY73" fmla="*/ 13779 h 21600"/>
                <a:gd name="connsiteX74" fmla="*/ 5966 w 21521"/>
                <a:gd name="connsiteY74" fmla="*/ 14047 h 21600"/>
                <a:gd name="connsiteX75" fmla="*/ 5954 w 21521"/>
                <a:gd name="connsiteY75" fmla="*/ 14371 h 21600"/>
                <a:gd name="connsiteX76" fmla="*/ 5810 w 21521"/>
                <a:gd name="connsiteY76" fmla="*/ 16014 h 21600"/>
                <a:gd name="connsiteX77" fmla="*/ 5736 w 21521"/>
                <a:gd name="connsiteY77" fmla="*/ 18067 h 21600"/>
                <a:gd name="connsiteX78" fmla="*/ 5878 w 21521"/>
                <a:gd name="connsiteY78" fmla="*/ 19853 h 21600"/>
                <a:gd name="connsiteX79" fmla="*/ 6221 w 21521"/>
                <a:gd name="connsiteY79" fmla="*/ 21123 h 21600"/>
                <a:gd name="connsiteX80" fmla="*/ 6738 w 21521"/>
                <a:gd name="connsiteY80" fmla="*/ 21600 h 21600"/>
                <a:gd name="connsiteX81" fmla="*/ 8305 w 21521"/>
                <a:gd name="connsiteY81" fmla="*/ 21600 h 21600"/>
                <a:gd name="connsiteX82" fmla="*/ 8872 w 21521"/>
                <a:gd name="connsiteY82" fmla="*/ 21123 h 21600"/>
                <a:gd name="connsiteX83" fmla="*/ 9347 w 21521"/>
                <a:gd name="connsiteY83" fmla="*/ 19853 h 21600"/>
                <a:gd name="connsiteX84" fmla="*/ 9677 w 21521"/>
                <a:gd name="connsiteY84" fmla="*/ 18067 h 21600"/>
                <a:gd name="connsiteX85" fmla="*/ 9816 w 21521"/>
                <a:gd name="connsiteY85" fmla="*/ 16014 h 21600"/>
                <a:gd name="connsiteX86" fmla="*/ 9955 w 21521"/>
                <a:gd name="connsiteY86" fmla="*/ 7639 h 21600"/>
                <a:gd name="connsiteX87" fmla="*/ 9975 w 21521"/>
                <a:gd name="connsiteY87" fmla="*/ 7391 h 21600"/>
                <a:gd name="connsiteX88" fmla="*/ 10020 w 21521"/>
                <a:gd name="connsiteY88" fmla="*/ 7190 h 21600"/>
                <a:gd name="connsiteX89" fmla="*/ 10083 w 21521"/>
                <a:gd name="connsiteY89" fmla="*/ 7057 h 21600"/>
                <a:gd name="connsiteX90" fmla="*/ 10157 w 21521"/>
                <a:gd name="connsiteY90" fmla="*/ 7009 h 21600"/>
                <a:gd name="connsiteX91" fmla="*/ 11356 w 21521"/>
                <a:gd name="connsiteY91" fmla="*/ 7009 h 21600"/>
                <a:gd name="connsiteX92" fmla="*/ 11431 w 21521"/>
                <a:gd name="connsiteY92" fmla="*/ 7057 h 21600"/>
                <a:gd name="connsiteX93" fmla="*/ 11493 w 21521"/>
                <a:gd name="connsiteY93" fmla="*/ 7190 h 21600"/>
                <a:gd name="connsiteX94" fmla="*/ 11539 w 21521"/>
                <a:gd name="connsiteY94" fmla="*/ 7391 h 21600"/>
                <a:gd name="connsiteX95" fmla="*/ 11558 w 21521"/>
                <a:gd name="connsiteY95" fmla="*/ 7639 h 21600"/>
                <a:gd name="connsiteX96" fmla="*/ 11698 w 21521"/>
                <a:gd name="connsiteY96" fmla="*/ 16014 h 21600"/>
                <a:gd name="connsiteX97" fmla="*/ 11837 w 21521"/>
                <a:gd name="connsiteY97" fmla="*/ 18067 h 21600"/>
                <a:gd name="connsiteX98" fmla="*/ 12166 w 21521"/>
                <a:gd name="connsiteY98" fmla="*/ 19853 h 21600"/>
                <a:gd name="connsiteX99" fmla="*/ 12642 w 21521"/>
                <a:gd name="connsiteY99" fmla="*/ 21123 h 21600"/>
                <a:gd name="connsiteX100" fmla="*/ 13209 w 21521"/>
                <a:gd name="connsiteY100" fmla="*/ 21600 h 21600"/>
                <a:gd name="connsiteX101" fmla="*/ 14776 w 21521"/>
                <a:gd name="connsiteY101" fmla="*/ 21600 h 21600"/>
                <a:gd name="connsiteX102" fmla="*/ 15292 w 21521"/>
                <a:gd name="connsiteY102" fmla="*/ 21123 h 21600"/>
                <a:gd name="connsiteX103" fmla="*/ 15636 w 21521"/>
                <a:gd name="connsiteY103" fmla="*/ 19853 h 21600"/>
                <a:gd name="connsiteX104" fmla="*/ 15778 w 21521"/>
                <a:gd name="connsiteY104" fmla="*/ 18067 h 21600"/>
                <a:gd name="connsiteX105" fmla="*/ 15703 w 21521"/>
                <a:gd name="connsiteY105" fmla="*/ 16014 h 21600"/>
                <a:gd name="connsiteX106" fmla="*/ 14550 w 21521"/>
                <a:gd name="connsiteY106" fmla="*/ 2807 h 21600"/>
                <a:gd name="connsiteX107" fmla="*/ 14545 w 21521"/>
                <a:gd name="connsiteY107" fmla="*/ 2607 h 21600"/>
                <a:gd name="connsiteX108" fmla="*/ 14567 w 21521"/>
                <a:gd name="connsiteY108" fmla="*/ 2445 h 21600"/>
                <a:gd name="connsiteX109" fmla="*/ 14612 w 21521"/>
                <a:gd name="connsiteY109" fmla="*/ 2330 h 21600"/>
                <a:gd name="connsiteX110" fmla="*/ 14675 w 21521"/>
                <a:gd name="connsiteY110" fmla="*/ 2292 h 21600"/>
                <a:gd name="connsiteX111" fmla="*/ 15756 w 21521"/>
                <a:gd name="connsiteY111" fmla="*/ 2292 h 21600"/>
                <a:gd name="connsiteX112" fmla="*/ 15828 w 21521"/>
                <a:gd name="connsiteY112" fmla="*/ 2330 h 21600"/>
                <a:gd name="connsiteX113" fmla="*/ 15895 w 21521"/>
                <a:gd name="connsiteY113" fmla="*/ 2445 h 21600"/>
                <a:gd name="connsiteX114" fmla="*/ 15953 w 21521"/>
                <a:gd name="connsiteY114" fmla="*/ 2607 h 21600"/>
                <a:gd name="connsiteX115" fmla="*/ 15992 w 21521"/>
                <a:gd name="connsiteY115" fmla="*/ 2807 h 21600"/>
                <a:gd name="connsiteX116" fmla="*/ 17585 w 21521"/>
                <a:gd name="connsiteY116" fmla="*/ 16014 h 21600"/>
                <a:gd name="connsiteX117" fmla="*/ 17938 w 21521"/>
                <a:gd name="connsiteY117" fmla="*/ 18067 h 21600"/>
                <a:gd name="connsiteX118" fmla="*/ 18452 w 21521"/>
                <a:gd name="connsiteY118" fmla="*/ 19853 h 21600"/>
                <a:gd name="connsiteX119" fmla="*/ 19060 w 21521"/>
                <a:gd name="connsiteY119" fmla="*/ 21123 h 21600"/>
                <a:gd name="connsiteX120" fmla="*/ 19675 w 21521"/>
                <a:gd name="connsiteY120" fmla="*/ 21600 h 21600"/>
                <a:gd name="connsiteX121" fmla="*/ 20951 w 21521"/>
                <a:gd name="connsiteY121" fmla="*/ 21600 h 21600"/>
                <a:gd name="connsiteX122" fmla="*/ 21518 w 21521"/>
                <a:gd name="connsiteY122"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6558 w 21521"/>
                <a:gd name="connsiteY44" fmla="*/ 10275 h 21600"/>
                <a:gd name="connsiteX45" fmla="*/ 6137 w 21521"/>
                <a:gd name="connsiteY45" fmla="*/ 9950 h 21600"/>
                <a:gd name="connsiteX46" fmla="*/ 4864 w 21521"/>
                <a:gd name="connsiteY46" fmla="*/ 9950 h 21600"/>
                <a:gd name="connsiteX47" fmla="*/ 4376 w 21521"/>
                <a:gd name="connsiteY47" fmla="*/ 10275 h 21600"/>
                <a:gd name="connsiteX48" fmla="*/ 3888 w 21521"/>
                <a:gd name="connsiteY48" fmla="*/ 11172 h 21600"/>
                <a:gd name="connsiteX49" fmla="*/ 3443 w 21521"/>
                <a:gd name="connsiteY49" fmla="*/ 12557 h 21600"/>
                <a:gd name="connsiteX50" fmla="*/ 3097 w 21521"/>
                <a:gd name="connsiteY50" fmla="*/ 14362 h 21600"/>
                <a:gd name="connsiteX51" fmla="*/ 2869 w 21521"/>
                <a:gd name="connsiteY51" fmla="*/ 16004 h 21600"/>
                <a:gd name="connsiteX52" fmla="*/ 2802 w 21521"/>
                <a:gd name="connsiteY52" fmla="*/ 16358 h 21600"/>
                <a:gd name="connsiteX53" fmla="*/ 2711 w 21521"/>
                <a:gd name="connsiteY53" fmla="*/ 16644 h 21600"/>
                <a:gd name="connsiteX54" fmla="*/ 2610 w 21521"/>
                <a:gd name="connsiteY54" fmla="*/ 16845 h 21600"/>
                <a:gd name="connsiteX55" fmla="*/ 2509 w 21521"/>
                <a:gd name="connsiteY55" fmla="*/ 16921 h 21600"/>
                <a:gd name="connsiteX56" fmla="*/ 0 w 21521"/>
                <a:gd name="connsiteY56" fmla="*/ 18611 h 21600"/>
                <a:gd name="connsiteX57" fmla="*/ 0 w 21521"/>
                <a:gd name="connsiteY57" fmla="*/ 19490 h 21600"/>
                <a:gd name="connsiteX58" fmla="*/ 505 w 21521"/>
                <a:gd name="connsiteY58" fmla="*/ 21600 h 21600"/>
                <a:gd name="connsiteX59" fmla="*/ 533 w 21521"/>
                <a:gd name="connsiteY59" fmla="*/ 21600 h 21600"/>
                <a:gd name="connsiteX60" fmla="*/ 1838 w 21521"/>
                <a:gd name="connsiteY60" fmla="*/ 21600 h 21600"/>
                <a:gd name="connsiteX61" fmla="*/ 2453 w 21521"/>
                <a:gd name="connsiteY61" fmla="*/ 21123 h 21600"/>
                <a:gd name="connsiteX62" fmla="*/ 3061 w 21521"/>
                <a:gd name="connsiteY62" fmla="*/ 19853 h 21600"/>
                <a:gd name="connsiteX63" fmla="*/ 3576 w 21521"/>
                <a:gd name="connsiteY63" fmla="*/ 18067 h 21600"/>
                <a:gd name="connsiteX64" fmla="*/ 3929 w 21521"/>
                <a:gd name="connsiteY64" fmla="*/ 16014 h 21600"/>
                <a:gd name="connsiteX65" fmla="*/ 4126 w 21521"/>
                <a:gd name="connsiteY65" fmla="*/ 14371 h 21600"/>
                <a:gd name="connsiteX66" fmla="*/ 4184 w 21521"/>
                <a:gd name="connsiteY66" fmla="*/ 14047 h 21600"/>
                <a:gd name="connsiteX67" fmla="*/ 4263 w 21521"/>
                <a:gd name="connsiteY67" fmla="*/ 13779 h 21600"/>
                <a:gd name="connsiteX68" fmla="*/ 4354 w 21521"/>
                <a:gd name="connsiteY68" fmla="*/ 13598 h 21600"/>
                <a:gd name="connsiteX69" fmla="*/ 4445 w 21521"/>
                <a:gd name="connsiteY69" fmla="*/ 13531 h 21600"/>
                <a:gd name="connsiteX70" fmla="*/ 5810 w 21521"/>
                <a:gd name="connsiteY70" fmla="*/ 13531 h 21600"/>
                <a:gd name="connsiteX71" fmla="*/ 5890 w 21521"/>
                <a:gd name="connsiteY71" fmla="*/ 13598 h 21600"/>
                <a:gd name="connsiteX72" fmla="*/ 5942 w 21521"/>
                <a:gd name="connsiteY72" fmla="*/ 13779 h 21600"/>
                <a:gd name="connsiteX73" fmla="*/ 5966 w 21521"/>
                <a:gd name="connsiteY73" fmla="*/ 14047 h 21600"/>
                <a:gd name="connsiteX74" fmla="*/ 5954 w 21521"/>
                <a:gd name="connsiteY74" fmla="*/ 14371 h 21600"/>
                <a:gd name="connsiteX75" fmla="*/ 5810 w 21521"/>
                <a:gd name="connsiteY75" fmla="*/ 16014 h 21600"/>
                <a:gd name="connsiteX76" fmla="*/ 5736 w 21521"/>
                <a:gd name="connsiteY76" fmla="*/ 18067 h 21600"/>
                <a:gd name="connsiteX77" fmla="*/ 5878 w 21521"/>
                <a:gd name="connsiteY77" fmla="*/ 19853 h 21600"/>
                <a:gd name="connsiteX78" fmla="*/ 6221 w 21521"/>
                <a:gd name="connsiteY78" fmla="*/ 21123 h 21600"/>
                <a:gd name="connsiteX79" fmla="*/ 6738 w 21521"/>
                <a:gd name="connsiteY79" fmla="*/ 21600 h 21600"/>
                <a:gd name="connsiteX80" fmla="*/ 8305 w 21521"/>
                <a:gd name="connsiteY80" fmla="*/ 21600 h 21600"/>
                <a:gd name="connsiteX81" fmla="*/ 8872 w 21521"/>
                <a:gd name="connsiteY81" fmla="*/ 21123 h 21600"/>
                <a:gd name="connsiteX82" fmla="*/ 9347 w 21521"/>
                <a:gd name="connsiteY82" fmla="*/ 19853 h 21600"/>
                <a:gd name="connsiteX83" fmla="*/ 9677 w 21521"/>
                <a:gd name="connsiteY83" fmla="*/ 18067 h 21600"/>
                <a:gd name="connsiteX84" fmla="*/ 9816 w 21521"/>
                <a:gd name="connsiteY84" fmla="*/ 16014 h 21600"/>
                <a:gd name="connsiteX85" fmla="*/ 9955 w 21521"/>
                <a:gd name="connsiteY85" fmla="*/ 7639 h 21600"/>
                <a:gd name="connsiteX86" fmla="*/ 9975 w 21521"/>
                <a:gd name="connsiteY86" fmla="*/ 7391 h 21600"/>
                <a:gd name="connsiteX87" fmla="*/ 10020 w 21521"/>
                <a:gd name="connsiteY87" fmla="*/ 7190 h 21600"/>
                <a:gd name="connsiteX88" fmla="*/ 10083 w 21521"/>
                <a:gd name="connsiteY88" fmla="*/ 7057 h 21600"/>
                <a:gd name="connsiteX89" fmla="*/ 10157 w 21521"/>
                <a:gd name="connsiteY89" fmla="*/ 7009 h 21600"/>
                <a:gd name="connsiteX90" fmla="*/ 11356 w 21521"/>
                <a:gd name="connsiteY90" fmla="*/ 7009 h 21600"/>
                <a:gd name="connsiteX91" fmla="*/ 11431 w 21521"/>
                <a:gd name="connsiteY91" fmla="*/ 7057 h 21600"/>
                <a:gd name="connsiteX92" fmla="*/ 11493 w 21521"/>
                <a:gd name="connsiteY92" fmla="*/ 7190 h 21600"/>
                <a:gd name="connsiteX93" fmla="*/ 11539 w 21521"/>
                <a:gd name="connsiteY93" fmla="*/ 7391 h 21600"/>
                <a:gd name="connsiteX94" fmla="*/ 11558 w 21521"/>
                <a:gd name="connsiteY94" fmla="*/ 7639 h 21600"/>
                <a:gd name="connsiteX95" fmla="*/ 11698 w 21521"/>
                <a:gd name="connsiteY95" fmla="*/ 16014 h 21600"/>
                <a:gd name="connsiteX96" fmla="*/ 11837 w 21521"/>
                <a:gd name="connsiteY96" fmla="*/ 18067 h 21600"/>
                <a:gd name="connsiteX97" fmla="*/ 12166 w 21521"/>
                <a:gd name="connsiteY97" fmla="*/ 19853 h 21600"/>
                <a:gd name="connsiteX98" fmla="*/ 12642 w 21521"/>
                <a:gd name="connsiteY98" fmla="*/ 21123 h 21600"/>
                <a:gd name="connsiteX99" fmla="*/ 13209 w 21521"/>
                <a:gd name="connsiteY99" fmla="*/ 21600 h 21600"/>
                <a:gd name="connsiteX100" fmla="*/ 14776 w 21521"/>
                <a:gd name="connsiteY100" fmla="*/ 21600 h 21600"/>
                <a:gd name="connsiteX101" fmla="*/ 15292 w 21521"/>
                <a:gd name="connsiteY101" fmla="*/ 21123 h 21600"/>
                <a:gd name="connsiteX102" fmla="*/ 15636 w 21521"/>
                <a:gd name="connsiteY102" fmla="*/ 19853 h 21600"/>
                <a:gd name="connsiteX103" fmla="*/ 15778 w 21521"/>
                <a:gd name="connsiteY103" fmla="*/ 18067 h 21600"/>
                <a:gd name="connsiteX104" fmla="*/ 15703 w 21521"/>
                <a:gd name="connsiteY104" fmla="*/ 16014 h 21600"/>
                <a:gd name="connsiteX105" fmla="*/ 14550 w 21521"/>
                <a:gd name="connsiteY105" fmla="*/ 2807 h 21600"/>
                <a:gd name="connsiteX106" fmla="*/ 14545 w 21521"/>
                <a:gd name="connsiteY106" fmla="*/ 2607 h 21600"/>
                <a:gd name="connsiteX107" fmla="*/ 14567 w 21521"/>
                <a:gd name="connsiteY107" fmla="*/ 2445 h 21600"/>
                <a:gd name="connsiteX108" fmla="*/ 14612 w 21521"/>
                <a:gd name="connsiteY108" fmla="*/ 2330 h 21600"/>
                <a:gd name="connsiteX109" fmla="*/ 14675 w 21521"/>
                <a:gd name="connsiteY109" fmla="*/ 2292 h 21600"/>
                <a:gd name="connsiteX110" fmla="*/ 15756 w 21521"/>
                <a:gd name="connsiteY110" fmla="*/ 2292 h 21600"/>
                <a:gd name="connsiteX111" fmla="*/ 15828 w 21521"/>
                <a:gd name="connsiteY111" fmla="*/ 2330 h 21600"/>
                <a:gd name="connsiteX112" fmla="*/ 15895 w 21521"/>
                <a:gd name="connsiteY112" fmla="*/ 2445 h 21600"/>
                <a:gd name="connsiteX113" fmla="*/ 15953 w 21521"/>
                <a:gd name="connsiteY113" fmla="*/ 2607 h 21600"/>
                <a:gd name="connsiteX114" fmla="*/ 15992 w 21521"/>
                <a:gd name="connsiteY114" fmla="*/ 2807 h 21600"/>
                <a:gd name="connsiteX115" fmla="*/ 17585 w 21521"/>
                <a:gd name="connsiteY115" fmla="*/ 16014 h 21600"/>
                <a:gd name="connsiteX116" fmla="*/ 17938 w 21521"/>
                <a:gd name="connsiteY116" fmla="*/ 18067 h 21600"/>
                <a:gd name="connsiteX117" fmla="*/ 18452 w 21521"/>
                <a:gd name="connsiteY117" fmla="*/ 19853 h 21600"/>
                <a:gd name="connsiteX118" fmla="*/ 19060 w 21521"/>
                <a:gd name="connsiteY118" fmla="*/ 21123 h 21600"/>
                <a:gd name="connsiteX119" fmla="*/ 19675 w 21521"/>
                <a:gd name="connsiteY119" fmla="*/ 21600 h 21600"/>
                <a:gd name="connsiteX120" fmla="*/ 20951 w 21521"/>
                <a:gd name="connsiteY120" fmla="*/ 21600 h 21600"/>
                <a:gd name="connsiteX121" fmla="*/ 21518 w 21521"/>
                <a:gd name="connsiteY121"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6137 w 21521"/>
                <a:gd name="connsiteY44" fmla="*/ 9950 h 21600"/>
                <a:gd name="connsiteX45" fmla="*/ 4864 w 21521"/>
                <a:gd name="connsiteY45" fmla="*/ 9950 h 21600"/>
                <a:gd name="connsiteX46" fmla="*/ 4376 w 21521"/>
                <a:gd name="connsiteY46" fmla="*/ 10275 h 21600"/>
                <a:gd name="connsiteX47" fmla="*/ 3888 w 21521"/>
                <a:gd name="connsiteY47" fmla="*/ 11172 h 21600"/>
                <a:gd name="connsiteX48" fmla="*/ 3443 w 21521"/>
                <a:gd name="connsiteY48" fmla="*/ 12557 h 21600"/>
                <a:gd name="connsiteX49" fmla="*/ 3097 w 21521"/>
                <a:gd name="connsiteY49" fmla="*/ 14362 h 21600"/>
                <a:gd name="connsiteX50" fmla="*/ 2869 w 21521"/>
                <a:gd name="connsiteY50" fmla="*/ 16004 h 21600"/>
                <a:gd name="connsiteX51" fmla="*/ 2802 w 21521"/>
                <a:gd name="connsiteY51" fmla="*/ 16358 h 21600"/>
                <a:gd name="connsiteX52" fmla="*/ 2711 w 21521"/>
                <a:gd name="connsiteY52" fmla="*/ 16644 h 21600"/>
                <a:gd name="connsiteX53" fmla="*/ 2610 w 21521"/>
                <a:gd name="connsiteY53" fmla="*/ 16845 h 21600"/>
                <a:gd name="connsiteX54" fmla="*/ 2509 w 21521"/>
                <a:gd name="connsiteY54" fmla="*/ 16921 h 21600"/>
                <a:gd name="connsiteX55" fmla="*/ 0 w 21521"/>
                <a:gd name="connsiteY55" fmla="*/ 18611 h 21600"/>
                <a:gd name="connsiteX56" fmla="*/ 0 w 21521"/>
                <a:gd name="connsiteY56" fmla="*/ 19490 h 21600"/>
                <a:gd name="connsiteX57" fmla="*/ 505 w 21521"/>
                <a:gd name="connsiteY57" fmla="*/ 21600 h 21600"/>
                <a:gd name="connsiteX58" fmla="*/ 533 w 21521"/>
                <a:gd name="connsiteY58" fmla="*/ 21600 h 21600"/>
                <a:gd name="connsiteX59" fmla="*/ 1838 w 21521"/>
                <a:gd name="connsiteY59" fmla="*/ 21600 h 21600"/>
                <a:gd name="connsiteX60" fmla="*/ 2453 w 21521"/>
                <a:gd name="connsiteY60" fmla="*/ 21123 h 21600"/>
                <a:gd name="connsiteX61" fmla="*/ 3061 w 21521"/>
                <a:gd name="connsiteY61" fmla="*/ 19853 h 21600"/>
                <a:gd name="connsiteX62" fmla="*/ 3576 w 21521"/>
                <a:gd name="connsiteY62" fmla="*/ 18067 h 21600"/>
                <a:gd name="connsiteX63" fmla="*/ 3929 w 21521"/>
                <a:gd name="connsiteY63" fmla="*/ 16014 h 21600"/>
                <a:gd name="connsiteX64" fmla="*/ 4126 w 21521"/>
                <a:gd name="connsiteY64" fmla="*/ 14371 h 21600"/>
                <a:gd name="connsiteX65" fmla="*/ 4184 w 21521"/>
                <a:gd name="connsiteY65" fmla="*/ 14047 h 21600"/>
                <a:gd name="connsiteX66" fmla="*/ 4263 w 21521"/>
                <a:gd name="connsiteY66" fmla="*/ 13779 h 21600"/>
                <a:gd name="connsiteX67" fmla="*/ 4354 w 21521"/>
                <a:gd name="connsiteY67" fmla="*/ 13598 h 21600"/>
                <a:gd name="connsiteX68" fmla="*/ 4445 w 21521"/>
                <a:gd name="connsiteY68" fmla="*/ 13531 h 21600"/>
                <a:gd name="connsiteX69" fmla="*/ 5810 w 21521"/>
                <a:gd name="connsiteY69" fmla="*/ 13531 h 21600"/>
                <a:gd name="connsiteX70" fmla="*/ 5890 w 21521"/>
                <a:gd name="connsiteY70" fmla="*/ 13598 h 21600"/>
                <a:gd name="connsiteX71" fmla="*/ 5942 w 21521"/>
                <a:gd name="connsiteY71" fmla="*/ 13779 h 21600"/>
                <a:gd name="connsiteX72" fmla="*/ 5966 w 21521"/>
                <a:gd name="connsiteY72" fmla="*/ 14047 h 21600"/>
                <a:gd name="connsiteX73" fmla="*/ 5954 w 21521"/>
                <a:gd name="connsiteY73" fmla="*/ 14371 h 21600"/>
                <a:gd name="connsiteX74" fmla="*/ 5810 w 21521"/>
                <a:gd name="connsiteY74" fmla="*/ 16014 h 21600"/>
                <a:gd name="connsiteX75" fmla="*/ 5736 w 21521"/>
                <a:gd name="connsiteY75" fmla="*/ 18067 h 21600"/>
                <a:gd name="connsiteX76" fmla="*/ 5878 w 21521"/>
                <a:gd name="connsiteY76" fmla="*/ 19853 h 21600"/>
                <a:gd name="connsiteX77" fmla="*/ 6221 w 21521"/>
                <a:gd name="connsiteY77" fmla="*/ 21123 h 21600"/>
                <a:gd name="connsiteX78" fmla="*/ 6738 w 21521"/>
                <a:gd name="connsiteY78" fmla="*/ 21600 h 21600"/>
                <a:gd name="connsiteX79" fmla="*/ 8305 w 21521"/>
                <a:gd name="connsiteY79" fmla="*/ 21600 h 21600"/>
                <a:gd name="connsiteX80" fmla="*/ 8872 w 21521"/>
                <a:gd name="connsiteY80" fmla="*/ 21123 h 21600"/>
                <a:gd name="connsiteX81" fmla="*/ 9347 w 21521"/>
                <a:gd name="connsiteY81" fmla="*/ 19853 h 21600"/>
                <a:gd name="connsiteX82" fmla="*/ 9677 w 21521"/>
                <a:gd name="connsiteY82" fmla="*/ 18067 h 21600"/>
                <a:gd name="connsiteX83" fmla="*/ 9816 w 21521"/>
                <a:gd name="connsiteY83" fmla="*/ 16014 h 21600"/>
                <a:gd name="connsiteX84" fmla="*/ 9955 w 21521"/>
                <a:gd name="connsiteY84" fmla="*/ 7639 h 21600"/>
                <a:gd name="connsiteX85" fmla="*/ 9975 w 21521"/>
                <a:gd name="connsiteY85" fmla="*/ 7391 h 21600"/>
                <a:gd name="connsiteX86" fmla="*/ 10020 w 21521"/>
                <a:gd name="connsiteY86" fmla="*/ 7190 h 21600"/>
                <a:gd name="connsiteX87" fmla="*/ 10083 w 21521"/>
                <a:gd name="connsiteY87" fmla="*/ 7057 h 21600"/>
                <a:gd name="connsiteX88" fmla="*/ 10157 w 21521"/>
                <a:gd name="connsiteY88" fmla="*/ 7009 h 21600"/>
                <a:gd name="connsiteX89" fmla="*/ 11356 w 21521"/>
                <a:gd name="connsiteY89" fmla="*/ 7009 h 21600"/>
                <a:gd name="connsiteX90" fmla="*/ 11431 w 21521"/>
                <a:gd name="connsiteY90" fmla="*/ 7057 h 21600"/>
                <a:gd name="connsiteX91" fmla="*/ 11493 w 21521"/>
                <a:gd name="connsiteY91" fmla="*/ 7190 h 21600"/>
                <a:gd name="connsiteX92" fmla="*/ 11539 w 21521"/>
                <a:gd name="connsiteY92" fmla="*/ 7391 h 21600"/>
                <a:gd name="connsiteX93" fmla="*/ 11558 w 21521"/>
                <a:gd name="connsiteY93" fmla="*/ 7639 h 21600"/>
                <a:gd name="connsiteX94" fmla="*/ 11698 w 21521"/>
                <a:gd name="connsiteY94" fmla="*/ 16014 h 21600"/>
                <a:gd name="connsiteX95" fmla="*/ 11837 w 21521"/>
                <a:gd name="connsiteY95" fmla="*/ 18067 h 21600"/>
                <a:gd name="connsiteX96" fmla="*/ 12166 w 21521"/>
                <a:gd name="connsiteY96" fmla="*/ 19853 h 21600"/>
                <a:gd name="connsiteX97" fmla="*/ 12642 w 21521"/>
                <a:gd name="connsiteY97" fmla="*/ 21123 h 21600"/>
                <a:gd name="connsiteX98" fmla="*/ 13209 w 21521"/>
                <a:gd name="connsiteY98" fmla="*/ 21600 h 21600"/>
                <a:gd name="connsiteX99" fmla="*/ 14776 w 21521"/>
                <a:gd name="connsiteY99" fmla="*/ 21600 h 21600"/>
                <a:gd name="connsiteX100" fmla="*/ 15292 w 21521"/>
                <a:gd name="connsiteY100" fmla="*/ 21123 h 21600"/>
                <a:gd name="connsiteX101" fmla="*/ 15636 w 21521"/>
                <a:gd name="connsiteY101" fmla="*/ 19853 h 21600"/>
                <a:gd name="connsiteX102" fmla="*/ 15778 w 21521"/>
                <a:gd name="connsiteY102" fmla="*/ 18067 h 21600"/>
                <a:gd name="connsiteX103" fmla="*/ 15703 w 21521"/>
                <a:gd name="connsiteY103" fmla="*/ 16014 h 21600"/>
                <a:gd name="connsiteX104" fmla="*/ 14550 w 21521"/>
                <a:gd name="connsiteY104" fmla="*/ 2807 h 21600"/>
                <a:gd name="connsiteX105" fmla="*/ 14545 w 21521"/>
                <a:gd name="connsiteY105" fmla="*/ 2607 h 21600"/>
                <a:gd name="connsiteX106" fmla="*/ 14567 w 21521"/>
                <a:gd name="connsiteY106" fmla="*/ 2445 h 21600"/>
                <a:gd name="connsiteX107" fmla="*/ 14612 w 21521"/>
                <a:gd name="connsiteY107" fmla="*/ 2330 h 21600"/>
                <a:gd name="connsiteX108" fmla="*/ 14675 w 21521"/>
                <a:gd name="connsiteY108" fmla="*/ 2292 h 21600"/>
                <a:gd name="connsiteX109" fmla="*/ 15756 w 21521"/>
                <a:gd name="connsiteY109" fmla="*/ 2292 h 21600"/>
                <a:gd name="connsiteX110" fmla="*/ 15828 w 21521"/>
                <a:gd name="connsiteY110" fmla="*/ 2330 h 21600"/>
                <a:gd name="connsiteX111" fmla="*/ 15895 w 21521"/>
                <a:gd name="connsiteY111" fmla="*/ 2445 h 21600"/>
                <a:gd name="connsiteX112" fmla="*/ 15953 w 21521"/>
                <a:gd name="connsiteY112" fmla="*/ 2607 h 21600"/>
                <a:gd name="connsiteX113" fmla="*/ 15992 w 21521"/>
                <a:gd name="connsiteY113" fmla="*/ 2807 h 21600"/>
                <a:gd name="connsiteX114" fmla="*/ 17585 w 21521"/>
                <a:gd name="connsiteY114" fmla="*/ 16014 h 21600"/>
                <a:gd name="connsiteX115" fmla="*/ 17938 w 21521"/>
                <a:gd name="connsiteY115" fmla="*/ 18067 h 21600"/>
                <a:gd name="connsiteX116" fmla="*/ 18452 w 21521"/>
                <a:gd name="connsiteY116" fmla="*/ 19853 h 21600"/>
                <a:gd name="connsiteX117" fmla="*/ 19060 w 21521"/>
                <a:gd name="connsiteY117" fmla="*/ 21123 h 21600"/>
                <a:gd name="connsiteX118" fmla="*/ 19675 w 21521"/>
                <a:gd name="connsiteY118" fmla="*/ 21600 h 21600"/>
                <a:gd name="connsiteX119" fmla="*/ 20951 w 21521"/>
                <a:gd name="connsiteY119" fmla="*/ 21600 h 21600"/>
                <a:gd name="connsiteX120" fmla="*/ 21518 w 21521"/>
                <a:gd name="connsiteY120"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4864 w 21521"/>
                <a:gd name="connsiteY44" fmla="*/ 9950 h 21600"/>
                <a:gd name="connsiteX45" fmla="*/ 4376 w 21521"/>
                <a:gd name="connsiteY45" fmla="*/ 10275 h 21600"/>
                <a:gd name="connsiteX46" fmla="*/ 3888 w 21521"/>
                <a:gd name="connsiteY46" fmla="*/ 11172 h 21600"/>
                <a:gd name="connsiteX47" fmla="*/ 3443 w 21521"/>
                <a:gd name="connsiteY47" fmla="*/ 12557 h 21600"/>
                <a:gd name="connsiteX48" fmla="*/ 3097 w 21521"/>
                <a:gd name="connsiteY48" fmla="*/ 14362 h 21600"/>
                <a:gd name="connsiteX49" fmla="*/ 2869 w 21521"/>
                <a:gd name="connsiteY49" fmla="*/ 16004 h 21600"/>
                <a:gd name="connsiteX50" fmla="*/ 2802 w 21521"/>
                <a:gd name="connsiteY50" fmla="*/ 16358 h 21600"/>
                <a:gd name="connsiteX51" fmla="*/ 2711 w 21521"/>
                <a:gd name="connsiteY51" fmla="*/ 16644 h 21600"/>
                <a:gd name="connsiteX52" fmla="*/ 2610 w 21521"/>
                <a:gd name="connsiteY52" fmla="*/ 16845 h 21600"/>
                <a:gd name="connsiteX53" fmla="*/ 2509 w 21521"/>
                <a:gd name="connsiteY53" fmla="*/ 16921 h 21600"/>
                <a:gd name="connsiteX54" fmla="*/ 0 w 21521"/>
                <a:gd name="connsiteY54" fmla="*/ 18611 h 21600"/>
                <a:gd name="connsiteX55" fmla="*/ 0 w 21521"/>
                <a:gd name="connsiteY55" fmla="*/ 19490 h 21600"/>
                <a:gd name="connsiteX56" fmla="*/ 505 w 21521"/>
                <a:gd name="connsiteY56" fmla="*/ 21600 h 21600"/>
                <a:gd name="connsiteX57" fmla="*/ 533 w 21521"/>
                <a:gd name="connsiteY57" fmla="*/ 21600 h 21600"/>
                <a:gd name="connsiteX58" fmla="*/ 1838 w 21521"/>
                <a:gd name="connsiteY58" fmla="*/ 21600 h 21600"/>
                <a:gd name="connsiteX59" fmla="*/ 2453 w 21521"/>
                <a:gd name="connsiteY59" fmla="*/ 21123 h 21600"/>
                <a:gd name="connsiteX60" fmla="*/ 3061 w 21521"/>
                <a:gd name="connsiteY60" fmla="*/ 19853 h 21600"/>
                <a:gd name="connsiteX61" fmla="*/ 3576 w 21521"/>
                <a:gd name="connsiteY61" fmla="*/ 18067 h 21600"/>
                <a:gd name="connsiteX62" fmla="*/ 3929 w 21521"/>
                <a:gd name="connsiteY62" fmla="*/ 16014 h 21600"/>
                <a:gd name="connsiteX63" fmla="*/ 4126 w 21521"/>
                <a:gd name="connsiteY63" fmla="*/ 14371 h 21600"/>
                <a:gd name="connsiteX64" fmla="*/ 4184 w 21521"/>
                <a:gd name="connsiteY64" fmla="*/ 14047 h 21600"/>
                <a:gd name="connsiteX65" fmla="*/ 4263 w 21521"/>
                <a:gd name="connsiteY65" fmla="*/ 13779 h 21600"/>
                <a:gd name="connsiteX66" fmla="*/ 4354 w 21521"/>
                <a:gd name="connsiteY66" fmla="*/ 13598 h 21600"/>
                <a:gd name="connsiteX67" fmla="*/ 4445 w 21521"/>
                <a:gd name="connsiteY67" fmla="*/ 13531 h 21600"/>
                <a:gd name="connsiteX68" fmla="*/ 5810 w 21521"/>
                <a:gd name="connsiteY68" fmla="*/ 13531 h 21600"/>
                <a:gd name="connsiteX69" fmla="*/ 5890 w 21521"/>
                <a:gd name="connsiteY69" fmla="*/ 13598 h 21600"/>
                <a:gd name="connsiteX70" fmla="*/ 5942 w 21521"/>
                <a:gd name="connsiteY70" fmla="*/ 13779 h 21600"/>
                <a:gd name="connsiteX71" fmla="*/ 5966 w 21521"/>
                <a:gd name="connsiteY71" fmla="*/ 14047 h 21600"/>
                <a:gd name="connsiteX72" fmla="*/ 5954 w 21521"/>
                <a:gd name="connsiteY72" fmla="*/ 14371 h 21600"/>
                <a:gd name="connsiteX73" fmla="*/ 5810 w 21521"/>
                <a:gd name="connsiteY73" fmla="*/ 16014 h 21600"/>
                <a:gd name="connsiteX74" fmla="*/ 5736 w 21521"/>
                <a:gd name="connsiteY74" fmla="*/ 18067 h 21600"/>
                <a:gd name="connsiteX75" fmla="*/ 5878 w 21521"/>
                <a:gd name="connsiteY75" fmla="*/ 19853 h 21600"/>
                <a:gd name="connsiteX76" fmla="*/ 6221 w 21521"/>
                <a:gd name="connsiteY76" fmla="*/ 21123 h 21600"/>
                <a:gd name="connsiteX77" fmla="*/ 6738 w 21521"/>
                <a:gd name="connsiteY77" fmla="*/ 21600 h 21600"/>
                <a:gd name="connsiteX78" fmla="*/ 8305 w 21521"/>
                <a:gd name="connsiteY78" fmla="*/ 21600 h 21600"/>
                <a:gd name="connsiteX79" fmla="*/ 8872 w 21521"/>
                <a:gd name="connsiteY79" fmla="*/ 21123 h 21600"/>
                <a:gd name="connsiteX80" fmla="*/ 9347 w 21521"/>
                <a:gd name="connsiteY80" fmla="*/ 19853 h 21600"/>
                <a:gd name="connsiteX81" fmla="*/ 9677 w 21521"/>
                <a:gd name="connsiteY81" fmla="*/ 18067 h 21600"/>
                <a:gd name="connsiteX82" fmla="*/ 9816 w 21521"/>
                <a:gd name="connsiteY82" fmla="*/ 16014 h 21600"/>
                <a:gd name="connsiteX83" fmla="*/ 9955 w 21521"/>
                <a:gd name="connsiteY83" fmla="*/ 7639 h 21600"/>
                <a:gd name="connsiteX84" fmla="*/ 9975 w 21521"/>
                <a:gd name="connsiteY84" fmla="*/ 7391 h 21600"/>
                <a:gd name="connsiteX85" fmla="*/ 10020 w 21521"/>
                <a:gd name="connsiteY85" fmla="*/ 7190 h 21600"/>
                <a:gd name="connsiteX86" fmla="*/ 10083 w 21521"/>
                <a:gd name="connsiteY86" fmla="*/ 7057 h 21600"/>
                <a:gd name="connsiteX87" fmla="*/ 10157 w 21521"/>
                <a:gd name="connsiteY87" fmla="*/ 7009 h 21600"/>
                <a:gd name="connsiteX88" fmla="*/ 11356 w 21521"/>
                <a:gd name="connsiteY88" fmla="*/ 7009 h 21600"/>
                <a:gd name="connsiteX89" fmla="*/ 11431 w 21521"/>
                <a:gd name="connsiteY89" fmla="*/ 7057 h 21600"/>
                <a:gd name="connsiteX90" fmla="*/ 11493 w 21521"/>
                <a:gd name="connsiteY90" fmla="*/ 7190 h 21600"/>
                <a:gd name="connsiteX91" fmla="*/ 11539 w 21521"/>
                <a:gd name="connsiteY91" fmla="*/ 7391 h 21600"/>
                <a:gd name="connsiteX92" fmla="*/ 11558 w 21521"/>
                <a:gd name="connsiteY92" fmla="*/ 7639 h 21600"/>
                <a:gd name="connsiteX93" fmla="*/ 11698 w 21521"/>
                <a:gd name="connsiteY93" fmla="*/ 16014 h 21600"/>
                <a:gd name="connsiteX94" fmla="*/ 11837 w 21521"/>
                <a:gd name="connsiteY94" fmla="*/ 18067 h 21600"/>
                <a:gd name="connsiteX95" fmla="*/ 12166 w 21521"/>
                <a:gd name="connsiteY95" fmla="*/ 19853 h 21600"/>
                <a:gd name="connsiteX96" fmla="*/ 12642 w 21521"/>
                <a:gd name="connsiteY96" fmla="*/ 21123 h 21600"/>
                <a:gd name="connsiteX97" fmla="*/ 13209 w 21521"/>
                <a:gd name="connsiteY97" fmla="*/ 21600 h 21600"/>
                <a:gd name="connsiteX98" fmla="*/ 14776 w 21521"/>
                <a:gd name="connsiteY98" fmla="*/ 21600 h 21600"/>
                <a:gd name="connsiteX99" fmla="*/ 15292 w 21521"/>
                <a:gd name="connsiteY99" fmla="*/ 21123 h 21600"/>
                <a:gd name="connsiteX100" fmla="*/ 15636 w 21521"/>
                <a:gd name="connsiteY100" fmla="*/ 19853 h 21600"/>
                <a:gd name="connsiteX101" fmla="*/ 15778 w 21521"/>
                <a:gd name="connsiteY101" fmla="*/ 18067 h 21600"/>
                <a:gd name="connsiteX102" fmla="*/ 15703 w 21521"/>
                <a:gd name="connsiteY102" fmla="*/ 16014 h 21600"/>
                <a:gd name="connsiteX103" fmla="*/ 14550 w 21521"/>
                <a:gd name="connsiteY103" fmla="*/ 2807 h 21600"/>
                <a:gd name="connsiteX104" fmla="*/ 14545 w 21521"/>
                <a:gd name="connsiteY104" fmla="*/ 2607 h 21600"/>
                <a:gd name="connsiteX105" fmla="*/ 14567 w 21521"/>
                <a:gd name="connsiteY105" fmla="*/ 2445 h 21600"/>
                <a:gd name="connsiteX106" fmla="*/ 14612 w 21521"/>
                <a:gd name="connsiteY106" fmla="*/ 2330 h 21600"/>
                <a:gd name="connsiteX107" fmla="*/ 14675 w 21521"/>
                <a:gd name="connsiteY107" fmla="*/ 2292 h 21600"/>
                <a:gd name="connsiteX108" fmla="*/ 15756 w 21521"/>
                <a:gd name="connsiteY108" fmla="*/ 2292 h 21600"/>
                <a:gd name="connsiteX109" fmla="*/ 15828 w 21521"/>
                <a:gd name="connsiteY109" fmla="*/ 2330 h 21600"/>
                <a:gd name="connsiteX110" fmla="*/ 15895 w 21521"/>
                <a:gd name="connsiteY110" fmla="*/ 2445 h 21600"/>
                <a:gd name="connsiteX111" fmla="*/ 15953 w 21521"/>
                <a:gd name="connsiteY111" fmla="*/ 2607 h 21600"/>
                <a:gd name="connsiteX112" fmla="*/ 15992 w 21521"/>
                <a:gd name="connsiteY112" fmla="*/ 2807 h 21600"/>
                <a:gd name="connsiteX113" fmla="*/ 17585 w 21521"/>
                <a:gd name="connsiteY113" fmla="*/ 16014 h 21600"/>
                <a:gd name="connsiteX114" fmla="*/ 17938 w 21521"/>
                <a:gd name="connsiteY114" fmla="*/ 18067 h 21600"/>
                <a:gd name="connsiteX115" fmla="*/ 18452 w 21521"/>
                <a:gd name="connsiteY115" fmla="*/ 19853 h 21600"/>
                <a:gd name="connsiteX116" fmla="*/ 19060 w 21521"/>
                <a:gd name="connsiteY116" fmla="*/ 21123 h 21600"/>
                <a:gd name="connsiteX117" fmla="*/ 19675 w 21521"/>
                <a:gd name="connsiteY117" fmla="*/ 21600 h 21600"/>
                <a:gd name="connsiteX118" fmla="*/ 20951 w 21521"/>
                <a:gd name="connsiteY118" fmla="*/ 21600 h 21600"/>
                <a:gd name="connsiteX119" fmla="*/ 21518 w 21521"/>
                <a:gd name="connsiteY119"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4864 w 21521"/>
                <a:gd name="connsiteY44" fmla="*/ 9950 h 21600"/>
                <a:gd name="connsiteX45" fmla="*/ 4376 w 21521"/>
                <a:gd name="connsiteY45" fmla="*/ 10275 h 21600"/>
                <a:gd name="connsiteX46" fmla="*/ 3888 w 21521"/>
                <a:gd name="connsiteY46" fmla="*/ 11172 h 21600"/>
                <a:gd name="connsiteX47" fmla="*/ 3443 w 21521"/>
                <a:gd name="connsiteY47" fmla="*/ 12557 h 21600"/>
                <a:gd name="connsiteX48" fmla="*/ 3097 w 21521"/>
                <a:gd name="connsiteY48" fmla="*/ 14362 h 21600"/>
                <a:gd name="connsiteX49" fmla="*/ 2869 w 21521"/>
                <a:gd name="connsiteY49" fmla="*/ 16004 h 21600"/>
                <a:gd name="connsiteX50" fmla="*/ 2802 w 21521"/>
                <a:gd name="connsiteY50" fmla="*/ 16358 h 21600"/>
                <a:gd name="connsiteX51" fmla="*/ 2711 w 21521"/>
                <a:gd name="connsiteY51" fmla="*/ 16644 h 21600"/>
                <a:gd name="connsiteX52" fmla="*/ 2610 w 21521"/>
                <a:gd name="connsiteY52" fmla="*/ 16845 h 21600"/>
                <a:gd name="connsiteX53" fmla="*/ 2509 w 21521"/>
                <a:gd name="connsiteY53" fmla="*/ 16921 h 21600"/>
                <a:gd name="connsiteX54" fmla="*/ 0 w 21521"/>
                <a:gd name="connsiteY54" fmla="*/ 18611 h 21600"/>
                <a:gd name="connsiteX55" fmla="*/ 0 w 21521"/>
                <a:gd name="connsiteY55" fmla="*/ 19490 h 21600"/>
                <a:gd name="connsiteX56" fmla="*/ 505 w 21521"/>
                <a:gd name="connsiteY56" fmla="*/ 21600 h 21600"/>
                <a:gd name="connsiteX57" fmla="*/ 533 w 21521"/>
                <a:gd name="connsiteY57" fmla="*/ 21600 h 21600"/>
                <a:gd name="connsiteX58" fmla="*/ 1838 w 21521"/>
                <a:gd name="connsiteY58" fmla="*/ 21600 h 21600"/>
                <a:gd name="connsiteX59" fmla="*/ 2453 w 21521"/>
                <a:gd name="connsiteY59" fmla="*/ 21123 h 21600"/>
                <a:gd name="connsiteX60" fmla="*/ 3061 w 21521"/>
                <a:gd name="connsiteY60" fmla="*/ 19853 h 21600"/>
                <a:gd name="connsiteX61" fmla="*/ 3576 w 21521"/>
                <a:gd name="connsiteY61" fmla="*/ 18067 h 21600"/>
                <a:gd name="connsiteX62" fmla="*/ 3929 w 21521"/>
                <a:gd name="connsiteY62" fmla="*/ 16014 h 21600"/>
                <a:gd name="connsiteX63" fmla="*/ 4126 w 21521"/>
                <a:gd name="connsiteY63" fmla="*/ 14371 h 21600"/>
                <a:gd name="connsiteX64" fmla="*/ 4184 w 21521"/>
                <a:gd name="connsiteY64" fmla="*/ 14047 h 21600"/>
                <a:gd name="connsiteX65" fmla="*/ 4263 w 21521"/>
                <a:gd name="connsiteY65" fmla="*/ 13779 h 21600"/>
                <a:gd name="connsiteX66" fmla="*/ 4354 w 21521"/>
                <a:gd name="connsiteY66" fmla="*/ 13598 h 21600"/>
                <a:gd name="connsiteX67" fmla="*/ 4445 w 21521"/>
                <a:gd name="connsiteY67" fmla="*/ 13531 h 21600"/>
                <a:gd name="connsiteX68" fmla="*/ 5890 w 21521"/>
                <a:gd name="connsiteY68" fmla="*/ 13598 h 21600"/>
                <a:gd name="connsiteX69" fmla="*/ 5942 w 21521"/>
                <a:gd name="connsiteY69" fmla="*/ 13779 h 21600"/>
                <a:gd name="connsiteX70" fmla="*/ 5966 w 21521"/>
                <a:gd name="connsiteY70" fmla="*/ 14047 h 21600"/>
                <a:gd name="connsiteX71" fmla="*/ 5954 w 21521"/>
                <a:gd name="connsiteY71" fmla="*/ 14371 h 21600"/>
                <a:gd name="connsiteX72" fmla="*/ 5810 w 21521"/>
                <a:gd name="connsiteY72" fmla="*/ 16014 h 21600"/>
                <a:gd name="connsiteX73" fmla="*/ 5736 w 21521"/>
                <a:gd name="connsiteY73" fmla="*/ 18067 h 21600"/>
                <a:gd name="connsiteX74" fmla="*/ 5878 w 21521"/>
                <a:gd name="connsiteY74" fmla="*/ 19853 h 21600"/>
                <a:gd name="connsiteX75" fmla="*/ 6221 w 21521"/>
                <a:gd name="connsiteY75" fmla="*/ 21123 h 21600"/>
                <a:gd name="connsiteX76" fmla="*/ 6738 w 21521"/>
                <a:gd name="connsiteY76" fmla="*/ 21600 h 21600"/>
                <a:gd name="connsiteX77" fmla="*/ 8305 w 21521"/>
                <a:gd name="connsiteY77" fmla="*/ 21600 h 21600"/>
                <a:gd name="connsiteX78" fmla="*/ 8872 w 21521"/>
                <a:gd name="connsiteY78" fmla="*/ 21123 h 21600"/>
                <a:gd name="connsiteX79" fmla="*/ 9347 w 21521"/>
                <a:gd name="connsiteY79" fmla="*/ 19853 h 21600"/>
                <a:gd name="connsiteX80" fmla="*/ 9677 w 21521"/>
                <a:gd name="connsiteY80" fmla="*/ 18067 h 21600"/>
                <a:gd name="connsiteX81" fmla="*/ 9816 w 21521"/>
                <a:gd name="connsiteY81" fmla="*/ 16014 h 21600"/>
                <a:gd name="connsiteX82" fmla="*/ 9955 w 21521"/>
                <a:gd name="connsiteY82" fmla="*/ 7639 h 21600"/>
                <a:gd name="connsiteX83" fmla="*/ 9975 w 21521"/>
                <a:gd name="connsiteY83" fmla="*/ 7391 h 21600"/>
                <a:gd name="connsiteX84" fmla="*/ 10020 w 21521"/>
                <a:gd name="connsiteY84" fmla="*/ 7190 h 21600"/>
                <a:gd name="connsiteX85" fmla="*/ 10083 w 21521"/>
                <a:gd name="connsiteY85" fmla="*/ 7057 h 21600"/>
                <a:gd name="connsiteX86" fmla="*/ 10157 w 21521"/>
                <a:gd name="connsiteY86" fmla="*/ 7009 h 21600"/>
                <a:gd name="connsiteX87" fmla="*/ 11356 w 21521"/>
                <a:gd name="connsiteY87" fmla="*/ 7009 h 21600"/>
                <a:gd name="connsiteX88" fmla="*/ 11431 w 21521"/>
                <a:gd name="connsiteY88" fmla="*/ 7057 h 21600"/>
                <a:gd name="connsiteX89" fmla="*/ 11493 w 21521"/>
                <a:gd name="connsiteY89" fmla="*/ 7190 h 21600"/>
                <a:gd name="connsiteX90" fmla="*/ 11539 w 21521"/>
                <a:gd name="connsiteY90" fmla="*/ 7391 h 21600"/>
                <a:gd name="connsiteX91" fmla="*/ 11558 w 21521"/>
                <a:gd name="connsiteY91" fmla="*/ 7639 h 21600"/>
                <a:gd name="connsiteX92" fmla="*/ 11698 w 21521"/>
                <a:gd name="connsiteY92" fmla="*/ 16014 h 21600"/>
                <a:gd name="connsiteX93" fmla="*/ 11837 w 21521"/>
                <a:gd name="connsiteY93" fmla="*/ 18067 h 21600"/>
                <a:gd name="connsiteX94" fmla="*/ 12166 w 21521"/>
                <a:gd name="connsiteY94" fmla="*/ 19853 h 21600"/>
                <a:gd name="connsiteX95" fmla="*/ 12642 w 21521"/>
                <a:gd name="connsiteY95" fmla="*/ 21123 h 21600"/>
                <a:gd name="connsiteX96" fmla="*/ 13209 w 21521"/>
                <a:gd name="connsiteY96" fmla="*/ 21600 h 21600"/>
                <a:gd name="connsiteX97" fmla="*/ 14776 w 21521"/>
                <a:gd name="connsiteY97" fmla="*/ 21600 h 21600"/>
                <a:gd name="connsiteX98" fmla="*/ 15292 w 21521"/>
                <a:gd name="connsiteY98" fmla="*/ 21123 h 21600"/>
                <a:gd name="connsiteX99" fmla="*/ 15636 w 21521"/>
                <a:gd name="connsiteY99" fmla="*/ 19853 h 21600"/>
                <a:gd name="connsiteX100" fmla="*/ 15778 w 21521"/>
                <a:gd name="connsiteY100" fmla="*/ 18067 h 21600"/>
                <a:gd name="connsiteX101" fmla="*/ 15703 w 21521"/>
                <a:gd name="connsiteY101" fmla="*/ 16014 h 21600"/>
                <a:gd name="connsiteX102" fmla="*/ 14550 w 21521"/>
                <a:gd name="connsiteY102" fmla="*/ 2807 h 21600"/>
                <a:gd name="connsiteX103" fmla="*/ 14545 w 21521"/>
                <a:gd name="connsiteY103" fmla="*/ 2607 h 21600"/>
                <a:gd name="connsiteX104" fmla="*/ 14567 w 21521"/>
                <a:gd name="connsiteY104" fmla="*/ 2445 h 21600"/>
                <a:gd name="connsiteX105" fmla="*/ 14612 w 21521"/>
                <a:gd name="connsiteY105" fmla="*/ 2330 h 21600"/>
                <a:gd name="connsiteX106" fmla="*/ 14675 w 21521"/>
                <a:gd name="connsiteY106" fmla="*/ 2292 h 21600"/>
                <a:gd name="connsiteX107" fmla="*/ 15756 w 21521"/>
                <a:gd name="connsiteY107" fmla="*/ 2292 h 21600"/>
                <a:gd name="connsiteX108" fmla="*/ 15828 w 21521"/>
                <a:gd name="connsiteY108" fmla="*/ 2330 h 21600"/>
                <a:gd name="connsiteX109" fmla="*/ 15895 w 21521"/>
                <a:gd name="connsiteY109" fmla="*/ 2445 h 21600"/>
                <a:gd name="connsiteX110" fmla="*/ 15953 w 21521"/>
                <a:gd name="connsiteY110" fmla="*/ 2607 h 21600"/>
                <a:gd name="connsiteX111" fmla="*/ 15992 w 21521"/>
                <a:gd name="connsiteY111" fmla="*/ 2807 h 21600"/>
                <a:gd name="connsiteX112" fmla="*/ 17585 w 21521"/>
                <a:gd name="connsiteY112" fmla="*/ 16014 h 21600"/>
                <a:gd name="connsiteX113" fmla="*/ 17938 w 21521"/>
                <a:gd name="connsiteY113" fmla="*/ 18067 h 21600"/>
                <a:gd name="connsiteX114" fmla="*/ 18452 w 21521"/>
                <a:gd name="connsiteY114" fmla="*/ 19853 h 21600"/>
                <a:gd name="connsiteX115" fmla="*/ 19060 w 21521"/>
                <a:gd name="connsiteY115" fmla="*/ 21123 h 21600"/>
                <a:gd name="connsiteX116" fmla="*/ 19675 w 21521"/>
                <a:gd name="connsiteY116" fmla="*/ 21600 h 21600"/>
                <a:gd name="connsiteX117" fmla="*/ 20951 w 21521"/>
                <a:gd name="connsiteY117" fmla="*/ 21600 h 21600"/>
                <a:gd name="connsiteX118" fmla="*/ 21518 w 21521"/>
                <a:gd name="connsiteY118"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4376 w 21521"/>
                <a:gd name="connsiteY44" fmla="*/ 10275 h 21600"/>
                <a:gd name="connsiteX45" fmla="*/ 3888 w 21521"/>
                <a:gd name="connsiteY45" fmla="*/ 11172 h 21600"/>
                <a:gd name="connsiteX46" fmla="*/ 3443 w 21521"/>
                <a:gd name="connsiteY46" fmla="*/ 12557 h 21600"/>
                <a:gd name="connsiteX47" fmla="*/ 3097 w 21521"/>
                <a:gd name="connsiteY47" fmla="*/ 14362 h 21600"/>
                <a:gd name="connsiteX48" fmla="*/ 2869 w 21521"/>
                <a:gd name="connsiteY48" fmla="*/ 16004 h 21600"/>
                <a:gd name="connsiteX49" fmla="*/ 2802 w 21521"/>
                <a:gd name="connsiteY49" fmla="*/ 16358 h 21600"/>
                <a:gd name="connsiteX50" fmla="*/ 2711 w 21521"/>
                <a:gd name="connsiteY50" fmla="*/ 16644 h 21600"/>
                <a:gd name="connsiteX51" fmla="*/ 2610 w 21521"/>
                <a:gd name="connsiteY51" fmla="*/ 16845 h 21600"/>
                <a:gd name="connsiteX52" fmla="*/ 2509 w 21521"/>
                <a:gd name="connsiteY52" fmla="*/ 16921 h 21600"/>
                <a:gd name="connsiteX53" fmla="*/ 0 w 21521"/>
                <a:gd name="connsiteY53" fmla="*/ 18611 h 21600"/>
                <a:gd name="connsiteX54" fmla="*/ 0 w 21521"/>
                <a:gd name="connsiteY54" fmla="*/ 19490 h 21600"/>
                <a:gd name="connsiteX55" fmla="*/ 505 w 21521"/>
                <a:gd name="connsiteY55" fmla="*/ 21600 h 21600"/>
                <a:gd name="connsiteX56" fmla="*/ 533 w 21521"/>
                <a:gd name="connsiteY56" fmla="*/ 21600 h 21600"/>
                <a:gd name="connsiteX57" fmla="*/ 1838 w 21521"/>
                <a:gd name="connsiteY57" fmla="*/ 21600 h 21600"/>
                <a:gd name="connsiteX58" fmla="*/ 2453 w 21521"/>
                <a:gd name="connsiteY58" fmla="*/ 21123 h 21600"/>
                <a:gd name="connsiteX59" fmla="*/ 3061 w 21521"/>
                <a:gd name="connsiteY59" fmla="*/ 19853 h 21600"/>
                <a:gd name="connsiteX60" fmla="*/ 3576 w 21521"/>
                <a:gd name="connsiteY60" fmla="*/ 18067 h 21600"/>
                <a:gd name="connsiteX61" fmla="*/ 3929 w 21521"/>
                <a:gd name="connsiteY61" fmla="*/ 16014 h 21600"/>
                <a:gd name="connsiteX62" fmla="*/ 4126 w 21521"/>
                <a:gd name="connsiteY62" fmla="*/ 14371 h 21600"/>
                <a:gd name="connsiteX63" fmla="*/ 4184 w 21521"/>
                <a:gd name="connsiteY63" fmla="*/ 14047 h 21600"/>
                <a:gd name="connsiteX64" fmla="*/ 4263 w 21521"/>
                <a:gd name="connsiteY64" fmla="*/ 13779 h 21600"/>
                <a:gd name="connsiteX65" fmla="*/ 4354 w 21521"/>
                <a:gd name="connsiteY65" fmla="*/ 13598 h 21600"/>
                <a:gd name="connsiteX66" fmla="*/ 4445 w 21521"/>
                <a:gd name="connsiteY66" fmla="*/ 13531 h 21600"/>
                <a:gd name="connsiteX67" fmla="*/ 5890 w 21521"/>
                <a:gd name="connsiteY67" fmla="*/ 13598 h 21600"/>
                <a:gd name="connsiteX68" fmla="*/ 5942 w 21521"/>
                <a:gd name="connsiteY68" fmla="*/ 13779 h 21600"/>
                <a:gd name="connsiteX69" fmla="*/ 5966 w 21521"/>
                <a:gd name="connsiteY69" fmla="*/ 14047 h 21600"/>
                <a:gd name="connsiteX70" fmla="*/ 5954 w 21521"/>
                <a:gd name="connsiteY70" fmla="*/ 14371 h 21600"/>
                <a:gd name="connsiteX71" fmla="*/ 5810 w 21521"/>
                <a:gd name="connsiteY71" fmla="*/ 16014 h 21600"/>
                <a:gd name="connsiteX72" fmla="*/ 5736 w 21521"/>
                <a:gd name="connsiteY72" fmla="*/ 18067 h 21600"/>
                <a:gd name="connsiteX73" fmla="*/ 5878 w 21521"/>
                <a:gd name="connsiteY73" fmla="*/ 19853 h 21600"/>
                <a:gd name="connsiteX74" fmla="*/ 6221 w 21521"/>
                <a:gd name="connsiteY74" fmla="*/ 21123 h 21600"/>
                <a:gd name="connsiteX75" fmla="*/ 6738 w 21521"/>
                <a:gd name="connsiteY75" fmla="*/ 21600 h 21600"/>
                <a:gd name="connsiteX76" fmla="*/ 8305 w 21521"/>
                <a:gd name="connsiteY76" fmla="*/ 21600 h 21600"/>
                <a:gd name="connsiteX77" fmla="*/ 8872 w 21521"/>
                <a:gd name="connsiteY77" fmla="*/ 21123 h 21600"/>
                <a:gd name="connsiteX78" fmla="*/ 9347 w 21521"/>
                <a:gd name="connsiteY78" fmla="*/ 19853 h 21600"/>
                <a:gd name="connsiteX79" fmla="*/ 9677 w 21521"/>
                <a:gd name="connsiteY79" fmla="*/ 18067 h 21600"/>
                <a:gd name="connsiteX80" fmla="*/ 9816 w 21521"/>
                <a:gd name="connsiteY80" fmla="*/ 16014 h 21600"/>
                <a:gd name="connsiteX81" fmla="*/ 9955 w 21521"/>
                <a:gd name="connsiteY81" fmla="*/ 7639 h 21600"/>
                <a:gd name="connsiteX82" fmla="*/ 9975 w 21521"/>
                <a:gd name="connsiteY82" fmla="*/ 7391 h 21600"/>
                <a:gd name="connsiteX83" fmla="*/ 10020 w 21521"/>
                <a:gd name="connsiteY83" fmla="*/ 7190 h 21600"/>
                <a:gd name="connsiteX84" fmla="*/ 10083 w 21521"/>
                <a:gd name="connsiteY84" fmla="*/ 7057 h 21600"/>
                <a:gd name="connsiteX85" fmla="*/ 10157 w 21521"/>
                <a:gd name="connsiteY85" fmla="*/ 7009 h 21600"/>
                <a:gd name="connsiteX86" fmla="*/ 11356 w 21521"/>
                <a:gd name="connsiteY86" fmla="*/ 7009 h 21600"/>
                <a:gd name="connsiteX87" fmla="*/ 11431 w 21521"/>
                <a:gd name="connsiteY87" fmla="*/ 7057 h 21600"/>
                <a:gd name="connsiteX88" fmla="*/ 11493 w 21521"/>
                <a:gd name="connsiteY88" fmla="*/ 7190 h 21600"/>
                <a:gd name="connsiteX89" fmla="*/ 11539 w 21521"/>
                <a:gd name="connsiteY89" fmla="*/ 7391 h 21600"/>
                <a:gd name="connsiteX90" fmla="*/ 11558 w 21521"/>
                <a:gd name="connsiteY90" fmla="*/ 7639 h 21600"/>
                <a:gd name="connsiteX91" fmla="*/ 11698 w 21521"/>
                <a:gd name="connsiteY91" fmla="*/ 16014 h 21600"/>
                <a:gd name="connsiteX92" fmla="*/ 11837 w 21521"/>
                <a:gd name="connsiteY92" fmla="*/ 18067 h 21600"/>
                <a:gd name="connsiteX93" fmla="*/ 12166 w 21521"/>
                <a:gd name="connsiteY93" fmla="*/ 19853 h 21600"/>
                <a:gd name="connsiteX94" fmla="*/ 12642 w 21521"/>
                <a:gd name="connsiteY94" fmla="*/ 21123 h 21600"/>
                <a:gd name="connsiteX95" fmla="*/ 13209 w 21521"/>
                <a:gd name="connsiteY95" fmla="*/ 21600 h 21600"/>
                <a:gd name="connsiteX96" fmla="*/ 14776 w 21521"/>
                <a:gd name="connsiteY96" fmla="*/ 21600 h 21600"/>
                <a:gd name="connsiteX97" fmla="*/ 15292 w 21521"/>
                <a:gd name="connsiteY97" fmla="*/ 21123 h 21600"/>
                <a:gd name="connsiteX98" fmla="*/ 15636 w 21521"/>
                <a:gd name="connsiteY98" fmla="*/ 19853 h 21600"/>
                <a:gd name="connsiteX99" fmla="*/ 15778 w 21521"/>
                <a:gd name="connsiteY99" fmla="*/ 18067 h 21600"/>
                <a:gd name="connsiteX100" fmla="*/ 15703 w 21521"/>
                <a:gd name="connsiteY100" fmla="*/ 16014 h 21600"/>
                <a:gd name="connsiteX101" fmla="*/ 14550 w 21521"/>
                <a:gd name="connsiteY101" fmla="*/ 2807 h 21600"/>
                <a:gd name="connsiteX102" fmla="*/ 14545 w 21521"/>
                <a:gd name="connsiteY102" fmla="*/ 2607 h 21600"/>
                <a:gd name="connsiteX103" fmla="*/ 14567 w 21521"/>
                <a:gd name="connsiteY103" fmla="*/ 2445 h 21600"/>
                <a:gd name="connsiteX104" fmla="*/ 14612 w 21521"/>
                <a:gd name="connsiteY104" fmla="*/ 2330 h 21600"/>
                <a:gd name="connsiteX105" fmla="*/ 14675 w 21521"/>
                <a:gd name="connsiteY105" fmla="*/ 2292 h 21600"/>
                <a:gd name="connsiteX106" fmla="*/ 15756 w 21521"/>
                <a:gd name="connsiteY106" fmla="*/ 2292 h 21600"/>
                <a:gd name="connsiteX107" fmla="*/ 15828 w 21521"/>
                <a:gd name="connsiteY107" fmla="*/ 2330 h 21600"/>
                <a:gd name="connsiteX108" fmla="*/ 15895 w 21521"/>
                <a:gd name="connsiteY108" fmla="*/ 2445 h 21600"/>
                <a:gd name="connsiteX109" fmla="*/ 15953 w 21521"/>
                <a:gd name="connsiteY109" fmla="*/ 2607 h 21600"/>
                <a:gd name="connsiteX110" fmla="*/ 15992 w 21521"/>
                <a:gd name="connsiteY110" fmla="*/ 2807 h 21600"/>
                <a:gd name="connsiteX111" fmla="*/ 17585 w 21521"/>
                <a:gd name="connsiteY111" fmla="*/ 16014 h 21600"/>
                <a:gd name="connsiteX112" fmla="*/ 17938 w 21521"/>
                <a:gd name="connsiteY112" fmla="*/ 18067 h 21600"/>
                <a:gd name="connsiteX113" fmla="*/ 18452 w 21521"/>
                <a:gd name="connsiteY113" fmla="*/ 19853 h 21600"/>
                <a:gd name="connsiteX114" fmla="*/ 19060 w 21521"/>
                <a:gd name="connsiteY114" fmla="*/ 21123 h 21600"/>
                <a:gd name="connsiteX115" fmla="*/ 19675 w 21521"/>
                <a:gd name="connsiteY115" fmla="*/ 21600 h 21600"/>
                <a:gd name="connsiteX116" fmla="*/ 20951 w 21521"/>
                <a:gd name="connsiteY116" fmla="*/ 21600 h 21600"/>
                <a:gd name="connsiteX117" fmla="*/ 21518 w 21521"/>
                <a:gd name="connsiteY117"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4445 w 21521"/>
                <a:gd name="connsiteY65" fmla="*/ 13531 h 21600"/>
                <a:gd name="connsiteX66" fmla="*/ 5890 w 21521"/>
                <a:gd name="connsiteY66" fmla="*/ 13598 h 21600"/>
                <a:gd name="connsiteX67" fmla="*/ 5942 w 21521"/>
                <a:gd name="connsiteY67" fmla="*/ 13779 h 21600"/>
                <a:gd name="connsiteX68" fmla="*/ 5966 w 21521"/>
                <a:gd name="connsiteY68" fmla="*/ 14047 h 21600"/>
                <a:gd name="connsiteX69" fmla="*/ 5954 w 21521"/>
                <a:gd name="connsiteY69" fmla="*/ 14371 h 21600"/>
                <a:gd name="connsiteX70" fmla="*/ 5810 w 21521"/>
                <a:gd name="connsiteY70" fmla="*/ 16014 h 21600"/>
                <a:gd name="connsiteX71" fmla="*/ 5736 w 21521"/>
                <a:gd name="connsiteY71" fmla="*/ 18067 h 21600"/>
                <a:gd name="connsiteX72" fmla="*/ 5878 w 21521"/>
                <a:gd name="connsiteY72" fmla="*/ 19853 h 21600"/>
                <a:gd name="connsiteX73" fmla="*/ 6221 w 21521"/>
                <a:gd name="connsiteY73" fmla="*/ 21123 h 21600"/>
                <a:gd name="connsiteX74" fmla="*/ 6738 w 21521"/>
                <a:gd name="connsiteY74" fmla="*/ 21600 h 21600"/>
                <a:gd name="connsiteX75" fmla="*/ 8305 w 21521"/>
                <a:gd name="connsiteY75" fmla="*/ 21600 h 21600"/>
                <a:gd name="connsiteX76" fmla="*/ 8872 w 21521"/>
                <a:gd name="connsiteY76" fmla="*/ 21123 h 21600"/>
                <a:gd name="connsiteX77" fmla="*/ 9347 w 21521"/>
                <a:gd name="connsiteY77" fmla="*/ 19853 h 21600"/>
                <a:gd name="connsiteX78" fmla="*/ 9677 w 21521"/>
                <a:gd name="connsiteY78" fmla="*/ 18067 h 21600"/>
                <a:gd name="connsiteX79" fmla="*/ 9816 w 21521"/>
                <a:gd name="connsiteY79" fmla="*/ 16014 h 21600"/>
                <a:gd name="connsiteX80" fmla="*/ 9955 w 21521"/>
                <a:gd name="connsiteY80" fmla="*/ 7639 h 21600"/>
                <a:gd name="connsiteX81" fmla="*/ 9975 w 21521"/>
                <a:gd name="connsiteY81" fmla="*/ 7391 h 21600"/>
                <a:gd name="connsiteX82" fmla="*/ 10020 w 21521"/>
                <a:gd name="connsiteY82" fmla="*/ 7190 h 21600"/>
                <a:gd name="connsiteX83" fmla="*/ 10083 w 21521"/>
                <a:gd name="connsiteY83" fmla="*/ 7057 h 21600"/>
                <a:gd name="connsiteX84" fmla="*/ 10157 w 21521"/>
                <a:gd name="connsiteY84" fmla="*/ 7009 h 21600"/>
                <a:gd name="connsiteX85" fmla="*/ 11356 w 21521"/>
                <a:gd name="connsiteY85" fmla="*/ 7009 h 21600"/>
                <a:gd name="connsiteX86" fmla="*/ 11431 w 21521"/>
                <a:gd name="connsiteY86" fmla="*/ 7057 h 21600"/>
                <a:gd name="connsiteX87" fmla="*/ 11493 w 21521"/>
                <a:gd name="connsiteY87" fmla="*/ 7190 h 21600"/>
                <a:gd name="connsiteX88" fmla="*/ 11539 w 21521"/>
                <a:gd name="connsiteY88" fmla="*/ 7391 h 21600"/>
                <a:gd name="connsiteX89" fmla="*/ 11558 w 21521"/>
                <a:gd name="connsiteY89" fmla="*/ 7639 h 21600"/>
                <a:gd name="connsiteX90" fmla="*/ 11698 w 21521"/>
                <a:gd name="connsiteY90" fmla="*/ 16014 h 21600"/>
                <a:gd name="connsiteX91" fmla="*/ 11837 w 21521"/>
                <a:gd name="connsiteY91" fmla="*/ 18067 h 21600"/>
                <a:gd name="connsiteX92" fmla="*/ 12166 w 21521"/>
                <a:gd name="connsiteY92" fmla="*/ 19853 h 21600"/>
                <a:gd name="connsiteX93" fmla="*/ 12642 w 21521"/>
                <a:gd name="connsiteY93" fmla="*/ 21123 h 21600"/>
                <a:gd name="connsiteX94" fmla="*/ 13209 w 21521"/>
                <a:gd name="connsiteY94" fmla="*/ 21600 h 21600"/>
                <a:gd name="connsiteX95" fmla="*/ 14776 w 21521"/>
                <a:gd name="connsiteY95" fmla="*/ 21600 h 21600"/>
                <a:gd name="connsiteX96" fmla="*/ 15292 w 21521"/>
                <a:gd name="connsiteY96" fmla="*/ 21123 h 21600"/>
                <a:gd name="connsiteX97" fmla="*/ 15636 w 21521"/>
                <a:gd name="connsiteY97" fmla="*/ 19853 h 21600"/>
                <a:gd name="connsiteX98" fmla="*/ 15778 w 21521"/>
                <a:gd name="connsiteY98" fmla="*/ 18067 h 21600"/>
                <a:gd name="connsiteX99" fmla="*/ 15703 w 21521"/>
                <a:gd name="connsiteY99" fmla="*/ 16014 h 21600"/>
                <a:gd name="connsiteX100" fmla="*/ 14550 w 21521"/>
                <a:gd name="connsiteY100" fmla="*/ 2807 h 21600"/>
                <a:gd name="connsiteX101" fmla="*/ 14545 w 21521"/>
                <a:gd name="connsiteY101" fmla="*/ 2607 h 21600"/>
                <a:gd name="connsiteX102" fmla="*/ 14567 w 21521"/>
                <a:gd name="connsiteY102" fmla="*/ 2445 h 21600"/>
                <a:gd name="connsiteX103" fmla="*/ 14612 w 21521"/>
                <a:gd name="connsiteY103" fmla="*/ 2330 h 21600"/>
                <a:gd name="connsiteX104" fmla="*/ 14675 w 21521"/>
                <a:gd name="connsiteY104" fmla="*/ 2292 h 21600"/>
                <a:gd name="connsiteX105" fmla="*/ 15756 w 21521"/>
                <a:gd name="connsiteY105" fmla="*/ 2292 h 21600"/>
                <a:gd name="connsiteX106" fmla="*/ 15828 w 21521"/>
                <a:gd name="connsiteY106" fmla="*/ 2330 h 21600"/>
                <a:gd name="connsiteX107" fmla="*/ 15895 w 21521"/>
                <a:gd name="connsiteY107" fmla="*/ 2445 h 21600"/>
                <a:gd name="connsiteX108" fmla="*/ 15953 w 21521"/>
                <a:gd name="connsiteY108" fmla="*/ 2607 h 21600"/>
                <a:gd name="connsiteX109" fmla="*/ 15992 w 21521"/>
                <a:gd name="connsiteY109" fmla="*/ 2807 h 21600"/>
                <a:gd name="connsiteX110" fmla="*/ 17585 w 21521"/>
                <a:gd name="connsiteY110" fmla="*/ 16014 h 21600"/>
                <a:gd name="connsiteX111" fmla="*/ 17938 w 21521"/>
                <a:gd name="connsiteY111" fmla="*/ 18067 h 21600"/>
                <a:gd name="connsiteX112" fmla="*/ 18452 w 21521"/>
                <a:gd name="connsiteY112" fmla="*/ 19853 h 21600"/>
                <a:gd name="connsiteX113" fmla="*/ 19060 w 21521"/>
                <a:gd name="connsiteY113" fmla="*/ 21123 h 21600"/>
                <a:gd name="connsiteX114" fmla="*/ 19675 w 21521"/>
                <a:gd name="connsiteY114" fmla="*/ 21600 h 21600"/>
                <a:gd name="connsiteX115" fmla="*/ 20951 w 21521"/>
                <a:gd name="connsiteY115" fmla="*/ 21600 h 21600"/>
                <a:gd name="connsiteX116" fmla="*/ 21518 w 21521"/>
                <a:gd name="connsiteY116"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890 w 21521"/>
                <a:gd name="connsiteY65" fmla="*/ 13598 h 21600"/>
                <a:gd name="connsiteX66" fmla="*/ 5942 w 21521"/>
                <a:gd name="connsiteY66" fmla="*/ 13779 h 21600"/>
                <a:gd name="connsiteX67" fmla="*/ 5966 w 21521"/>
                <a:gd name="connsiteY67" fmla="*/ 14047 h 21600"/>
                <a:gd name="connsiteX68" fmla="*/ 5954 w 21521"/>
                <a:gd name="connsiteY68" fmla="*/ 14371 h 21600"/>
                <a:gd name="connsiteX69" fmla="*/ 5810 w 21521"/>
                <a:gd name="connsiteY69" fmla="*/ 16014 h 21600"/>
                <a:gd name="connsiteX70" fmla="*/ 5736 w 21521"/>
                <a:gd name="connsiteY70" fmla="*/ 18067 h 21600"/>
                <a:gd name="connsiteX71" fmla="*/ 5878 w 21521"/>
                <a:gd name="connsiteY71" fmla="*/ 19853 h 21600"/>
                <a:gd name="connsiteX72" fmla="*/ 6221 w 21521"/>
                <a:gd name="connsiteY72" fmla="*/ 21123 h 21600"/>
                <a:gd name="connsiteX73" fmla="*/ 6738 w 21521"/>
                <a:gd name="connsiteY73" fmla="*/ 21600 h 21600"/>
                <a:gd name="connsiteX74" fmla="*/ 8305 w 21521"/>
                <a:gd name="connsiteY74" fmla="*/ 21600 h 21600"/>
                <a:gd name="connsiteX75" fmla="*/ 8872 w 21521"/>
                <a:gd name="connsiteY75" fmla="*/ 21123 h 21600"/>
                <a:gd name="connsiteX76" fmla="*/ 9347 w 21521"/>
                <a:gd name="connsiteY76" fmla="*/ 19853 h 21600"/>
                <a:gd name="connsiteX77" fmla="*/ 9677 w 21521"/>
                <a:gd name="connsiteY77" fmla="*/ 18067 h 21600"/>
                <a:gd name="connsiteX78" fmla="*/ 9816 w 21521"/>
                <a:gd name="connsiteY78" fmla="*/ 16014 h 21600"/>
                <a:gd name="connsiteX79" fmla="*/ 9955 w 21521"/>
                <a:gd name="connsiteY79" fmla="*/ 7639 h 21600"/>
                <a:gd name="connsiteX80" fmla="*/ 9975 w 21521"/>
                <a:gd name="connsiteY80" fmla="*/ 7391 h 21600"/>
                <a:gd name="connsiteX81" fmla="*/ 10020 w 21521"/>
                <a:gd name="connsiteY81" fmla="*/ 7190 h 21600"/>
                <a:gd name="connsiteX82" fmla="*/ 10083 w 21521"/>
                <a:gd name="connsiteY82" fmla="*/ 7057 h 21600"/>
                <a:gd name="connsiteX83" fmla="*/ 10157 w 21521"/>
                <a:gd name="connsiteY83" fmla="*/ 7009 h 21600"/>
                <a:gd name="connsiteX84" fmla="*/ 11356 w 21521"/>
                <a:gd name="connsiteY84" fmla="*/ 7009 h 21600"/>
                <a:gd name="connsiteX85" fmla="*/ 11431 w 21521"/>
                <a:gd name="connsiteY85" fmla="*/ 7057 h 21600"/>
                <a:gd name="connsiteX86" fmla="*/ 11493 w 21521"/>
                <a:gd name="connsiteY86" fmla="*/ 7190 h 21600"/>
                <a:gd name="connsiteX87" fmla="*/ 11539 w 21521"/>
                <a:gd name="connsiteY87" fmla="*/ 7391 h 21600"/>
                <a:gd name="connsiteX88" fmla="*/ 11558 w 21521"/>
                <a:gd name="connsiteY88" fmla="*/ 7639 h 21600"/>
                <a:gd name="connsiteX89" fmla="*/ 11698 w 21521"/>
                <a:gd name="connsiteY89" fmla="*/ 16014 h 21600"/>
                <a:gd name="connsiteX90" fmla="*/ 11837 w 21521"/>
                <a:gd name="connsiteY90" fmla="*/ 18067 h 21600"/>
                <a:gd name="connsiteX91" fmla="*/ 12166 w 21521"/>
                <a:gd name="connsiteY91" fmla="*/ 19853 h 21600"/>
                <a:gd name="connsiteX92" fmla="*/ 12642 w 21521"/>
                <a:gd name="connsiteY92" fmla="*/ 21123 h 21600"/>
                <a:gd name="connsiteX93" fmla="*/ 13209 w 21521"/>
                <a:gd name="connsiteY93" fmla="*/ 21600 h 21600"/>
                <a:gd name="connsiteX94" fmla="*/ 14776 w 21521"/>
                <a:gd name="connsiteY94" fmla="*/ 21600 h 21600"/>
                <a:gd name="connsiteX95" fmla="*/ 15292 w 21521"/>
                <a:gd name="connsiteY95" fmla="*/ 21123 h 21600"/>
                <a:gd name="connsiteX96" fmla="*/ 15636 w 21521"/>
                <a:gd name="connsiteY96" fmla="*/ 19853 h 21600"/>
                <a:gd name="connsiteX97" fmla="*/ 15778 w 21521"/>
                <a:gd name="connsiteY97" fmla="*/ 18067 h 21600"/>
                <a:gd name="connsiteX98" fmla="*/ 15703 w 21521"/>
                <a:gd name="connsiteY98" fmla="*/ 16014 h 21600"/>
                <a:gd name="connsiteX99" fmla="*/ 14550 w 21521"/>
                <a:gd name="connsiteY99" fmla="*/ 2807 h 21600"/>
                <a:gd name="connsiteX100" fmla="*/ 14545 w 21521"/>
                <a:gd name="connsiteY100" fmla="*/ 2607 h 21600"/>
                <a:gd name="connsiteX101" fmla="*/ 14567 w 21521"/>
                <a:gd name="connsiteY101" fmla="*/ 2445 h 21600"/>
                <a:gd name="connsiteX102" fmla="*/ 14612 w 21521"/>
                <a:gd name="connsiteY102" fmla="*/ 2330 h 21600"/>
                <a:gd name="connsiteX103" fmla="*/ 14675 w 21521"/>
                <a:gd name="connsiteY103" fmla="*/ 2292 h 21600"/>
                <a:gd name="connsiteX104" fmla="*/ 15756 w 21521"/>
                <a:gd name="connsiteY104" fmla="*/ 2292 h 21600"/>
                <a:gd name="connsiteX105" fmla="*/ 15828 w 21521"/>
                <a:gd name="connsiteY105" fmla="*/ 2330 h 21600"/>
                <a:gd name="connsiteX106" fmla="*/ 15895 w 21521"/>
                <a:gd name="connsiteY106" fmla="*/ 2445 h 21600"/>
                <a:gd name="connsiteX107" fmla="*/ 15953 w 21521"/>
                <a:gd name="connsiteY107" fmla="*/ 2607 h 21600"/>
                <a:gd name="connsiteX108" fmla="*/ 15992 w 21521"/>
                <a:gd name="connsiteY108" fmla="*/ 2807 h 21600"/>
                <a:gd name="connsiteX109" fmla="*/ 17585 w 21521"/>
                <a:gd name="connsiteY109" fmla="*/ 16014 h 21600"/>
                <a:gd name="connsiteX110" fmla="*/ 17938 w 21521"/>
                <a:gd name="connsiteY110" fmla="*/ 18067 h 21600"/>
                <a:gd name="connsiteX111" fmla="*/ 18452 w 21521"/>
                <a:gd name="connsiteY111" fmla="*/ 19853 h 21600"/>
                <a:gd name="connsiteX112" fmla="*/ 19060 w 21521"/>
                <a:gd name="connsiteY112" fmla="*/ 21123 h 21600"/>
                <a:gd name="connsiteX113" fmla="*/ 19675 w 21521"/>
                <a:gd name="connsiteY113" fmla="*/ 21600 h 21600"/>
                <a:gd name="connsiteX114" fmla="*/ 20951 w 21521"/>
                <a:gd name="connsiteY114" fmla="*/ 21600 h 21600"/>
                <a:gd name="connsiteX115" fmla="*/ 21518 w 21521"/>
                <a:gd name="connsiteY115"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942 w 21521"/>
                <a:gd name="connsiteY65" fmla="*/ 13779 h 21600"/>
                <a:gd name="connsiteX66" fmla="*/ 5966 w 21521"/>
                <a:gd name="connsiteY66" fmla="*/ 14047 h 21600"/>
                <a:gd name="connsiteX67" fmla="*/ 5954 w 21521"/>
                <a:gd name="connsiteY67" fmla="*/ 14371 h 21600"/>
                <a:gd name="connsiteX68" fmla="*/ 5810 w 21521"/>
                <a:gd name="connsiteY68" fmla="*/ 16014 h 21600"/>
                <a:gd name="connsiteX69" fmla="*/ 5736 w 21521"/>
                <a:gd name="connsiteY69" fmla="*/ 18067 h 21600"/>
                <a:gd name="connsiteX70" fmla="*/ 5878 w 21521"/>
                <a:gd name="connsiteY70" fmla="*/ 19853 h 21600"/>
                <a:gd name="connsiteX71" fmla="*/ 6221 w 21521"/>
                <a:gd name="connsiteY71" fmla="*/ 21123 h 21600"/>
                <a:gd name="connsiteX72" fmla="*/ 6738 w 21521"/>
                <a:gd name="connsiteY72" fmla="*/ 21600 h 21600"/>
                <a:gd name="connsiteX73" fmla="*/ 8305 w 21521"/>
                <a:gd name="connsiteY73" fmla="*/ 21600 h 21600"/>
                <a:gd name="connsiteX74" fmla="*/ 8872 w 21521"/>
                <a:gd name="connsiteY74" fmla="*/ 21123 h 21600"/>
                <a:gd name="connsiteX75" fmla="*/ 9347 w 21521"/>
                <a:gd name="connsiteY75" fmla="*/ 19853 h 21600"/>
                <a:gd name="connsiteX76" fmla="*/ 9677 w 21521"/>
                <a:gd name="connsiteY76" fmla="*/ 18067 h 21600"/>
                <a:gd name="connsiteX77" fmla="*/ 9816 w 21521"/>
                <a:gd name="connsiteY77" fmla="*/ 16014 h 21600"/>
                <a:gd name="connsiteX78" fmla="*/ 9955 w 21521"/>
                <a:gd name="connsiteY78" fmla="*/ 7639 h 21600"/>
                <a:gd name="connsiteX79" fmla="*/ 9975 w 21521"/>
                <a:gd name="connsiteY79" fmla="*/ 7391 h 21600"/>
                <a:gd name="connsiteX80" fmla="*/ 10020 w 21521"/>
                <a:gd name="connsiteY80" fmla="*/ 7190 h 21600"/>
                <a:gd name="connsiteX81" fmla="*/ 10083 w 21521"/>
                <a:gd name="connsiteY81" fmla="*/ 7057 h 21600"/>
                <a:gd name="connsiteX82" fmla="*/ 10157 w 21521"/>
                <a:gd name="connsiteY82" fmla="*/ 7009 h 21600"/>
                <a:gd name="connsiteX83" fmla="*/ 11356 w 21521"/>
                <a:gd name="connsiteY83" fmla="*/ 7009 h 21600"/>
                <a:gd name="connsiteX84" fmla="*/ 11431 w 21521"/>
                <a:gd name="connsiteY84" fmla="*/ 7057 h 21600"/>
                <a:gd name="connsiteX85" fmla="*/ 11493 w 21521"/>
                <a:gd name="connsiteY85" fmla="*/ 7190 h 21600"/>
                <a:gd name="connsiteX86" fmla="*/ 11539 w 21521"/>
                <a:gd name="connsiteY86" fmla="*/ 7391 h 21600"/>
                <a:gd name="connsiteX87" fmla="*/ 11558 w 21521"/>
                <a:gd name="connsiteY87" fmla="*/ 7639 h 21600"/>
                <a:gd name="connsiteX88" fmla="*/ 11698 w 21521"/>
                <a:gd name="connsiteY88" fmla="*/ 16014 h 21600"/>
                <a:gd name="connsiteX89" fmla="*/ 11837 w 21521"/>
                <a:gd name="connsiteY89" fmla="*/ 18067 h 21600"/>
                <a:gd name="connsiteX90" fmla="*/ 12166 w 21521"/>
                <a:gd name="connsiteY90" fmla="*/ 19853 h 21600"/>
                <a:gd name="connsiteX91" fmla="*/ 12642 w 21521"/>
                <a:gd name="connsiteY91" fmla="*/ 21123 h 21600"/>
                <a:gd name="connsiteX92" fmla="*/ 13209 w 21521"/>
                <a:gd name="connsiteY92" fmla="*/ 21600 h 21600"/>
                <a:gd name="connsiteX93" fmla="*/ 14776 w 21521"/>
                <a:gd name="connsiteY93" fmla="*/ 21600 h 21600"/>
                <a:gd name="connsiteX94" fmla="*/ 15292 w 21521"/>
                <a:gd name="connsiteY94" fmla="*/ 21123 h 21600"/>
                <a:gd name="connsiteX95" fmla="*/ 15636 w 21521"/>
                <a:gd name="connsiteY95" fmla="*/ 19853 h 21600"/>
                <a:gd name="connsiteX96" fmla="*/ 15778 w 21521"/>
                <a:gd name="connsiteY96" fmla="*/ 18067 h 21600"/>
                <a:gd name="connsiteX97" fmla="*/ 15703 w 21521"/>
                <a:gd name="connsiteY97" fmla="*/ 16014 h 21600"/>
                <a:gd name="connsiteX98" fmla="*/ 14550 w 21521"/>
                <a:gd name="connsiteY98" fmla="*/ 2807 h 21600"/>
                <a:gd name="connsiteX99" fmla="*/ 14545 w 21521"/>
                <a:gd name="connsiteY99" fmla="*/ 2607 h 21600"/>
                <a:gd name="connsiteX100" fmla="*/ 14567 w 21521"/>
                <a:gd name="connsiteY100" fmla="*/ 2445 h 21600"/>
                <a:gd name="connsiteX101" fmla="*/ 14612 w 21521"/>
                <a:gd name="connsiteY101" fmla="*/ 2330 h 21600"/>
                <a:gd name="connsiteX102" fmla="*/ 14675 w 21521"/>
                <a:gd name="connsiteY102" fmla="*/ 2292 h 21600"/>
                <a:gd name="connsiteX103" fmla="*/ 15756 w 21521"/>
                <a:gd name="connsiteY103" fmla="*/ 2292 h 21600"/>
                <a:gd name="connsiteX104" fmla="*/ 15828 w 21521"/>
                <a:gd name="connsiteY104" fmla="*/ 2330 h 21600"/>
                <a:gd name="connsiteX105" fmla="*/ 15895 w 21521"/>
                <a:gd name="connsiteY105" fmla="*/ 2445 h 21600"/>
                <a:gd name="connsiteX106" fmla="*/ 15953 w 21521"/>
                <a:gd name="connsiteY106" fmla="*/ 2607 h 21600"/>
                <a:gd name="connsiteX107" fmla="*/ 15992 w 21521"/>
                <a:gd name="connsiteY107" fmla="*/ 2807 h 21600"/>
                <a:gd name="connsiteX108" fmla="*/ 17585 w 21521"/>
                <a:gd name="connsiteY108" fmla="*/ 16014 h 21600"/>
                <a:gd name="connsiteX109" fmla="*/ 17938 w 21521"/>
                <a:gd name="connsiteY109" fmla="*/ 18067 h 21600"/>
                <a:gd name="connsiteX110" fmla="*/ 18452 w 21521"/>
                <a:gd name="connsiteY110" fmla="*/ 19853 h 21600"/>
                <a:gd name="connsiteX111" fmla="*/ 19060 w 21521"/>
                <a:gd name="connsiteY111" fmla="*/ 21123 h 21600"/>
                <a:gd name="connsiteX112" fmla="*/ 19675 w 21521"/>
                <a:gd name="connsiteY112" fmla="*/ 21600 h 21600"/>
                <a:gd name="connsiteX113" fmla="*/ 20951 w 21521"/>
                <a:gd name="connsiteY113" fmla="*/ 21600 h 21600"/>
                <a:gd name="connsiteX114" fmla="*/ 21518 w 21521"/>
                <a:gd name="connsiteY114"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966 w 21521"/>
                <a:gd name="connsiteY65" fmla="*/ 14047 h 21600"/>
                <a:gd name="connsiteX66" fmla="*/ 5954 w 21521"/>
                <a:gd name="connsiteY66" fmla="*/ 14371 h 21600"/>
                <a:gd name="connsiteX67" fmla="*/ 5810 w 21521"/>
                <a:gd name="connsiteY67" fmla="*/ 16014 h 21600"/>
                <a:gd name="connsiteX68" fmla="*/ 5736 w 21521"/>
                <a:gd name="connsiteY68" fmla="*/ 18067 h 21600"/>
                <a:gd name="connsiteX69" fmla="*/ 5878 w 21521"/>
                <a:gd name="connsiteY69" fmla="*/ 19853 h 21600"/>
                <a:gd name="connsiteX70" fmla="*/ 6221 w 21521"/>
                <a:gd name="connsiteY70" fmla="*/ 21123 h 21600"/>
                <a:gd name="connsiteX71" fmla="*/ 6738 w 21521"/>
                <a:gd name="connsiteY71" fmla="*/ 21600 h 21600"/>
                <a:gd name="connsiteX72" fmla="*/ 8305 w 21521"/>
                <a:gd name="connsiteY72" fmla="*/ 21600 h 21600"/>
                <a:gd name="connsiteX73" fmla="*/ 8872 w 21521"/>
                <a:gd name="connsiteY73" fmla="*/ 21123 h 21600"/>
                <a:gd name="connsiteX74" fmla="*/ 9347 w 21521"/>
                <a:gd name="connsiteY74" fmla="*/ 19853 h 21600"/>
                <a:gd name="connsiteX75" fmla="*/ 9677 w 21521"/>
                <a:gd name="connsiteY75" fmla="*/ 18067 h 21600"/>
                <a:gd name="connsiteX76" fmla="*/ 9816 w 21521"/>
                <a:gd name="connsiteY76" fmla="*/ 16014 h 21600"/>
                <a:gd name="connsiteX77" fmla="*/ 9955 w 21521"/>
                <a:gd name="connsiteY77" fmla="*/ 7639 h 21600"/>
                <a:gd name="connsiteX78" fmla="*/ 9975 w 21521"/>
                <a:gd name="connsiteY78" fmla="*/ 7391 h 21600"/>
                <a:gd name="connsiteX79" fmla="*/ 10020 w 21521"/>
                <a:gd name="connsiteY79" fmla="*/ 7190 h 21600"/>
                <a:gd name="connsiteX80" fmla="*/ 10083 w 21521"/>
                <a:gd name="connsiteY80" fmla="*/ 7057 h 21600"/>
                <a:gd name="connsiteX81" fmla="*/ 10157 w 21521"/>
                <a:gd name="connsiteY81" fmla="*/ 7009 h 21600"/>
                <a:gd name="connsiteX82" fmla="*/ 11356 w 21521"/>
                <a:gd name="connsiteY82" fmla="*/ 7009 h 21600"/>
                <a:gd name="connsiteX83" fmla="*/ 11431 w 21521"/>
                <a:gd name="connsiteY83" fmla="*/ 7057 h 21600"/>
                <a:gd name="connsiteX84" fmla="*/ 11493 w 21521"/>
                <a:gd name="connsiteY84" fmla="*/ 7190 h 21600"/>
                <a:gd name="connsiteX85" fmla="*/ 11539 w 21521"/>
                <a:gd name="connsiteY85" fmla="*/ 7391 h 21600"/>
                <a:gd name="connsiteX86" fmla="*/ 11558 w 21521"/>
                <a:gd name="connsiteY86" fmla="*/ 7639 h 21600"/>
                <a:gd name="connsiteX87" fmla="*/ 11698 w 21521"/>
                <a:gd name="connsiteY87" fmla="*/ 16014 h 21600"/>
                <a:gd name="connsiteX88" fmla="*/ 11837 w 21521"/>
                <a:gd name="connsiteY88" fmla="*/ 18067 h 21600"/>
                <a:gd name="connsiteX89" fmla="*/ 12166 w 21521"/>
                <a:gd name="connsiteY89" fmla="*/ 19853 h 21600"/>
                <a:gd name="connsiteX90" fmla="*/ 12642 w 21521"/>
                <a:gd name="connsiteY90" fmla="*/ 21123 h 21600"/>
                <a:gd name="connsiteX91" fmla="*/ 13209 w 21521"/>
                <a:gd name="connsiteY91" fmla="*/ 21600 h 21600"/>
                <a:gd name="connsiteX92" fmla="*/ 14776 w 21521"/>
                <a:gd name="connsiteY92" fmla="*/ 21600 h 21600"/>
                <a:gd name="connsiteX93" fmla="*/ 15292 w 21521"/>
                <a:gd name="connsiteY93" fmla="*/ 21123 h 21600"/>
                <a:gd name="connsiteX94" fmla="*/ 15636 w 21521"/>
                <a:gd name="connsiteY94" fmla="*/ 19853 h 21600"/>
                <a:gd name="connsiteX95" fmla="*/ 15778 w 21521"/>
                <a:gd name="connsiteY95" fmla="*/ 18067 h 21600"/>
                <a:gd name="connsiteX96" fmla="*/ 15703 w 21521"/>
                <a:gd name="connsiteY96" fmla="*/ 16014 h 21600"/>
                <a:gd name="connsiteX97" fmla="*/ 14550 w 21521"/>
                <a:gd name="connsiteY97" fmla="*/ 2807 h 21600"/>
                <a:gd name="connsiteX98" fmla="*/ 14545 w 21521"/>
                <a:gd name="connsiteY98" fmla="*/ 2607 h 21600"/>
                <a:gd name="connsiteX99" fmla="*/ 14567 w 21521"/>
                <a:gd name="connsiteY99" fmla="*/ 2445 h 21600"/>
                <a:gd name="connsiteX100" fmla="*/ 14612 w 21521"/>
                <a:gd name="connsiteY100" fmla="*/ 2330 h 21600"/>
                <a:gd name="connsiteX101" fmla="*/ 14675 w 21521"/>
                <a:gd name="connsiteY101" fmla="*/ 2292 h 21600"/>
                <a:gd name="connsiteX102" fmla="*/ 15756 w 21521"/>
                <a:gd name="connsiteY102" fmla="*/ 2292 h 21600"/>
                <a:gd name="connsiteX103" fmla="*/ 15828 w 21521"/>
                <a:gd name="connsiteY103" fmla="*/ 2330 h 21600"/>
                <a:gd name="connsiteX104" fmla="*/ 15895 w 21521"/>
                <a:gd name="connsiteY104" fmla="*/ 2445 h 21600"/>
                <a:gd name="connsiteX105" fmla="*/ 15953 w 21521"/>
                <a:gd name="connsiteY105" fmla="*/ 2607 h 21600"/>
                <a:gd name="connsiteX106" fmla="*/ 15992 w 21521"/>
                <a:gd name="connsiteY106" fmla="*/ 2807 h 21600"/>
                <a:gd name="connsiteX107" fmla="*/ 17585 w 21521"/>
                <a:gd name="connsiteY107" fmla="*/ 16014 h 21600"/>
                <a:gd name="connsiteX108" fmla="*/ 17938 w 21521"/>
                <a:gd name="connsiteY108" fmla="*/ 18067 h 21600"/>
                <a:gd name="connsiteX109" fmla="*/ 18452 w 21521"/>
                <a:gd name="connsiteY109" fmla="*/ 19853 h 21600"/>
                <a:gd name="connsiteX110" fmla="*/ 19060 w 21521"/>
                <a:gd name="connsiteY110" fmla="*/ 21123 h 21600"/>
                <a:gd name="connsiteX111" fmla="*/ 19675 w 21521"/>
                <a:gd name="connsiteY111" fmla="*/ 21600 h 21600"/>
                <a:gd name="connsiteX112" fmla="*/ 20951 w 21521"/>
                <a:gd name="connsiteY112" fmla="*/ 21600 h 21600"/>
                <a:gd name="connsiteX113" fmla="*/ 21518 w 21521"/>
                <a:gd name="connsiteY113"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954 w 21521"/>
                <a:gd name="connsiteY65" fmla="*/ 14371 h 21600"/>
                <a:gd name="connsiteX66" fmla="*/ 5810 w 21521"/>
                <a:gd name="connsiteY66" fmla="*/ 16014 h 21600"/>
                <a:gd name="connsiteX67" fmla="*/ 5736 w 21521"/>
                <a:gd name="connsiteY67" fmla="*/ 18067 h 21600"/>
                <a:gd name="connsiteX68" fmla="*/ 5878 w 21521"/>
                <a:gd name="connsiteY68" fmla="*/ 19853 h 21600"/>
                <a:gd name="connsiteX69" fmla="*/ 6221 w 21521"/>
                <a:gd name="connsiteY69" fmla="*/ 21123 h 21600"/>
                <a:gd name="connsiteX70" fmla="*/ 6738 w 21521"/>
                <a:gd name="connsiteY70" fmla="*/ 21600 h 21600"/>
                <a:gd name="connsiteX71" fmla="*/ 8305 w 21521"/>
                <a:gd name="connsiteY71" fmla="*/ 21600 h 21600"/>
                <a:gd name="connsiteX72" fmla="*/ 8872 w 21521"/>
                <a:gd name="connsiteY72" fmla="*/ 21123 h 21600"/>
                <a:gd name="connsiteX73" fmla="*/ 9347 w 21521"/>
                <a:gd name="connsiteY73" fmla="*/ 19853 h 21600"/>
                <a:gd name="connsiteX74" fmla="*/ 9677 w 21521"/>
                <a:gd name="connsiteY74" fmla="*/ 18067 h 21600"/>
                <a:gd name="connsiteX75" fmla="*/ 9816 w 21521"/>
                <a:gd name="connsiteY75" fmla="*/ 16014 h 21600"/>
                <a:gd name="connsiteX76" fmla="*/ 9955 w 21521"/>
                <a:gd name="connsiteY76" fmla="*/ 7639 h 21600"/>
                <a:gd name="connsiteX77" fmla="*/ 9975 w 21521"/>
                <a:gd name="connsiteY77" fmla="*/ 7391 h 21600"/>
                <a:gd name="connsiteX78" fmla="*/ 10020 w 21521"/>
                <a:gd name="connsiteY78" fmla="*/ 7190 h 21600"/>
                <a:gd name="connsiteX79" fmla="*/ 10083 w 21521"/>
                <a:gd name="connsiteY79" fmla="*/ 7057 h 21600"/>
                <a:gd name="connsiteX80" fmla="*/ 10157 w 21521"/>
                <a:gd name="connsiteY80" fmla="*/ 7009 h 21600"/>
                <a:gd name="connsiteX81" fmla="*/ 11356 w 21521"/>
                <a:gd name="connsiteY81" fmla="*/ 7009 h 21600"/>
                <a:gd name="connsiteX82" fmla="*/ 11431 w 21521"/>
                <a:gd name="connsiteY82" fmla="*/ 7057 h 21600"/>
                <a:gd name="connsiteX83" fmla="*/ 11493 w 21521"/>
                <a:gd name="connsiteY83" fmla="*/ 7190 h 21600"/>
                <a:gd name="connsiteX84" fmla="*/ 11539 w 21521"/>
                <a:gd name="connsiteY84" fmla="*/ 7391 h 21600"/>
                <a:gd name="connsiteX85" fmla="*/ 11558 w 21521"/>
                <a:gd name="connsiteY85" fmla="*/ 7639 h 21600"/>
                <a:gd name="connsiteX86" fmla="*/ 11698 w 21521"/>
                <a:gd name="connsiteY86" fmla="*/ 16014 h 21600"/>
                <a:gd name="connsiteX87" fmla="*/ 11837 w 21521"/>
                <a:gd name="connsiteY87" fmla="*/ 18067 h 21600"/>
                <a:gd name="connsiteX88" fmla="*/ 12166 w 21521"/>
                <a:gd name="connsiteY88" fmla="*/ 19853 h 21600"/>
                <a:gd name="connsiteX89" fmla="*/ 12642 w 21521"/>
                <a:gd name="connsiteY89" fmla="*/ 21123 h 21600"/>
                <a:gd name="connsiteX90" fmla="*/ 13209 w 21521"/>
                <a:gd name="connsiteY90" fmla="*/ 21600 h 21600"/>
                <a:gd name="connsiteX91" fmla="*/ 14776 w 21521"/>
                <a:gd name="connsiteY91" fmla="*/ 21600 h 21600"/>
                <a:gd name="connsiteX92" fmla="*/ 15292 w 21521"/>
                <a:gd name="connsiteY92" fmla="*/ 21123 h 21600"/>
                <a:gd name="connsiteX93" fmla="*/ 15636 w 21521"/>
                <a:gd name="connsiteY93" fmla="*/ 19853 h 21600"/>
                <a:gd name="connsiteX94" fmla="*/ 15778 w 21521"/>
                <a:gd name="connsiteY94" fmla="*/ 18067 h 21600"/>
                <a:gd name="connsiteX95" fmla="*/ 15703 w 21521"/>
                <a:gd name="connsiteY95" fmla="*/ 16014 h 21600"/>
                <a:gd name="connsiteX96" fmla="*/ 14550 w 21521"/>
                <a:gd name="connsiteY96" fmla="*/ 2807 h 21600"/>
                <a:gd name="connsiteX97" fmla="*/ 14545 w 21521"/>
                <a:gd name="connsiteY97" fmla="*/ 2607 h 21600"/>
                <a:gd name="connsiteX98" fmla="*/ 14567 w 21521"/>
                <a:gd name="connsiteY98" fmla="*/ 2445 h 21600"/>
                <a:gd name="connsiteX99" fmla="*/ 14612 w 21521"/>
                <a:gd name="connsiteY99" fmla="*/ 2330 h 21600"/>
                <a:gd name="connsiteX100" fmla="*/ 14675 w 21521"/>
                <a:gd name="connsiteY100" fmla="*/ 2292 h 21600"/>
                <a:gd name="connsiteX101" fmla="*/ 15756 w 21521"/>
                <a:gd name="connsiteY101" fmla="*/ 2292 h 21600"/>
                <a:gd name="connsiteX102" fmla="*/ 15828 w 21521"/>
                <a:gd name="connsiteY102" fmla="*/ 2330 h 21600"/>
                <a:gd name="connsiteX103" fmla="*/ 15895 w 21521"/>
                <a:gd name="connsiteY103" fmla="*/ 2445 h 21600"/>
                <a:gd name="connsiteX104" fmla="*/ 15953 w 21521"/>
                <a:gd name="connsiteY104" fmla="*/ 2607 h 21600"/>
                <a:gd name="connsiteX105" fmla="*/ 15992 w 21521"/>
                <a:gd name="connsiteY105" fmla="*/ 2807 h 21600"/>
                <a:gd name="connsiteX106" fmla="*/ 17585 w 21521"/>
                <a:gd name="connsiteY106" fmla="*/ 16014 h 21600"/>
                <a:gd name="connsiteX107" fmla="*/ 17938 w 21521"/>
                <a:gd name="connsiteY107" fmla="*/ 18067 h 21600"/>
                <a:gd name="connsiteX108" fmla="*/ 18452 w 21521"/>
                <a:gd name="connsiteY108" fmla="*/ 19853 h 21600"/>
                <a:gd name="connsiteX109" fmla="*/ 19060 w 21521"/>
                <a:gd name="connsiteY109" fmla="*/ 21123 h 21600"/>
                <a:gd name="connsiteX110" fmla="*/ 19675 w 21521"/>
                <a:gd name="connsiteY110" fmla="*/ 21600 h 21600"/>
                <a:gd name="connsiteX111" fmla="*/ 20951 w 21521"/>
                <a:gd name="connsiteY111" fmla="*/ 21600 h 21600"/>
                <a:gd name="connsiteX112" fmla="*/ 21518 w 21521"/>
                <a:gd name="connsiteY112"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810 w 21521"/>
                <a:gd name="connsiteY65" fmla="*/ 16014 h 21600"/>
                <a:gd name="connsiteX66" fmla="*/ 5736 w 21521"/>
                <a:gd name="connsiteY66" fmla="*/ 18067 h 21600"/>
                <a:gd name="connsiteX67" fmla="*/ 5878 w 21521"/>
                <a:gd name="connsiteY67" fmla="*/ 19853 h 21600"/>
                <a:gd name="connsiteX68" fmla="*/ 6221 w 21521"/>
                <a:gd name="connsiteY68" fmla="*/ 21123 h 21600"/>
                <a:gd name="connsiteX69" fmla="*/ 6738 w 21521"/>
                <a:gd name="connsiteY69" fmla="*/ 21600 h 21600"/>
                <a:gd name="connsiteX70" fmla="*/ 8305 w 21521"/>
                <a:gd name="connsiteY70" fmla="*/ 21600 h 21600"/>
                <a:gd name="connsiteX71" fmla="*/ 8872 w 21521"/>
                <a:gd name="connsiteY71" fmla="*/ 21123 h 21600"/>
                <a:gd name="connsiteX72" fmla="*/ 9347 w 21521"/>
                <a:gd name="connsiteY72" fmla="*/ 19853 h 21600"/>
                <a:gd name="connsiteX73" fmla="*/ 9677 w 21521"/>
                <a:gd name="connsiteY73" fmla="*/ 18067 h 21600"/>
                <a:gd name="connsiteX74" fmla="*/ 9816 w 21521"/>
                <a:gd name="connsiteY74" fmla="*/ 16014 h 21600"/>
                <a:gd name="connsiteX75" fmla="*/ 9955 w 21521"/>
                <a:gd name="connsiteY75" fmla="*/ 7639 h 21600"/>
                <a:gd name="connsiteX76" fmla="*/ 9975 w 21521"/>
                <a:gd name="connsiteY76" fmla="*/ 7391 h 21600"/>
                <a:gd name="connsiteX77" fmla="*/ 10020 w 21521"/>
                <a:gd name="connsiteY77" fmla="*/ 7190 h 21600"/>
                <a:gd name="connsiteX78" fmla="*/ 10083 w 21521"/>
                <a:gd name="connsiteY78" fmla="*/ 7057 h 21600"/>
                <a:gd name="connsiteX79" fmla="*/ 10157 w 21521"/>
                <a:gd name="connsiteY79" fmla="*/ 7009 h 21600"/>
                <a:gd name="connsiteX80" fmla="*/ 11356 w 21521"/>
                <a:gd name="connsiteY80" fmla="*/ 7009 h 21600"/>
                <a:gd name="connsiteX81" fmla="*/ 11431 w 21521"/>
                <a:gd name="connsiteY81" fmla="*/ 7057 h 21600"/>
                <a:gd name="connsiteX82" fmla="*/ 11493 w 21521"/>
                <a:gd name="connsiteY82" fmla="*/ 7190 h 21600"/>
                <a:gd name="connsiteX83" fmla="*/ 11539 w 21521"/>
                <a:gd name="connsiteY83" fmla="*/ 7391 h 21600"/>
                <a:gd name="connsiteX84" fmla="*/ 11558 w 21521"/>
                <a:gd name="connsiteY84" fmla="*/ 7639 h 21600"/>
                <a:gd name="connsiteX85" fmla="*/ 11698 w 21521"/>
                <a:gd name="connsiteY85" fmla="*/ 16014 h 21600"/>
                <a:gd name="connsiteX86" fmla="*/ 11837 w 21521"/>
                <a:gd name="connsiteY86" fmla="*/ 18067 h 21600"/>
                <a:gd name="connsiteX87" fmla="*/ 12166 w 21521"/>
                <a:gd name="connsiteY87" fmla="*/ 19853 h 21600"/>
                <a:gd name="connsiteX88" fmla="*/ 12642 w 21521"/>
                <a:gd name="connsiteY88" fmla="*/ 21123 h 21600"/>
                <a:gd name="connsiteX89" fmla="*/ 13209 w 21521"/>
                <a:gd name="connsiteY89" fmla="*/ 21600 h 21600"/>
                <a:gd name="connsiteX90" fmla="*/ 14776 w 21521"/>
                <a:gd name="connsiteY90" fmla="*/ 21600 h 21600"/>
                <a:gd name="connsiteX91" fmla="*/ 15292 w 21521"/>
                <a:gd name="connsiteY91" fmla="*/ 21123 h 21600"/>
                <a:gd name="connsiteX92" fmla="*/ 15636 w 21521"/>
                <a:gd name="connsiteY92" fmla="*/ 19853 h 21600"/>
                <a:gd name="connsiteX93" fmla="*/ 15778 w 21521"/>
                <a:gd name="connsiteY93" fmla="*/ 18067 h 21600"/>
                <a:gd name="connsiteX94" fmla="*/ 15703 w 21521"/>
                <a:gd name="connsiteY94" fmla="*/ 16014 h 21600"/>
                <a:gd name="connsiteX95" fmla="*/ 14550 w 21521"/>
                <a:gd name="connsiteY95" fmla="*/ 2807 h 21600"/>
                <a:gd name="connsiteX96" fmla="*/ 14545 w 21521"/>
                <a:gd name="connsiteY96" fmla="*/ 2607 h 21600"/>
                <a:gd name="connsiteX97" fmla="*/ 14567 w 21521"/>
                <a:gd name="connsiteY97" fmla="*/ 2445 h 21600"/>
                <a:gd name="connsiteX98" fmla="*/ 14612 w 21521"/>
                <a:gd name="connsiteY98" fmla="*/ 2330 h 21600"/>
                <a:gd name="connsiteX99" fmla="*/ 14675 w 21521"/>
                <a:gd name="connsiteY99" fmla="*/ 2292 h 21600"/>
                <a:gd name="connsiteX100" fmla="*/ 15756 w 21521"/>
                <a:gd name="connsiteY100" fmla="*/ 2292 h 21600"/>
                <a:gd name="connsiteX101" fmla="*/ 15828 w 21521"/>
                <a:gd name="connsiteY101" fmla="*/ 2330 h 21600"/>
                <a:gd name="connsiteX102" fmla="*/ 15895 w 21521"/>
                <a:gd name="connsiteY102" fmla="*/ 2445 h 21600"/>
                <a:gd name="connsiteX103" fmla="*/ 15953 w 21521"/>
                <a:gd name="connsiteY103" fmla="*/ 2607 h 21600"/>
                <a:gd name="connsiteX104" fmla="*/ 15992 w 21521"/>
                <a:gd name="connsiteY104" fmla="*/ 2807 h 21600"/>
                <a:gd name="connsiteX105" fmla="*/ 17585 w 21521"/>
                <a:gd name="connsiteY105" fmla="*/ 16014 h 21600"/>
                <a:gd name="connsiteX106" fmla="*/ 17938 w 21521"/>
                <a:gd name="connsiteY106" fmla="*/ 18067 h 21600"/>
                <a:gd name="connsiteX107" fmla="*/ 18452 w 21521"/>
                <a:gd name="connsiteY107" fmla="*/ 19853 h 21600"/>
                <a:gd name="connsiteX108" fmla="*/ 19060 w 21521"/>
                <a:gd name="connsiteY108" fmla="*/ 21123 h 21600"/>
                <a:gd name="connsiteX109" fmla="*/ 19675 w 21521"/>
                <a:gd name="connsiteY109" fmla="*/ 21600 h 21600"/>
                <a:gd name="connsiteX110" fmla="*/ 20951 w 21521"/>
                <a:gd name="connsiteY110" fmla="*/ 21600 h 21600"/>
                <a:gd name="connsiteX111" fmla="*/ 21518 w 21521"/>
                <a:gd name="connsiteY111"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736 w 21521"/>
                <a:gd name="connsiteY65" fmla="*/ 18067 h 21600"/>
                <a:gd name="connsiteX66" fmla="*/ 5878 w 21521"/>
                <a:gd name="connsiteY66" fmla="*/ 19853 h 21600"/>
                <a:gd name="connsiteX67" fmla="*/ 6221 w 21521"/>
                <a:gd name="connsiteY67" fmla="*/ 21123 h 21600"/>
                <a:gd name="connsiteX68" fmla="*/ 6738 w 21521"/>
                <a:gd name="connsiteY68" fmla="*/ 21600 h 21600"/>
                <a:gd name="connsiteX69" fmla="*/ 8305 w 21521"/>
                <a:gd name="connsiteY69" fmla="*/ 21600 h 21600"/>
                <a:gd name="connsiteX70" fmla="*/ 8872 w 21521"/>
                <a:gd name="connsiteY70" fmla="*/ 21123 h 21600"/>
                <a:gd name="connsiteX71" fmla="*/ 9347 w 21521"/>
                <a:gd name="connsiteY71" fmla="*/ 19853 h 21600"/>
                <a:gd name="connsiteX72" fmla="*/ 9677 w 21521"/>
                <a:gd name="connsiteY72" fmla="*/ 18067 h 21600"/>
                <a:gd name="connsiteX73" fmla="*/ 9816 w 21521"/>
                <a:gd name="connsiteY73" fmla="*/ 16014 h 21600"/>
                <a:gd name="connsiteX74" fmla="*/ 9955 w 21521"/>
                <a:gd name="connsiteY74" fmla="*/ 7639 h 21600"/>
                <a:gd name="connsiteX75" fmla="*/ 9975 w 21521"/>
                <a:gd name="connsiteY75" fmla="*/ 7391 h 21600"/>
                <a:gd name="connsiteX76" fmla="*/ 10020 w 21521"/>
                <a:gd name="connsiteY76" fmla="*/ 7190 h 21600"/>
                <a:gd name="connsiteX77" fmla="*/ 10083 w 21521"/>
                <a:gd name="connsiteY77" fmla="*/ 7057 h 21600"/>
                <a:gd name="connsiteX78" fmla="*/ 10157 w 21521"/>
                <a:gd name="connsiteY78" fmla="*/ 7009 h 21600"/>
                <a:gd name="connsiteX79" fmla="*/ 11356 w 21521"/>
                <a:gd name="connsiteY79" fmla="*/ 7009 h 21600"/>
                <a:gd name="connsiteX80" fmla="*/ 11431 w 21521"/>
                <a:gd name="connsiteY80" fmla="*/ 7057 h 21600"/>
                <a:gd name="connsiteX81" fmla="*/ 11493 w 21521"/>
                <a:gd name="connsiteY81" fmla="*/ 7190 h 21600"/>
                <a:gd name="connsiteX82" fmla="*/ 11539 w 21521"/>
                <a:gd name="connsiteY82" fmla="*/ 7391 h 21600"/>
                <a:gd name="connsiteX83" fmla="*/ 11558 w 21521"/>
                <a:gd name="connsiteY83" fmla="*/ 7639 h 21600"/>
                <a:gd name="connsiteX84" fmla="*/ 11698 w 21521"/>
                <a:gd name="connsiteY84" fmla="*/ 16014 h 21600"/>
                <a:gd name="connsiteX85" fmla="*/ 11837 w 21521"/>
                <a:gd name="connsiteY85" fmla="*/ 18067 h 21600"/>
                <a:gd name="connsiteX86" fmla="*/ 12166 w 21521"/>
                <a:gd name="connsiteY86" fmla="*/ 19853 h 21600"/>
                <a:gd name="connsiteX87" fmla="*/ 12642 w 21521"/>
                <a:gd name="connsiteY87" fmla="*/ 21123 h 21600"/>
                <a:gd name="connsiteX88" fmla="*/ 13209 w 21521"/>
                <a:gd name="connsiteY88" fmla="*/ 21600 h 21600"/>
                <a:gd name="connsiteX89" fmla="*/ 14776 w 21521"/>
                <a:gd name="connsiteY89" fmla="*/ 21600 h 21600"/>
                <a:gd name="connsiteX90" fmla="*/ 15292 w 21521"/>
                <a:gd name="connsiteY90" fmla="*/ 21123 h 21600"/>
                <a:gd name="connsiteX91" fmla="*/ 15636 w 21521"/>
                <a:gd name="connsiteY91" fmla="*/ 19853 h 21600"/>
                <a:gd name="connsiteX92" fmla="*/ 15778 w 21521"/>
                <a:gd name="connsiteY92" fmla="*/ 18067 h 21600"/>
                <a:gd name="connsiteX93" fmla="*/ 15703 w 21521"/>
                <a:gd name="connsiteY93" fmla="*/ 16014 h 21600"/>
                <a:gd name="connsiteX94" fmla="*/ 14550 w 21521"/>
                <a:gd name="connsiteY94" fmla="*/ 2807 h 21600"/>
                <a:gd name="connsiteX95" fmla="*/ 14545 w 21521"/>
                <a:gd name="connsiteY95" fmla="*/ 2607 h 21600"/>
                <a:gd name="connsiteX96" fmla="*/ 14567 w 21521"/>
                <a:gd name="connsiteY96" fmla="*/ 2445 h 21600"/>
                <a:gd name="connsiteX97" fmla="*/ 14612 w 21521"/>
                <a:gd name="connsiteY97" fmla="*/ 2330 h 21600"/>
                <a:gd name="connsiteX98" fmla="*/ 14675 w 21521"/>
                <a:gd name="connsiteY98" fmla="*/ 2292 h 21600"/>
                <a:gd name="connsiteX99" fmla="*/ 15756 w 21521"/>
                <a:gd name="connsiteY99" fmla="*/ 2292 h 21600"/>
                <a:gd name="connsiteX100" fmla="*/ 15828 w 21521"/>
                <a:gd name="connsiteY100" fmla="*/ 2330 h 21600"/>
                <a:gd name="connsiteX101" fmla="*/ 15895 w 21521"/>
                <a:gd name="connsiteY101" fmla="*/ 2445 h 21600"/>
                <a:gd name="connsiteX102" fmla="*/ 15953 w 21521"/>
                <a:gd name="connsiteY102" fmla="*/ 2607 h 21600"/>
                <a:gd name="connsiteX103" fmla="*/ 15992 w 21521"/>
                <a:gd name="connsiteY103" fmla="*/ 2807 h 21600"/>
                <a:gd name="connsiteX104" fmla="*/ 17585 w 21521"/>
                <a:gd name="connsiteY104" fmla="*/ 16014 h 21600"/>
                <a:gd name="connsiteX105" fmla="*/ 17938 w 21521"/>
                <a:gd name="connsiteY105" fmla="*/ 18067 h 21600"/>
                <a:gd name="connsiteX106" fmla="*/ 18452 w 21521"/>
                <a:gd name="connsiteY106" fmla="*/ 19853 h 21600"/>
                <a:gd name="connsiteX107" fmla="*/ 19060 w 21521"/>
                <a:gd name="connsiteY107" fmla="*/ 21123 h 21600"/>
                <a:gd name="connsiteX108" fmla="*/ 19675 w 21521"/>
                <a:gd name="connsiteY108" fmla="*/ 21600 h 21600"/>
                <a:gd name="connsiteX109" fmla="*/ 20951 w 21521"/>
                <a:gd name="connsiteY109" fmla="*/ 21600 h 21600"/>
                <a:gd name="connsiteX110" fmla="*/ 21518 w 21521"/>
                <a:gd name="connsiteY110"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5878 w 21521"/>
                <a:gd name="connsiteY65" fmla="*/ 19853 h 21600"/>
                <a:gd name="connsiteX66" fmla="*/ 6221 w 21521"/>
                <a:gd name="connsiteY66" fmla="*/ 21123 h 21600"/>
                <a:gd name="connsiteX67" fmla="*/ 6738 w 21521"/>
                <a:gd name="connsiteY67" fmla="*/ 21600 h 21600"/>
                <a:gd name="connsiteX68" fmla="*/ 8305 w 21521"/>
                <a:gd name="connsiteY68" fmla="*/ 21600 h 21600"/>
                <a:gd name="connsiteX69" fmla="*/ 8872 w 21521"/>
                <a:gd name="connsiteY69" fmla="*/ 21123 h 21600"/>
                <a:gd name="connsiteX70" fmla="*/ 9347 w 21521"/>
                <a:gd name="connsiteY70" fmla="*/ 19853 h 21600"/>
                <a:gd name="connsiteX71" fmla="*/ 9677 w 21521"/>
                <a:gd name="connsiteY71" fmla="*/ 18067 h 21600"/>
                <a:gd name="connsiteX72" fmla="*/ 9816 w 21521"/>
                <a:gd name="connsiteY72" fmla="*/ 16014 h 21600"/>
                <a:gd name="connsiteX73" fmla="*/ 9955 w 21521"/>
                <a:gd name="connsiteY73" fmla="*/ 7639 h 21600"/>
                <a:gd name="connsiteX74" fmla="*/ 9975 w 21521"/>
                <a:gd name="connsiteY74" fmla="*/ 7391 h 21600"/>
                <a:gd name="connsiteX75" fmla="*/ 10020 w 21521"/>
                <a:gd name="connsiteY75" fmla="*/ 7190 h 21600"/>
                <a:gd name="connsiteX76" fmla="*/ 10083 w 21521"/>
                <a:gd name="connsiteY76" fmla="*/ 7057 h 21600"/>
                <a:gd name="connsiteX77" fmla="*/ 10157 w 21521"/>
                <a:gd name="connsiteY77" fmla="*/ 7009 h 21600"/>
                <a:gd name="connsiteX78" fmla="*/ 11356 w 21521"/>
                <a:gd name="connsiteY78" fmla="*/ 7009 h 21600"/>
                <a:gd name="connsiteX79" fmla="*/ 11431 w 21521"/>
                <a:gd name="connsiteY79" fmla="*/ 7057 h 21600"/>
                <a:gd name="connsiteX80" fmla="*/ 11493 w 21521"/>
                <a:gd name="connsiteY80" fmla="*/ 7190 h 21600"/>
                <a:gd name="connsiteX81" fmla="*/ 11539 w 21521"/>
                <a:gd name="connsiteY81" fmla="*/ 7391 h 21600"/>
                <a:gd name="connsiteX82" fmla="*/ 11558 w 21521"/>
                <a:gd name="connsiteY82" fmla="*/ 7639 h 21600"/>
                <a:gd name="connsiteX83" fmla="*/ 11698 w 21521"/>
                <a:gd name="connsiteY83" fmla="*/ 16014 h 21600"/>
                <a:gd name="connsiteX84" fmla="*/ 11837 w 21521"/>
                <a:gd name="connsiteY84" fmla="*/ 18067 h 21600"/>
                <a:gd name="connsiteX85" fmla="*/ 12166 w 21521"/>
                <a:gd name="connsiteY85" fmla="*/ 19853 h 21600"/>
                <a:gd name="connsiteX86" fmla="*/ 12642 w 21521"/>
                <a:gd name="connsiteY86" fmla="*/ 21123 h 21600"/>
                <a:gd name="connsiteX87" fmla="*/ 13209 w 21521"/>
                <a:gd name="connsiteY87" fmla="*/ 21600 h 21600"/>
                <a:gd name="connsiteX88" fmla="*/ 14776 w 21521"/>
                <a:gd name="connsiteY88" fmla="*/ 21600 h 21600"/>
                <a:gd name="connsiteX89" fmla="*/ 15292 w 21521"/>
                <a:gd name="connsiteY89" fmla="*/ 21123 h 21600"/>
                <a:gd name="connsiteX90" fmla="*/ 15636 w 21521"/>
                <a:gd name="connsiteY90" fmla="*/ 19853 h 21600"/>
                <a:gd name="connsiteX91" fmla="*/ 15778 w 21521"/>
                <a:gd name="connsiteY91" fmla="*/ 18067 h 21600"/>
                <a:gd name="connsiteX92" fmla="*/ 15703 w 21521"/>
                <a:gd name="connsiteY92" fmla="*/ 16014 h 21600"/>
                <a:gd name="connsiteX93" fmla="*/ 14550 w 21521"/>
                <a:gd name="connsiteY93" fmla="*/ 2807 h 21600"/>
                <a:gd name="connsiteX94" fmla="*/ 14545 w 21521"/>
                <a:gd name="connsiteY94" fmla="*/ 2607 h 21600"/>
                <a:gd name="connsiteX95" fmla="*/ 14567 w 21521"/>
                <a:gd name="connsiteY95" fmla="*/ 2445 h 21600"/>
                <a:gd name="connsiteX96" fmla="*/ 14612 w 21521"/>
                <a:gd name="connsiteY96" fmla="*/ 2330 h 21600"/>
                <a:gd name="connsiteX97" fmla="*/ 14675 w 21521"/>
                <a:gd name="connsiteY97" fmla="*/ 2292 h 21600"/>
                <a:gd name="connsiteX98" fmla="*/ 15756 w 21521"/>
                <a:gd name="connsiteY98" fmla="*/ 2292 h 21600"/>
                <a:gd name="connsiteX99" fmla="*/ 15828 w 21521"/>
                <a:gd name="connsiteY99" fmla="*/ 2330 h 21600"/>
                <a:gd name="connsiteX100" fmla="*/ 15895 w 21521"/>
                <a:gd name="connsiteY100" fmla="*/ 2445 h 21600"/>
                <a:gd name="connsiteX101" fmla="*/ 15953 w 21521"/>
                <a:gd name="connsiteY101" fmla="*/ 2607 h 21600"/>
                <a:gd name="connsiteX102" fmla="*/ 15992 w 21521"/>
                <a:gd name="connsiteY102" fmla="*/ 2807 h 21600"/>
                <a:gd name="connsiteX103" fmla="*/ 17585 w 21521"/>
                <a:gd name="connsiteY103" fmla="*/ 16014 h 21600"/>
                <a:gd name="connsiteX104" fmla="*/ 17938 w 21521"/>
                <a:gd name="connsiteY104" fmla="*/ 18067 h 21600"/>
                <a:gd name="connsiteX105" fmla="*/ 18452 w 21521"/>
                <a:gd name="connsiteY105" fmla="*/ 19853 h 21600"/>
                <a:gd name="connsiteX106" fmla="*/ 19060 w 21521"/>
                <a:gd name="connsiteY106" fmla="*/ 21123 h 21600"/>
                <a:gd name="connsiteX107" fmla="*/ 19675 w 21521"/>
                <a:gd name="connsiteY107" fmla="*/ 21600 h 21600"/>
                <a:gd name="connsiteX108" fmla="*/ 20951 w 21521"/>
                <a:gd name="connsiteY108" fmla="*/ 21600 h 21600"/>
                <a:gd name="connsiteX109" fmla="*/ 21518 w 21521"/>
                <a:gd name="connsiteY109"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954 w 21521"/>
                <a:gd name="connsiteY42" fmla="*/ 16845 h 21600"/>
                <a:gd name="connsiteX43" fmla="*/ 6894 w 21521"/>
                <a:gd name="connsiteY43" fmla="*/ 16644 h 21600"/>
                <a:gd name="connsiteX44" fmla="*/ 3888 w 21521"/>
                <a:gd name="connsiteY44" fmla="*/ 11172 h 21600"/>
                <a:gd name="connsiteX45" fmla="*/ 3443 w 21521"/>
                <a:gd name="connsiteY45" fmla="*/ 12557 h 21600"/>
                <a:gd name="connsiteX46" fmla="*/ 3097 w 21521"/>
                <a:gd name="connsiteY46" fmla="*/ 14362 h 21600"/>
                <a:gd name="connsiteX47" fmla="*/ 2869 w 21521"/>
                <a:gd name="connsiteY47" fmla="*/ 16004 h 21600"/>
                <a:gd name="connsiteX48" fmla="*/ 2802 w 21521"/>
                <a:gd name="connsiteY48" fmla="*/ 16358 h 21600"/>
                <a:gd name="connsiteX49" fmla="*/ 2711 w 21521"/>
                <a:gd name="connsiteY49" fmla="*/ 16644 h 21600"/>
                <a:gd name="connsiteX50" fmla="*/ 2610 w 21521"/>
                <a:gd name="connsiteY50" fmla="*/ 16845 h 21600"/>
                <a:gd name="connsiteX51" fmla="*/ 2509 w 21521"/>
                <a:gd name="connsiteY51" fmla="*/ 16921 h 21600"/>
                <a:gd name="connsiteX52" fmla="*/ 0 w 21521"/>
                <a:gd name="connsiteY52" fmla="*/ 18611 h 21600"/>
                <a:gd name="connsiteX53" fmla="*/ 0 w 21521"/>
                <a:gd name="connsiteY53" fmla="*/ 19490 h 21600"/>
                <a:gd name="connsiteX54" fmla="*/ 505 w 21521"/>
                <a:gd name="connsiteY54" fmla="*/ 21600 h 21600"/>
                <a:gd name="connsiteX55" fmla="*/ 533 w 21521"/>
                <a:gd name="connsiteY55" fmla="*/ 21600 h 21600"/>
                <a:gd name="connsiteX56" fmla="*/ 1838 w 21521"/>
                <a:gd name="connsiteY56" fmla="*/ 21600 h 21600"/>
                <a:gd name="connsiteX57" fmla="*/ 2453 w 21521"/>
                <a:gd name="connsiteY57" fmla="*/ 21123 h 21600"/>
                <a:gd name="connsiteX58" fmla="*/ 3061 w 21521"/>
                <a:gd name="connsiteY58" fmla="*/ 19853 h 21600"/>
                <a:gd name="connsiteX59" fmla="*/ 3576 w 21521"/>
                <a:gd name="connsiteY59" fmla="*/ 18067 h 21600"/>
                <a:gd name="connsiteX60" fmla="*/ 3929 w 21521"/>
                <a:gd name="connsiteY60" fmla="*/ 16014 h 21600"/>
                <a:gd name="connsiteX61" fmla="*/ 4126 w 21521"/>
                <a:gd name="connsiteY61" fmla="*/ 14371 h 21600"/>
                <a:gd name="connsiteX62" fmla="*/ 4184 w 21521"/>
                <a:gd name="connsiteY62" fmla="*/ 14047 h 21600"/>
                <a:gd name="connsiteX63" fmla="*/ 4263 w 21521"/>
                <a:gd name="connsiteY63" fmla="*/ 13779 h 21600"/>
                <a:gd name="connsiteX64" fmla="*/ 4354 w 21521"/>
                <a:gd name="connsiteY64" fmla="*/ 13598 h 21600"/>
                <a:gd name="connsiteX65" fmla="*/ 6221 w 21521"/>
                <a:gd name="connsiteY65" fmla="*/ 21123 h 21600"/>
                <a:gd name="connsiteX66" fmla="*/ 6738 w 21521"/>
                <a:gd name="connsiteY66" fmla="*/ 21600 h 21600"/>
                <a:gd name="connsiteX67" fmla="*/ 8305 w 21521"/>
                <a:gd name="connsiteY67" fmla="*/ 21600 h 21600"/>
                <a:gd name="connsiteX68" fmla="*/ 8872 w 21521"/>
                <a:gd name="connsiteY68" fmla="*/ 21123 h 21600"/>
                <a:gd name="connsiteX69" fmla="*/ 9347 w 21521"/>
                <a:gd name="connsiteY69" fmla="*/ 19853 h 21600"/>
                <a:gd name="connsiteX70" fmla="*/ 9677 w 21521"/>
                <a:gd name="connsiteY70" fmla="*/ 18067 h 21600"/>
                <a:gd name="connsiteX71" fmla="*/ 9816 w 21521"/>
                <a:gd name="connsiteY71" fmla="*/ 16014 h 21600"/>
                <a:gd name="connsiteX72" fmla="*/ 9955 w 21521"/>
                <a:gd name="connsiteY72" fmla="*/ 7639 h 21600"/>
                <a:gd name="connsiteX73" fmla="*/ 9975 w 21521"/>
                <a:gd name="connsiteY73" fmla="*/ 7391 h 21600"/>
                <a:gd name="connsiteX74" fmla="*/ 10020 w 21521"/>
                <a:gd name="connsiteY74" fmla="*/ 7190 h 21600"/>
                <a:gd name="connsiteX75" fmla="*/ 10083 w 21521"/>
                <a:gd name="connsiteY75" fmla="*/ 7057 h 21600"/>
                <a:gd name="connsiteX76" fmla="*/ 10157 w 21521"/>
                <a:gd name="connsiteY76" fmla="*/ 7009 h 21600"/>
                <a:gd name="connsiteX77" fmla="*/ 11356 w 21521"/>
                <a:gd name="connsiteY77" fmla="*/ 7009 h 21600"/>
                <a:gd name="connsiteX78" fmla="*/ 11431 w 21521"/>
                <a:gd name="connsiteY78" fmla="*/ 7057 h 21600"/>
                <a:gd name="connsiteX79" fmla="*/ 11493 w 21521"/>
                <a:gd name="connsiteY79" fmla="*/ 7190 h 21600"/>
                <a:gd name="connsiteX80" fmla="*/ 11539 w 21521"/>
                <a:gd name="connsiteY80" fmla="*/ 7391 h 21600"/>
                <a:gd name="connsiteX81" fmla="*/ 11558 w 21521"/>
                <a:gd name="connsiteY81" fmla="*/ 7639 h 21600"/>
                <a:gd name="connsiteX82" fmla="*/ 11698 w 21521"/>
                <a:gd name="connsiteY82" fmla="*/ 16014 h 21600"/>
                <a:gd name="connsiteX83" fmla="*/ 11837 w 21521"/>
                <a:gd name="connsiteY83" fmla="*/ 18067 h 21600"/>
                <a:gd name="connsiteX84" fmla="*/ 12166 w 21521"/>
                <a:gd name="connsiteY84" fmla="*/ 19853 h 21600"/>
                <a:gd name="connsiteX85" fmla="*/ 12642 w 21521"/>
                <a:gd name="connsiteY85" fmla="*/ 21123 h 21600"/>
                <a:gd name="connsiteX86" fmla="*/ 13209 w 21521"/>
                <a:gd name="connsiteY86" fmla="*/ 21600 h 21600"/>
                <a:gd name="connsiteX87" fmla="*/ 14776 w 21521"/>
                <a:gd name="connsiteY87" fmla="*/ 21600 h 21600"/>
                <a:gd name="connsiteX88" fmla="*/ 15292 w 21521"/>
                <a:gd name="connsiteY88" fmla="*/ 21123 h 21600"/>
                <a:gd name="connsiteX89" fmla="*/ 15636 w 21521"/>
                <a:gd name="connsiteY89" fmla="*/ 19853 h 21600"/>
                <a:gd name="connsiteX90" fmla="*/ 15778 w 21521"/>
                <a:gd name="connsiteY90" fmla="*/ 18067 h 21600"/>
                <a:gd name="connsiteX91" fmla="*/ 15703 w 21521"/>
                <a:gd name="connsiteY91" fmla="*/ 16014 h 21600"/>
                <a:gd name="connsiteX92" fmla="*/ 14550 w 21521"/>
                <a:gd name="connsiteY92" fmla="*/ 2807 h 21600"/>
                <a:gd name="connsiteX93" fmla="*/ 14545 w 21521"/>
                <a:gd name="connsiteY93" fmla="*/ 2607 h 21600"/>
                <a:gd name="connsiteX94" fmla="*/ 14567 w 21521"/>
                <a:gd name="connsiteY94" fmla="*/ 2445 h 21600"/>
                <a:gd name="connsiteX95" fmla="*/ 14612 w 21521"/>
                <a:gd name="connsiteY95" fmla="*/ 2330 h 21600"/>
                <a:gd name="connsiteX96" fmla="*/ 14675 w 21521"/>
                <a:gd name="connsiteY96" fmla="*/ 2292 h 21600"/>
                <a:gd name="connsiteX97" fmla="*/ 15756 w 21521"/>
                <a:gd name="connsiteY97" fmla="*/ 2292 h 21600"/>
                <a:gd name="connsiteX98" fmla="*/ 15828 w 21521"/>
                <a:gd name="connsiteY98" fmla="*/ 2330 h 21600"/>
                <a:gd name="connsiteX99" fmla="*/ 15895 w 21521"/>
                <a:gd name="connsiteY99" fmla="*/ 2445 h 21600"/>
                <a:gd name="connsiteX100" fmla="*/ 15953 w 21521"/>
                <a:gd name="connsiteY100" fmla="*/ 2607 h 21600"/>
                <a:gd name="connsiteX101" fmla="*/ 15992 w 21521"/>
                <a:gd name="connsiteY101" fmla="*/ 2807 h 21600"/>
                <a:gd name="connsiteX102" fmla="*/ 17585 w 21521"/>
                <a:gd name="connsiteY102" fmla="*/ 16014 h 21600"/>
                <a:gd name="connsiteX103" fmla="*/ 17938 w 21521"/>
                <a:gd name="connsiteY103" fmla="*/ 18067 h 21600"/>
                <a:gd name="connsiteX104" fmla="*/ 18452 w 21521"/>
                <a:gd name="connsiteY104" fmla="*/ 19853 h 21600"/>
                <a:gd name="connsiteX105" fmla="*/ 19060 w 21521"/>
                <a:gd name="connsiteY105" fmla="*/ 21123 h 21600"/>
                <a:gd name="connsiteX106" fmla="*/ 19675 w 21521"/>
                <a:gd name="connsiteY106" fmla="*/ 21600 h 21600"/>
                <a:gd name="connsiteX107" fmla="*/ 20951 w 21521"/>
                <a:gd name="connsiteY107" fmla="*/ 21600 h 21600"/>
                <a:gd name="connsiteX108" fmla="*/ 21518 w 21521"/>
                <a:gd name="connsiteY108"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7038 w 21521"/>
                <a:gd name="connsiteY41" fmla="*/ 16921 h 21600"/>
                <a:gd name="connsiteX42" fmla="*/ 6894 w 21521"/>
                <a:gd name="connsiteY42" fmla="*/ 16644 h 21600"/>
                <a:gd name="connsiteX43" fmla="*/ 3888 w 21521"/>
                <a:gd name="connsiteY43" fmla="*/ 11172 h 21600"/>
                <a:gd name="connsiteX44" fmla="*/ 3443 w 21521"/>
                <a:gd name="connsiteY44" fmla="*/ 12557 h 21600"/>
                <a:gd name="connsiteX45" fmla="*/ 3097 w 21521"/>
                <a:gd name="connsiteY45" fmla="*/ 14362 h 21600"/>
                <a:gd name="connsiteX46" fmla="*/ 2869 w 21521"/>
                <a:gd name="connsiteY46" fmla="*/ 16004 h 21600"/>
                <a:gd name="connsiteX47" fmla="*/ 2802 w 21521"/>
                <a:gd name="connsiteY47" fmla="*/ 16358 h 21600"/>
                <a:gd name="connsiteX48" fmla="*/ 2711 w 21521"/>
                <a:gd name="connsiteY48" fmla="*/ 16644 h 21600"/>
                <a:gd name="connsiteX49" fmla="*/ 2610 w 21521"/>
                <a:gd name="connsiteY49" fmla="*/ 16845 h 21600"/>
                <a:gd name="connsiteX50" fmla="*/ 2509 w 21521"/>
                <a:gd name="connsiteY50" fmla="*/ 16921 h 21600"/>
                <a:gd name="connsiteX51" fmla="*/ 0 w 21521"/>
                <a:gd name="connsiteY51" fmla="*/ 18611 h 21600"/>
                <a:gd name="connsiteX52" fmla="*/ 0 w 21521"/>
                <a:gd name="connsiteY52" fmla="*/ 19490 h 21600"/>
                <a:gd name="connsiteX53" fmla="*/ 505 w 21521"/>
                <a:gd name="connsiteY53" fmla="*/ 21600 h 21600"/>
                <a:gd name="connsiteX54" fmla="*/ 533 w 21521"/>
                <a:gd name="connsiteY54" fmla="*/ 21600 h 21600"/>
                <a:gd name="connsiteX55" fmla="*/ 1838 w 21521"/>
                <a:gd name="connsiteY55" fmla="*/ 21600 h 21600"/>
                <a:gd name="connsiteX56" fmla="*/ 2453 w 21521"/>
                <a:gd name="connsiteY56" fmla="*/ 21123 h 21600"/>
                <a:gd name="connsiteX57" fmla="*/ 3061 w 21521"/>
                <a:gd name="connsiteY57" fmla="*/ 19853 h 21600"/>
                <a:gd name="connsiteX58" fmla="*/ 3576 w 21521"/>
                <a:gd name="connsiteY58" fmla="*/ 18067 h 21600"/>
                <a:gd name="connsiteX59" fmla="*/ 3929 w 21521"/>
                <a:gd name="connsiteY59" fmla="*/ 16014 h 21600"/>
                <a:gd name="connsiteX60" fmla="*/ 4126 w 21521"/>
                <a:gd name="connsiteY60" fmla="*/ 14371 h 21600"/>
                <a:gd name="connsiteX61" fmla="*/ 4184 w 21521"/>
                <a:gd name="connsiteY61" fmla="*/ 14047 h 21600"/>
                <a:gd name="connsiteX62" fmla="*/ 4263 w 21521"/>
                <a:gd name="connsiteY62" fmla="*/ 13779 h 21600"/>
                <a:gd name="connsiteX63" fmla="*/ 4354 w 21521"/>
                <a:gd name="connsiteY63" fmla="*/ 13598 h 21600"/>
                <a:gd name="connsiteX64" fmla="*/ 6221 w 21521"/>
                <a:gd name="connsiteY64" fmla="*/ 21123 h 21600"/>
                <a:gd name="connsiteX65" fmla="*/ 6738 w 21521"/>
                <a:gd name="connsiteY65" fmla="*/ 21600 h 21600"/>
                <a:gd name="connsiteX66" fmla="*/ 8305 w 21521"/>
                <a:gd name="connsiteY66" fmla="*/ 21600 h 21600"/>
                <a:gd name="connsiteX67" fmla="*/ 8872 w 21521"/>
                <a:gd name="connsiteY67" fmla="*/ 21123 h 21600"/>
                <a:gd name="connsiteX68" fmla="*/ 9347 w 21521"/>
                <a:gd name="connsiteY68" fmla="*/ 19853 h 21600"/>
                <a:gd name="connsiteX69" fmla="*/ 9677 w 21521"/>
                <a:gd name="connsiteY69" fmla="*/ 18067 h 21600"/>
                <a:gd name="connsiteX70" fmla="*/ 9816 w 21521"/>
                <a:gd name="connsiteY70" fmla="*/ 16014 h 21600"/>
                <a:gd name="connsiteX71" fmla="*/ 9955 w 21521"/>
                <a:gd name="connsiteY71" fmla="*/ 7639 h 21600"/>
                <a:gd name="connsiteX72" fmla="*/ 9975 w 21521"/>
                <a:gd name="connsiteY72" fmla="*/ 7391 h 21600"/>
                <a:gd name="connsiteX73" fmla="*/ 10020 w 21521"/>
                <a:gd name="connsiteY73" fmla="*/ 7190 h 21600"/>
                <a:gd name="connsiteX74" fmla="*/ 10083 w 21521"/>
                <a:gd name="connsiteY74" fmla="*/ 7057 h 21600"/>
                <a:gd name="connsiteX75" fmla="*/ 10157 w 21521"/>
                <a:gd name="connsiteY75" fmla="*/ 7009 h 21600"/>
                <a:gd name="connsiteX76" fmla="*/ 11356 w 21521"/>
                <a:gd name="connsiteY76" fmla="*/ 7009 h 21600"/>
                <a:gd name="connsiteX77" fmla="*/ 11431 w 21521"/>
                <a:gd name="connsiteY77" fmla="*/ 7057 h 21600"/>
                <a:gd name="connsiteX78" fmla="*/ 11493 w 21521"/>
                <a:gd name="connsiteY78" fmla="*/ 7190 h 21600"/>
                <a:gd name="connsiteX79" fmla="*/ 11539 w 21521"/>
                <a:gd name="connsiteY79" fmla="*/ 7391 h 21600"/>
                <a:gd name="connsiteX80" fmla="*/ 11558 w 21521"/>
                <a:gd name="connsiteY80" fmla="*/ 7639 h 21600"/>
                <a:gd name="connsiteX81" fmla="*/ 11698 w 21521"/>
                <a:gd name="connsiteY81" fmla="*/ 16014 h 21600"/>
                <a:gd name="connsiteX82" fmla="*/ 11837 w 21521"/>
                <a:gd name="connsiteY82" fmla="*/ 18067 h 21600"/>
                <a:gd name="connsiteX83" fmla="*/ 12166 w 21521"/>
                <a:gd name="connsiteY83" fmla="*/ 19853 h 21600"/>
                <a:gd name="connsiteX84" fmla="*/ 12642 w 21521"/>
                <a:gd name="connsiteY84" fmla="*/ 21123 h 21600"/>
                <a:gd name="connsiteX85" fmla="*/ 13209 w 21521"/>
                <a:gd name="connsiteY85" fmla="*/ 21600 h 21600"/>
                <a:gd name="connsiteX86" fmla="*/ 14776 w 21521"/>
                <a:gd name="connsiteY86" fmla="*/ 21600 h 21600"/>
                <a:gd name="connsiteX87" fmla="*/ 15292 w 21521"/>
                <a:gd name="connsiteY87" fmla="*/ 21123 h 21600"/>
                <a:gd name="connsiteX88" fmla="*/ 15636 w 21521"/>
                <a:gd name="connsiteY88" fmla="*/ 19853 h 21600"/>
                <a:gd name="connsiteX89" fmla="*/ 15778 w 21521"/>
                <a:gd name="connsiteY89" fmla="*/ 18067 h 21600"/>
                <a:gd name="connsiteX90" fmla="*/ 15703 w 21521"/>
                <a:gd name="connsiteY90" fmla="*/ 16014 h 21600"/>
                <a:gd name="connsiteX91" fmla="*/ 14550 w 21521"/>
                <a:gd name="connsiteY91" fmla="*/ 2807 h 21600"/>
                <a:gd name="connsiteX92" fmla="*/ 14545 w 21521"/>
                <a:gd name="connsiteY92" fmla="*/ 2607 h 21600"/>
                <a:gd name="connsiteX93" fmla="*/ 14567 w 21521"/>
                <a:gd name="connsiteY93" fmla="*/ 2445 h 21600"/>
                <a:gd name="connsiteX94" fmla="*/ 14612 w 21521"/>
                <a:gd name="connsiteY94" fmla="*/ 2330 h 21600"/>
                <a:gd name="connsiteX95" fmla="*/ 14675 w 21521"/>
                <a:gd name="connsiteY95" fmla="*/ 2292 h 21600"/>
                <a:gd name="connsiteX96" fmla="*/ 15756 w 21521"/>
                <a:gd name="connsiteY96" fmla="*/ 2292 h 21600"/>
                <a:gd name="connsiteX97" fmla="*/ 15828 w 21521"/>
                <a:gd name="connsiteY97" fmla="*/ 2330 h 21600"/>
                <a:gd name="connsiteX98" fmla="*/ 15895 w 21521"/>
                <a:gd name="connsiteY98" fmla="*/ 2445 h 21600"/>
                <a:gd name="connsiteX99" fmla="*/ 15953 w 21521"/>
                <a:gd name="connsiteY99" fmla="*/ 2607 h 21600"/>
                <a:gd name="connsiteX100" fmla="*/ 15992 w 21521"/>
                <a:gd name="connsiteY100" fmla="*/ 2807 h 21600"/>
                <a:gd name="connsiteX101" fmla="*/ 17585 w 21521"/>
                <a:gd name="connsiteY101" fmla="*/ 16014 h 21600"/>
                <a:gd name="connsiteX102" fmla="*/ 17938 w 21521"/>
                <a:gd name="connsiteY102" fmla="*/ 18067 h 21600"/>
                <a:gd name="connsiteX103" fmla="*/ 18452 w 21521"/>
                <a:gd name="connsiteY103" fmla="*/ 19853 h 21600"/>
                <a:gd name="connsiteX104" fmla="*/ 19060 w 21521"/>
                <a:gd name="connsiteY104" fmla="*/ 21123 h 21600"/>
                <a:gd name="connsiteX105" fmla="*/ 19675 w 21521"/>
                <a:gd name="connsiteY105" fmla="*/ 21600 h 21600"/>
                <a:gd name="connsiteX106" fmla="*/ 20951 w 21521"/>
                <a:gd name="connsiteY106" fmla="*/ 21600 h 21600"/>
                <a:gd name="connsiteX107" fmla="*/ 21518 w 21521"/>
                <a:gd name="connsiteY107"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6894 w 21521"/>
                <a:gd name="connsiteY41" fmla="*/ 16644 h 21600"/>
                <a:gd name="connsiteX42" fmla="*/ 3888 w 21521"/>
                <a:gd name="connsiteY42" fmla="*/ 11172 h 21600"/>
                <a:gd name="connsiteX43" fmla="*/ 3443 w 21521"/>
                <a:gd name="connsiteY43" fmla="*/ 12557 h 21600"/>
                <a:gd name="connsiteX44" fmla="*/ 3097 w 21521"/>
                <a:gd name="connsiteY44" fmla="*/ 14362 h 21600"/>
                <a:gd name="connsiteX45" fmla="*/ 2869 w 21521"/>
                <a:gd name="connsiteY45" fmla="*/ 16004 h 21600"/>
                <a:gd name="connsiteX46" fmla="*/ 2802 w 21521"/>
                <a:gd name="connsiteY46" fmla="*/ 16358 h 21600"/>
                <a:gd name="connsiteX47" fmla="*/ 2711 w 21521"/>
                <a:gd name="connsiteY47" fmla="*/ 16644 h 21600"/>
                <a:gd name="connsiteX48" fmla="*/ 2610 w 21521"/>
                <a:gd name="connsiteY48" fmla="*/ 16845 h 21600"/>
                <a:gd name="connsiteX49" fmla="*/ 2509 w 21521"/>
                <a:gd name="connsiteY49" fmla="*/ 16921 h 21600"/>
                <a:gd name="connsiteX50" fmla="*/ 0 w 21521"/>
                <a:gd name="connsiteY50" fmla="*/ 18611 h 21600"/>
                <a:gd name="connsiteX51" fmla="*/ 0 w 21521"/>
                <a:gd name="connsiteY51" fmla="*/ 19490 h 21600"/>
                <a:gd name="connsiteX52" fmla="*/ 505 w 21521"/>
                <a:gd name="connsiteY52" fmla="*/ 21600 h 21600"/>
                <a:gd name="connsiteX53" fmla="*/ 533 w 21521"/>
                <a:gd name="connsiteY53" fmla="*/ 21600 h 21600"/>
                <a:gd name="connsiteX54" fmla="*/ 1838 w 21521"/>
                <a:gd name="connsiteY54" fmla="*/ 21600 h 21600"/>
                <a:gd name="connsiteX55" fmla="*/ 2453 w 21521"/>
                <a:gd name="connsiteY55" fmla="*/ 21123 h 21600"/>
                <a:gd name="connsiteX56" fmla="*/ 3061 w 21521"/>
                <a:gd name="connsiteY56" fmla="*/ 19853 h 21600"/>
                <a:gd name="connsiteX57" fmla="*/ 3576 w 21521"/>
                <a:gd name="connsiteY57" fmla="*/ 18067 h 21600"/>
                <a:gd name="connsiteX58" fmla="*/ 3929 w 21521"/>
                <a:gd name="connsiteY58" fmla="*/ 16014 h 21600"/>
                <a:gd name="connsiteX59" fmla="*/ 4126 w 21521"/>
                <a:gd name="connsiteY59" fmla="*/ 14371 h 21600"/>
                <a:gd name="connsiteX60" fmla="*/ 4184 w 21521"/>
                <a:gd name="connsiteY60" fmla="*/ 14047 h 21600"/>
                <a:gd name="connsiteX61" fmla="*/ 4263 w 21521"/>
                <a:gd name="connsiteY61" fmla="*/ 13779 h 21600"/>
                <a:gd name="connsiteX62" fmla="*/ 4354 w 21521"/>
                <a:gd name="connsiteY62" fmla="*/ 13598 h 21600"/>
                <a:gd name="connsiteX63" fmla="*/ 6221 w 21521"/>
                <a:gd name="connsiteY63" fmla="*/ 21123 h 21600"/>
                <a:gd name="connsiteX64" fmla="*/ 6738 w 21521"/>
                <a:gd name="connsiteY64" fmla="*/ 21600 h 21600"/>
                <a:gd name="connsiteX65" fmla="*/ 8305 w 21521"/>
                <a:gd name="connsiteY65" fmla="*/ 21600 h 21600"/>
                <a:gd name="connsiteX66" fmla="*/ 8872 w 21521"/>
                <a:gd name="connsiteY66" fmla="*/ 21123 h 21600"/>
                <a:gd name="connsiteX67" fmla="*/ 9347 w 21521"/>
                <a:gd name="connsiteY67" fmla="*/ 19853 h 21600"/>
                <a:gd name="connsiteX68" fmla="*/ 9677 w 21521"/>
                <a:gd name="connsiteY68" fmla="*/ 18067 h 21600"/>
                <a:gd name="connsiteX69" fmla="*/ 9816 w 21521"/>
                <a:gd name="connsiteY69" fmla="*/ 16014 h 21600"/>
                <a:gd name="connsiteX70" fmla="*/ 9955 w 21521"/>
                <a:gd name="connsiteY70" fmla="*/ 7639 h 21600"/>
                <a:gd name="connsiteX71" fmla="*/ 9975 w 21521"/>
                <a:gd name="connsiteY71" fmla="*/ 7391 h 21600"/>
                <a:gd name="connsiteX72" fmla="*/ 10020 w 21521"/>
                <a:gd name="connsiteY72" fmla="*/ 7190 h 21600"/>
                <a:gd name="connsiteX73" fmla="*/ 10083 w 21521"/>
                <a:gd name="connsiteY73" fmla="*/ 7057 h 21600"/>
                <a:gd name="connsiteX74" fmla="*/ 10157 w 21521"/>
                <a:gd name="connsiteY74" fmla="*/ 7009 h 21600"/>
                <a:gd name="connsiteX75" fmla="*/ 11356 w 21521"/>
                <a:gd name="connsiteY75" fmla="*/ 7009 h 21600"/>
                <a:gd name="connsiteX76" fmla="*/ 11431 w 21521"/>
                <a:gd name="connsiteY76" fmla="*/ 7057 h 21600"/>
                <a:gd name="connsiteX77" fmla="*/ 11493 w 21521"/>
                <a:gd name="connsiteY77" fmla="*/ 7190 h 21600"/>
                <a:gd name="connsiteX78" fmla="*/ 11539 w 21521"/>
                <a:gd name="connsiteY78" fmla="*/ 7391 h 21600"/>
                <a:gd name="connsiteX79" fmla="*/ 11558 w 21521"/>
                <a:gd name="connsiteY79" fmla="*/ 7639 h 21600"/>
                <a:gd name="connsiteX80" fmla="*/ 11698 w 21521"/>
                <a:gd name="connsiteY80" fmla="*/ 16014 h 21600"/>
                <a:gd name="connsiteX81" fmla="*/ 11837 w 21521"/>
                <a:gd name="connsiteY81" fmla="*/ 18067 h 21600"/>
                <a:gd name="connsiteX82" fmla="*/ 12166 w 21521"/>
                <a:gd name="connsiteY82" fmla="*/ 19853 h 21600"/>
                <a:gd name="connsiteX83" fmla="*/ 12642 w 21521"/>
                <a:gd name="connsiteY83" fmla="*/ 21123 h 21600"/>
                <a:gd name="connsiteX84" fmla="*/ 13209 w 21521"/>
                <a:gd name="connsiteY84" fmla="*/ 21600 h 21600"/>
                <a:gd name="connsiteX85" fmla="*/ 14776 w 21521"/>
                <a:gd name="connsiteY85" fmla="*/ 21600 h 21600"/>
                <a:gd name="connsiteX86" fmla="*/ 15292 w 21521"/>
                <a:gd name="connsiteY86" fmla="*/ 21123 h 21600"/>
                <a:gd name="connsiteX87" fmla="*/ 15636 w 21521"/>
                <a:gd name="connsiteY87" fmla="*/ 19853 h 21600"/>
                <a:gd name="connsiteX88" fmla="*/ 15778 w 21521"/>
                <a:gd name="connsiteY88" fmla="*/ 18067 h 21600"/>
                <a:gd name="connsiteX89" fmla="*/ 15703 w 21521"/>
                <a:gd name="connsiteY89" fmla="*/ 16014 h 21600"/>
                <a:gd name="connsiteX90" fmla="*/ 14550 w 21521"/>
                <a:gd name="connsiteY90" fmla="*/ 2807 h 21600"/>
                <a:gd name="connsiteX91" fmla="*/ 14545 w 21521"/>
                <a:gd name="connsiteY91" fmla="*/ 2607 h 21600"/>
                <a:gd name="connsiteX92" fmla="*/ 14567 w 21521"/>
                <a:gd name="connsiteY92" fmla="*/ 2445 h 21600"/>
                <a:gd name="connsiteX93" fmla="*/ 14612 w 21521"/>
                <a:gd name="connsiteY93" fmla="*/ 2330 h 21600"/>
                <a:gd name="connsiteX94" fmla="*/ 14675 w 21521"/>
                <a:gd name="connsiteY94" fmla="*/ 2292 h 21600"/>
                <a:gd name="connsiteX95" fmla="*/ 15756 w 21521"/>
                <a:gd name="connsiteY95" fmla="*/ 2292 h 21600"/>
                <a:gd name="connsiteX96" fmla="*/ 15828 w 21521"/>
                <a:gd name="connsiteY96" fmla="*/ 2330 h 21600"/>
                <a:gd name="connsiteX97" fmla="*/ 15895 w 21521"/>
                <a:gd name="connsiteY97" fmla="*/ 2445 h 21600"/>
                <a:gd name="connsiteX98" fmla="*/ 15953 w 21521"/>
                <a:gd name="connsiteY98" fmla="*/ 2607 h 21600"/>
                <a:gd name="connsiteX99" fmla="*/ 15992 w 21521"/>
                <a:gd name="connsiteY99" fmla="*/ 2807 h 21600"/>
                <a:gd name="connsiteX100" fmla="*/ 17585 w 21521"/>
                <a:gd name="connsiteY100" fmla="*/ 16014 h 21600"/>
                <a:gd name="connsiteX101" fmla="*/ 17938 w 21521"/>
                <a:gd name="connsiteY101" fmla="*/ 18067 h 21600"/>
                <a:gd name="connsiteX102" fmla="*/ 18452 w 21521"/>
                <a:gd name="connsiteY102" fmla="*/ 19853 h 21600"/>
                <a:gd name="connsiteX103" fmla="*/ 19060 w 21521"/>
                <a:gd name="connsiteY103" fmla="*/ 21123 h 21600"/>
                <a:gd name="connsiteX104" fmla="*/ 19675 w 21521"/>
                <a:gd name="connsiteY104" fmla="*/ 21600 h 21600"/>
                <a:gd name="connsiteX105" fmla="*/ 20951 w 21521"/>
                <a:gd name="connsiteY105" fmla="*/ 21600 h 21600"/>
                <a:gd name="connsiteX106" fmla="*/ 21518 w 21521"/>
                <a:gd name="connsiteY106" fmla="*/ 18420 h 21600"/>
                <a:gd name="connsiteX0" fmla="*/ 21518 w 21521"/>
                <a:gd name="connsiteY0" fmla="*/ 18420 h 21600"/>
                <a:gd name="connsiteX1" fmla="*/ 19010 w 21521"/>
                <a:gd name="connsiteY1" fmla="*/ 16921 h 21600"/>
                <a:gd name="connsiteX2" fmla="*/ 18909 w 21521"/>
                <a:gd name="connsiteY2" fmla="*/ 16845 h 21600"/>
                <a:gd name="connsiteX3" fmla="*/ 18808 w 21521"/>
                <a:gd name="connsiteY3" fmla="*/ 16644 h 21600"/>
                <a:gd name="connsiteX4" fmla="*/ 18716 w 21521"/>
                <a:gd name="connsiteY4" fmla="*/ 16358 h 21600"/>
                <a:gd name="connsiteX5" fmla="*/ 18649 w 21521"/>
                <a:gd name="connsiteY5" fmla="*/ 16004 h 21600"/>
                <a:gd name="connsiteX6" fmla="*/ 16809 w 21521"/>
                <a:gd name="connsiteY6" fmla="*/ 2798 h 21600"/>
                <a:gd name="connsiteX7" fmla="*/ 16575 w 21521"/>
                <a:gd name="connsiteY7" fmla="*/ 1662 h 21600"/>
                <a:gd name="connsiteX8" fmla="*/ 16251 w 21521"/>
                <a:gd name="connsiteY8" fmla="*/ 783 h 21600"/>
                <a:gd name="connsiteX9" fmla="*/ 15879 w 21521"/>
                <a:gd name="connsiteY9" fmla="*/ 210 h 21600"/>
                <a:gd name="connsiteX10" fmla="*/ 15492 w 21521"/>
                <a:gd name="connsiteY10" fmla="*/ 0 h 21600"/>
                <a:gd name="connsiteX11" fmla="*/ 14468 w 21521"/>
                <a:gd name="connsiteY11" fmla="*/ 0 h 21600"/>
                <a:gd name="connsiteX12" fmla="*/ 14124 w 21521"/>
                <a:gd name="connsiteY12" fmla="*/ 210 h 21600"/>
                <a:gd name="connsiteX13" fmla="*/ 13872 w 21521"/>
                <a:gd name="connsiteY13" fmla="*/ 783 h 21600"/>
                <a:gd name="connsiteX14" fmla="*/ 13733 w 21521"/>
                <a:gd name="connsiteY14" fmla="*/ 1662 h 21600"/>
                <a:gd name="connsiteX15" fmla="*/ 13735 w 21521"/>
                <a:gd name="connsiteY15" fmla="*/ 2798 h 21600"/>
                <a:gd name="connsiteX16" fmla="*/ 14641 w 21521"/>
                <a:gd name="connsiteY16" fmla="*/ 16004 h 21600"/>
                <a:gd name="connsiteX17" fmla="*/ 14648 w 21521"/>
                <a:gd name="connsiteY17" fmla="*/ 16358 h 21600"/>
                <a:gd name="connsiteX18" fmla="*/ 14619 w 21521"/>
                <a:gd name="connsiteY18" fmla="*/ 16644 h 21600"/>
                <a:gd name="connsiteX19" fmla="*/ 14559 w 21521"/>
                <a:gd name="connsiteY19" fmla="*/ 16845 h 21600"/>
                <a:gd name="connsiteX20" fmla="*/ 14475 w 21521"/>
                <a:gd name="connsiteY20" fmla="*/ 16921 h 21600"/>
                <a:gd name="connsiteX21" fmla="*/ 13026 w 21521"/>
                <a:gd name="connsiteY21" fmla="*/ 16921 h 21600"/>
                <a:gd name="connsiteX22" fmla="*/ 12933 w 21521"/>
                <a:gd name="connsiteY22" fmla="*/ 16845 h 21600"/>
                <a:gd name="connsiteX23" fmla="*/ 12851 w 21521"/>
                <a:gd name="connsiteY23" fmla="*/ 16644 h 21600"/>
                <a:gd name="connsiteX24" fmla="*/ 12791 w 21521"/>
                <a:gd name="connsiteY24" fmla="*/ 16358 h 21600"/>
                <a:gd name="connsiteX25" fmla="*/ 12760 w 21521"/>
                <a:gd name="connsiteY25" fmla="*/ 16004 h 21600"/>
                <a:gd name="connsiteX26" fmla="*/ 12464 w 21521"/>
                <a:gd name="connsiteY26" fmla="*/ 7630 h 21600"/>
                <a:gd name="connsiteX27" fmla="*/ 12332 w 21521"/>
                <a:gd name="connsiteY27" fmla="*/ 6236 h 21600"/>
                <a:gd name="connsiteX28" fmla="*/ 12072 w 21521"/>
                <a:gd name="connsiteY28" fmla="*/ 5157 h 21600"/>
                <a:gd name="connsiteX29" fmla="*/ 11726 w 21521"/>
                <a:gd name="connsiteY29" fmla="*/ 4459 h 21600"/>
                <a:gd name="connsiteX30" fmla="*/ 11323 w 21521"/>
                <a:gd name="connsiteY30" fmla="*/ 4211 h 21600"/>
                <a:gd name="connsiteX31" fmla="*/ 10193 w 21521"/>
                <a:gd name="connsiteY31" fmla="*/ 4211 h 21600"/>
                <a:gd name="connsiteX32" fmla="*/ 9790 w 21521"/>
                <a:gd name="connsiteY32" fmla="*/ 4459 h 21600"/>
                <a:gd name="connsiteX33" fmla="*/ 9444 w 21521"/>
                <a:gd name="connsiteY33" fmla="*/ 5157 h 21600"/>
                <a:gd name="connsiteX34" fmla="*/ 9184 w 21521"/>
                <a:gd name="connsiteY34" fmla="*/ 6236 h 21600"/>
                <a:gd name="connsiteX35" fmla="*/ 9049 w 21521"/>
                <a:gd name="connsiteY35" fmla="*/ 7630 h 21600"/>
                <a:gd name="connsiteX36" fmla="*/ 8754 w 21521"/>
                <a:gd name="connsiteY36" fmla="*/ 16004 h 21600"/>
                <a:gd name="connsiteX37" fmla="*/ 8723 w 21521"/>
                <a:gd name="connsiteY37" fmla="*/ 16358 h 21600"/>
                <a:gd name="connsiteX38" fmla="*/ 8663 w 21521"/>
                <a:gd name="connsiteY38" fmla="*/ 16644 h 21600"/>
                <a:gd name="connsiteX39" fmla="*/ 8581 w 21521"/>
                <a:gd name="connsiteY39" fmla="*/ 16845 h 21600"/>
                <a:gd name="connsiteX40" fmla="*/ 8487 w 21521"/>
                <a:gd name="connsiteY40" fmla="*/ 16921 h 21600"/>
                <a:gd name="connsiteX41" fmla="*/ 6894 w 21521"/>
                <a:gd name="connsiteY41" fmla="*/ 16644 h 21600"/>
                <a:gd name="connsiteX42" fmla="*/ 3888 w 21521"/>
                <a:gd name="connsiteY42" fmla="*/ 11172 h 21600"/>
                <a:gd name="connsiteX43" fmla="*/ 3443 w 21521"/>
                <a:gd name="connsiteY43" fmla="*/ 12557 h 21600"/>
                <a:gd name="connsiteX44" fmla="*/ 3097 w 21521"/>
                <a:gd name="connsiteY44" fmla="*/ 14362 h 21600"/>
                <a:gd name="connsiteX45" fmla="*/ 2869 w 21521"/>
                <a:gd name="connsiteY45" fmla="*/ 16004 h 21600"/>
                <a:gd name="connsiteX46" fmla="*/ 2802 w 21521"/>
                <a:gd name="connsiteY46" fmla="*/ 16358 h 21600"/>
                <a:gd name="connsiteX47" fmla="*/ 2711 w 21521"/>
                <a:gd name="connsiteY47" fmla="*/ 16644 h 21600"/>
                <a:gd name="connsiteX48" fmla="*/ 2610 w 21521"/>
                <a:gd name="connsiteY48" fmla="*/ 16845 h 21600"/>
                <a:gd name="connsiteX49" fmla="*/ 2509 w 21521"/>
                <a:gd name="connsiteY49" fmla="*/ 16921 h 21600"/>
                <a:gd name="connsiteX50" fmla="*/ 0 w 21521"/>
                <a:gd name="connsiteY50" fmla="*/ 19490 h 21600"/>
                <a:gd name="connsiteX51" fmla="*/ 505 w 21521"/>
                <a:gd name="connsiteY51" fmla="*/ 21600 h 21600"/>
                <a:gd name="connsiteX52" fmla="*/ 533 w 21521"/>
                <a:gd name="connsiteY52" fmla="*/ 21600 h 21600"/>
                <a:gd name="connsiteX53" fmla="*/ 1838 w 21521"/>
                <a:gd name="connsiteY53" fmla="*/ 21600 h 21600"/>
                <a:gd name="connsiteX54" fmla="*/ 2453 w 21521"/>
                <a:gd name="connsiteY54" fmla="*/ 21123 h 21600"/>
                <a:gd name="connsiteX55" fmla="*/ 3061 w 21521"/>
                <a:gd name="connsiteY55" fmla="*/ 19853 h 21600"/>
                <a:gd name="connsiteX56" fmla="*/ 3576 w 21521"/>
                <a:gd name="connsiteY56" fmla="*/ 18067 h 21600"/>
                <a:gd name="connsiteX57" fmla="*/ 3929 w 21521"/>
                <a:gd name="connsiteY57" fmla="*/ 16014 h 21600"/>
                <a:gd name="connsiteX58" fmla="*/ 4126 w 21521"/>
                <a:gd name="connsiteY58" fmla="*/ 14371 h 21600"/>
                <a:gd name="connsiteX59" fmla="*/ 4184 w 21521"/>
                <a:gd name="connsiteY59" fmla="*/ 14047 h 21600"/>
                <a:gd name="connsiteX60" fmla="*/ 4263 w 21521"/>
                <a:gd name="connsiteY60" fmla="*/ 13779 h 21600"/>
                <a:gd name="connsiteX61" fmla="*/ 4354 w 21521"/>
                <a:gd name="connsiteY61" fmla="*/ 13598 h 21600"/>
                <a:gd name="connsiteX62" fmla="*/ 6221 w 21521"/>
                <a:gd name="connsiteY62" fmla="*/ 21123 h 21600"/>
                <a:gd name="connsiteX63" fmla="*/ 6738 w 21521"/>
                <a:gd name="connsiteY63" fmla="*/ 21600 h 21600"/>
                <a:gd name="connsiteX64" fmla="*/ 8305 w 21521"/>
                <a:gd name="connsiteY64" fmla="*/ 21600 h 21600"/>
                <a:gd name="connsiteX65" fmla="*/ 8872 w 21521"/>
                <a:gd name="connsiteY65" fmla="*/ 21123 h 21600"/>
                <a:gd name="connsiteX66" fmla="*/ 9347 w 21521"/>
                <a:gd name="connsiteY66" fmla="*/ 19853 h 21600"/>
                <a:gd name="connsiteX67" fmla="*/ 9677 w 21521"/>
                <a:gd name="connsiteY67" fmla="*/ 18067 h 21600"/>
                <a:gd name="connsiteX68" fmla="*/ 9816 w 21521"/>
                <a:gd name="connsiteY68" fmla="*/ 16014 h 21600"/>
                <a:gd name="connsiteX69" fmla="*/ 9955 w 21521"/>
                <a:gd name="connsiteY69" fmla="*/ 7639 h 21600"/>
                <a:gd name="connsiteX70" fmla="*/ 9975 w 21521"/>
                <a:gd name="connsiteY70" fmla="*/ 7391 h 21600"/>
                <a:gd name="connsiteX71" fmla="*/ 10020 w 21521"/>
                <a:gd name="connsiteY71" fmla="*/ 7190 h 21600"/>
                <a:gd name="connsiteX72" fmla="*/ 10083 w 21521"/>
                <a:gd name="connsiteY72" fmla="*/ 7057 h 21600"/>
                <a:gd name="connsiteX73" fmla="*/ 10157 w 21521"/>
                <a:gd name="connsiteY73" fmla="*/ 7009 h 21600"/>
                <a:gd name="connsiteX74" fmla="*/ 11356 w 21521"/>
                <a:gd name="connsiteY74" fmla="*/ 7009 h 21600"/>
                <a:gd name="connsiteX75" fmla="*/ 11431 w 21521"/>
                <a:gd name="connsiteY75" fmla="*/ 7057 h 21600"/>
                <a:gd name="connsiteX76" fmla="*/ 11493 w 21521"/>
                <a:gd name="connsiteY76" fmla="*/ 7190 h 21600"/>
                <a:gd name="connsiteX77" fmla="*/ 11539 w 21521"/>
                <a:gd name="connsiteY77" fmla="*/ 7391 h 21600"/>
                <a:gd name="connsiteX78" fmla="*/ 11558 w 21521"/>
                <a:gd name="connsiteY78" fmla="*/ 7639 h 21600"/>
                <a:gd name="connsiteX79" fmla="*/ 11698 w 21521"/>
                <a:gd name="connsiteY79" fmla="*/ 16014 h 21600"/>
                <a:gd name="connsiteX80" fmla="*/ 11837 w 21521"/>
                <a:gd name="connsiteY80" fmla="*/ 18067 h 21600"/>
                <a:gd name="connsiteX81" fmla="*/ 12166 w 21521"/>
                <a:gd name="connsiteY81" fmla="*/ 19853 h 21600"/>
                <a:gd name="connsiteX82" fmla="*/ 12642 w 21521"/>
                <a:gd name="connsiteY82" fmla="*/ 21123 h 21600"/>
                <a:gd name="connsiteX83" fmla="*/ 13209 w 21521"/>
                <a:gd name="connsiteY83" fmla="*/ 21600 h 21600"/>
                <a:gd name="connsiteX84" fmla="*/ 14776 w 21521"/>
                <a:gd name="connsiteY84" fmla="*/ 21600 h 21600"/>
                <a:gd name="connsiteX85" fmla="*/ 15292 w 21521"/>
                <a:gd name="connsiteY85" fmla="*/ 21123 h 21600"/>
                <a:gd name="connsiteX86" fmla="*/ 15636 w 21521"/>
                <a:gd name="connsiteY86" fmla="*/ 19853 h 21600"/>
                <a:gd name="connsiteX87" fmla="*/ 15778 w 21521"/>
                <a:gd name="connsiteY87" fmla="*/ 18067 h 21600"/>
                <a:gd name="connsiteX88" fmla="*/ 15703 w 21521"/>
                <a:gd name="connsiteY88" fmla="*/ 16014 h 21600"/>
                <a:gd name="connsiteX89" fmla="*/ 14550 w 21521"/>
                <a:gd name="connsiteY89" fmla="*/ 2807 h 21600"/>
                <a:gd name="connsiteX90" fmla="*/ 14545 w 21521"/>
                <a:gd name="connsiteY90" fmla="*/ 2607 h 21600"/>
                <a:gd name="connsiteX91" fmla="*/ 14567 w 21521"/>
                <a:gd name="connsiteY91" fmla="*/ 2445 h 21600"/>
                <a:gd name="connsiteX92" fmla="*/ 14612 w 21521"/>
                <a:gd name="connsiteY92" fmla="*/ 2330 h 21600"/>
                <a:gd name="connsiteX93" fmla="*/ 14675 w 21521"/>
                <a:gd name="connsiteY93" fmla="*/ 2292 h 21600"/>
                <a:gd name="connsiteX94" fmla="*/ 15756 w 21521"/>
                <a:gd name="connsiteY94" fmla="*/ 2292 h 21600"/>
                <a:gd name="connsiteX95" fmla="*/ 15828 w 21521"/>
                <a:gd name="connsiteY95" fmla="*/ 2330 h 21600"/>
                <a:gd name="connsiteX96" fmla="*/ 15895 w 21521"/>
                <a:gd name="connsiteY96" fmla="*/ 2445 h 21600"/>
                <a:gd name="connsiteX97" fmla="*/ 15953 w 21521"/>
                <a:gd name="connsiteY97" fmla="*/ 2607 h 21600"/>
                <a:gd name="connsiteX98" fmla="*/ 15992 w 21521"/>
                <a:gd name="connsiteY98" fmla="*/ 2807 h 21600"/>
                <a:gd name="connsiteX99" fmla="*/ 17585 w 21521"/>
                <a:gd name="connsiteY99" fmla="*/ 16014 h 21600"/>
                <a:gd name="connsiteX100" fmla="*/ 17938 w 21521"/>
                <a:gd name="connsiteY100" fmla="*/ 18067 h 21600"/>
                <a:gd name="connsiteX101" fmla="*/ 18452 w 21521"/>
                <a:gd name="connsiteY101" fmla="*/ 19853 h 21600"/>
                <a:gd name="connsiteX102" fmla="*/ 19060 w 21521"/>
                <a:gd name="connsiteY102" fmla="*/ 21123 h 21600"/>
                <a:gd name="connsiteX103" fmla="*/ 19675 w 21521"/>
                <a:gd name="connsiteY103" fmla="*/ 21600 h 21600"/>
                <a:gd name="connsiteX104" fmla="*/ 20951 w 21521"/>
                <a:gd name="connsiteY104" fmla="*/ 21600 h 21600"/>
                <a:gd name="connsiteX105" fmla="*/ 21518 w 21521"/>
                <a:gd name="connsiteY105" fmla="*/ 18420 h 21600"/>
                <a:gd name="connsiteX0" fmla="*/ 21013 w 21016"/>
                <a:gd name="connsiteY0" fmla="*/ 18420 h 21600"/>
                <a:gd name="connsiteX1" fmla="*/ 18505 w 21016"/>
                <a:gd name="connsiteY1" fmla="*/ 16921 h 21600"/>
                <a:gd name="connsiteX2" fmla="*/ 18404 w 21016"/>
                <a:gd name="connsiteY2" fmla="*/ 16845 h 21600"/>
                <a:gd name="connsiteX3" fmla="*/ 18303 w 21016"/>
                <a:gd name="connsiteY3" fmla="*/ 16644 h 21600"/>
                <a:gd name="connsiteX4" fmla="*/ 18211 w 21016"/>
                <a:gd name="connsiteY4" fmla="*/ 16358 h 21600"/>
                <a:gd name="connsiteX5" fmla="*/ 18144 w 21016"/>
                <a:gd name="connsiteY5" fmla="*/ 16004 h 21600"/>
                <a:gd name="connsiteX6" fmla="*/ 16304 w 21016"/>
                <a:gd name="connsiteY6" fmla="*/ 2798 h 21600"/>
                <a:gd name="connsiteX7" fmla="*/ 16070 w 21016"/>
                <a:gd name="connsiteY7" fmla="*/ 1662 h 21600"/>
                <a:gd name="connsiteX8" fmla="*/ 15746 w 21016"/>
                <a:gd name="connsiteY8" fmla="*/ 783 h 21600"/>
                <a:gd name="connsiteX9" fmla="*/ 15374 w 21016"/>
                <a:gd name="connsiteY9" fmla="*/ 210 h 21600"/>
                <a:gd name="connsiteX10" fmla="*/ 14987 w 21016"/>
                <a:gd name="connsiteY10" fmla="*/ 0 h 21600"/>
                <a:gd name="connsiteX11" fmla="*/ 13963 w 21016"/>
                <a:gd name="connsiteY11" fmla="*/ 0 h 21600"/>
                <a:gd name="connsiteX12" fmla="*/ 13619 w 21016"/>
                <a:gd name="connsiteY12" fmla="*/ 210 h 21600"/>
                <a:gd name="connsiteX13" fmla="*/ 13367 w 21016"/>
                <a:gd name="connsiteY13" fmla="*/ 783 h 21600"/>
                <a:gd name="connsiteX14" fmla="*/ 13228 w 21016"/>
                <a:gd name="connsiteY14" fmla="*/ 1662 h 21600"/>
                <a:gd name="connsiteX15" fmla="*/ 13230 w 21016"/>
                <a:gd name="connsiteY15" fmla="*/ 2798 h 21600"/>
                <a:gd name="connsiteX16" fmla="*/ 14136 w 21016"/>
                <a:gd name="connsiteY16" fmla="*/ 16004 h 21600"/>
                <a:gd name="connsiteX17" fmla="*/ 14143 w 21016"/>
                <a:gd name="connsiteY17" fmla="*/ 16358 h 21600"/>
                <a:gd name="connsiteX18" fmla="*/ 14114 w 21016"/>
                <a:gd name="connsiteY18" fmla="*/ 16644 h 21600"/>
                <a:gd name="connsiteX19" fmla="*/ 14054 w 21016"/>
                <a:gd name="connsiteY19" fmla="*/ 16845 h 21600"/>
                <a:gd name="connsiteX20" fmla="*/ 13970 w 21016"/>
                <a:gd name="connsiteY20" fmla="*/ 16921 h 21600"/>
                <a:gd name="connsiteX21" fmla="*/ 12521 w 21016"/>
                <a:gd name="connsiteY21" fmla="*/ 16921 h 21600"/>
                <a:gd name="connsiteX22" fmla="*/ 12428 w 21016"/>
                <a:gd name="connsiteY22" fmla="*/ 16845 h 21600"/>
                <a:gd name="connsiteX23" fmla="*/ 12346 w 21016"/>
                <a:gd name="connsiteY23" fmla="*/ 16644 h 21600"/>
                <a:gd name="connsiteX24" fmla="*/ 12286 w 21016"/>
                <a:gd name="connsiteY24" fmla="*/ 16358 h 21600"/>
                <a:gd name="connsiteX25" fmla="*/ 12255 w 21016"/>
                <a:gd name="connsiteY25" fmla="*/ 16004 h 21600"/>
                <a:gd name="connsiteX26" fmla="*/ 11959 w 21016"/>
                <a:gd name="connsiteY26" fmla="*/ 7630 h 21600"/>
                <a:gd name="connsiteX27" fmla="*/ 11827 w 21016"/>
                <a:gd name="connsiteY27" fmla="*/ 6236 h 21600"/>
                <a:gd name="connsiteX28" fmla="*/ 11567 w 21016"/>
                <a:gd name="connsiteY28" fmla="*/ 5157 h 21600"/>
                <a:gd name="connsiteX29" fmla="*/ 11221 w 21016"/>
                <a:gd name="connsiteY29" fmla="*/ 4459 h 21600"/>
                <a:gd name="connsiteX30" fmla="*/ 10818 w 21016"/>
                <a:gd name="connsiteY30" fmla="*/ 4211 h 21600"/>
                <a:gd name="connsiteX31" fmla="*/ 9688 w 21016"/>
                <a:gd name="connsiteY31" fmla="*/ 4211 h 21600"/>
                <a:gd name="connsiteX32" fmla="*/ 9285 w 21016"/>
                <a:gd name="connsiteY32" fmla="*/ 4459 h 21600"/>
                <a:gd name="connsiteX33" fmla="*/ 8939 w 21016"/>
                <a:gd name="connsiteY33" fmla="*/ 5157 h 21600"/>
                <a:gd name="connsiteX34" fmla="*/ 8679 w 21016"/>
                <a:gd name="connsiteY34" fmla="*/ 6236 h 21600"/>
                <a:gd name="connsiteX35" fmla="*/ 8544 w 21016"/>
                <a:gd name="connsiteY35" fmla="*/ 7630 h 21600"/>
                <a:gd name="connsiteX36" fmla="*/ 8249 w 21016"/>
                <a:gd name="connsiteY36" fmla="*/ 16004 h 21600"/>
                <a:gd name="connsiteX37" fmla="*/ 8218 w 21016"/>
                <a:gd name="connsiteY37" fmla="*/ 16358 h 21600"/>
                <a:gd name="connsiteX38" fmla="*/ 8158 w 21016"/>
                <a:gd name="connsiteY38" fmla="*/ 16644 h 21600"/>
                <a:gd name="connsiteX39" fmla="*/ 8076 w 21016"/>
                <a:gd name="connsiteY39" fmla="*/ 16845 h 21600"/>
                <a:gd name="connsiteX40" fmla="*/ 7982 w 21016"/>
                <a:gd name="connsiteY40" fmla="*/ 16921 h 21600"/>
                <a:gd name="connsiteX41" fmla="*/ 6389 w 21016"/>
                <a:gd name="connsiteY41" fmla="*/ 16644 h 21600"/>
                <a:gd name="connsiteX42" fmla="*/ 3383 w 21016"/>
                <a:gd name="connsiteY42" fmla="*/ 11172 h 21600"/>
                <a:gd name="connsiteX43" fmla="*/ 2938 w 21016"/>
                <a:gd name="connsiteY43" fmla="*/ 12557 h 21600"/>
                <a:gd name="connsiteX44" fmla="*/ 2592 w 21016"/>
                <a:gd name="connsiteY44" fmla="*/ 14362 h 21600"/>
                <a:gd name="connsiteX45" fmla="*/ 2364 w 21016"/>
                <a:gd name="connsiteY45" fmla="*/ 16004 h 21600"/>
                <a:gd name="connsiteX46" fmla="*/ 2297 w 21016"/>
                <a:gd name="connsiteY46" fmla="*/ 16358 h 21600"/>
                <a:gd name="connsiteX47" fmla="*/ 2206 w 21016"/>
                <a:gd name="connsiteY47" fmla="*/ 16644 h 21600"/>
                <a:gd name="connsiteX48" fmla="*/ 2105 w 21016"/>
                <a:gd name="connsiteY48" fmla="*/ 16845 h 21600"/>
                <a:gd name="connsiteX49" fmla="*/ 2004 w 21016"/>
                <a:gd name="connsiteY49" fmla="*/ 16921 h 21600"/>
                <a:gd name="connsiteX50" fmla="*/ 0 w 21016"/>
                <a:gd name="connsiteY50" fmla="*/ 21600 h 21600"/>
                <a:gd name="connsiteX51" fmla="*/ 28 w 21016"/>
                <a:gd name="connsiteY51" fmla="*/ 21600 h 21600"/>
                <a:gd name="connsiteX52" fmla="*/ 1333 w 21016"/>
                <a:gd name="connsiteY52" fmla="*/ 21600 h 21600"/>
                <a:gd name="connsiteX53" fmla="*/ 1948 w 21016"/>
                <a:gd name="connsiteY53" fmla="*/ 21123 h 21600"/>
                <a:gd name="connsiteX54" fmla="*/ 2556 w 21016"/>
                <a:gd name="connsiteY54" fmla="*/ 19853 h 21600"/>
                <a:gd name="connsiteX55" fmla="*/ 3071 w 21016"/>
                <a:gd name="connsiteY55" fmla="*/ 18067 h 21600"/>
                <a:gd name="connsiteX56" fmla="*/ 3424 w 21016"/>
                <a:gd name="connsiteY56" fmla="*/ 16014 h 21600"/>
                <a:gd name="connsiteX57" fmla="*/ 3621 w 21016"/>
                <a:gd name="connsiteY57" fmla="*/ 14371 h 21600"/>
                <a:gd name="connsiteX58" fmla="*/ 3679 w 21016"/>
                <a:gd name="connsiteY58" fmla="*/ 14047 h 21600"/>
                <a:gd name="connsiteX59" fmla="*/ 3758 w 21016"/>
                <a:gd name="connsiteY59" fmla="*/ 13779 h 21600"/>
                <a:gd name="connsiteX60" fmla="*/ 3849 w 21016"/>
                <a:gd name="connsiteY60" fmla="*/ 13598 h 21600"/>
                <a:gd name="connsiteX61" fmla="*/ 5716 w 21016"/>
                <a:gd name="connsiteY61" fmla="*/ 21123 h 21600"/>
                <a:gd name="connsiteX62" fmla="*/ 6233 w 21016"/>
                <a:gd name="connsiteY62" fmla="*/ 21600 h 21600"/>
                <a:gd name="connsiteX63" fmla="*/ 7800 w 21016"/>
                <a:gd name="connsiteY63" fmla="*/ 21600 h 21600"/>
                <a:gd name="connsiteX64" fmla="*/ 8367 w 21016"/>
                <a:gd name="connsiteY64" fmla="*/ 21123 h 21600"/>
                <a:gd name="connsiteX65" fmla="*/ 8842 w 21016"/>
                <a:gd name="connsiteY65" fmla="*/ 19853 h 21600"/>
                <a:gd name="connsiteX66" fmla="*/ 9172 w 21016"/>
                <a:gd name="connsiteY66" fmla="*/ 18067 h 21600"/>
                <a:gd name="connsiteX67" fmla="*/ 9311 w 21016"/>
                <a:gd name="connsiteY67" fmla="*/ 16014 h 21600"/>
                <a:gd name="connsiteX68" fmla="*/ 9450 w 21016"/>
                <a:gd name="connsiteY68" fmla="*/ 7639 h 21600"/>
                <a:gd name="connsiteX69" fmla="*/ 9470 w 21016"/>
                <a:gd name="connsiteY69" fmla="*/ 7391 h 21600"/>
                <a:gd name="connsiteX70" fmla="*/ 9515 w 21016"/>
                <a:gd name="connsiteY70" fmla="*/ 7190 h 21600"/>
                <a:gd name="connsiteX71" fmla="*/ 9578 w 21016"/>
                <a:gd name="connsiteY71" fmla="*/ 7057 h 21600"/>
                <a:gd name="connsiteX72" fmla="*/ 9652 w 21016"/>
                <a:gd name="connsiteY72" fmla="*/ 7009 h 21600"/>
                <a:gd name="connsiteX73" fmla="*/ 10851 w 21016"/>
                <a:gd name="connsiteY73" fmla="*/ 7009 h 21600"/>
                <a:gd name="connsiteX74" fmla="*/ 10926 w 21016"/>
                <a:gd name="connsiteY74" fmla="*/ 7057 h 21600"/>
                <a:gd name="connsiteX75" fmla="*/ 10988 w 21016"/>
                <a:gd name="connsiteY75" fmla="*/ 7190 h 21600"/>
                <a:gd name="connsiteX76" fmla="*/ 11034 w 21016"/>
                <a:gd name="connsiteY76" fmla="*/ 7391 h 21600"/>
                <a:gd name="connsiteX77" fmla="*/ 11053 w 21016"/>
                <a:gd name="connsiteY77" fmla="*/ 7639 h 21600"/>
                <a:gd name="connsiteX78" fmla="*/ 11193 w 21016"/>
                <a:gd name="connsiteY78" fmla="*/ 16014 h 21600"/>
                <a:gd name="connsiteX79" fmla="*/ 11332 w 21016"/>
                <a:gd name="connsiteY79" fmla="*/ 18067 h 21600"/>
                <a:gd name="connsiteX80" fmla="*/ 11661 w 21016"/>
                <a:gd name="connsiteY80" fmla="*/ 19853 h 21600"/>
                <a:gd name="connsiteX81" fmla="*/ 12137 w 21016"/>
                <a:gd name="connsiteY81" fmla="*/ 21123 h 21600"/>
                <a:gd name="connsiteX82" fmla="*/ 12704 w 21016"/>
                <a:gd name="connsiteY82" fmla="*/ 21600 h 21600"/>
                <a:gd name="connsiteX83" fmla="*/ 14271 w 21016"/>
                <a:gd name="connsiteY83" fmla="*/ 21600 h 21600"/>
                <a:gd name="connsiteX84" fmla="*/ 14787 w 21016"/>
                <a:gd name="connsiteY84" fmla="*/ 21123 h 21600"/>
                <a:gd name="connsiteX85" fmla="*/ 15131 w 21016"/>
                <a:gd name="connsiteY85" fmla="*/ 19853 h 21600"/>
                <a:gd name="connsiteX86" fmla="*/ 15273 w 21016"/>
                <a:gd name="connsiteY86" fmla="*/ 18067 h 21600"/>
                <a:gd name="connsiteX87" fmla="*/ 15198 w 21016"/>
                <a:gd name="connsiteY87" fmla="*/ 16014 h 21600"/>
                <a:gd name="connsiteX88" fmla="*/ 14045 w 21016"/>
                <a:gd name="connsiteY88" fmla="*/ 2807 h 21600"/>
                <a:gd name="connsiteX89" fmla="*/ 14040 w 21016"/>
                <a:gd name="connsiteY89" fmla="*/ 2607 h 21600"/>
                <a:gd name="connsiteX90" fmla="*/ 14062 w 21016"/>
                <a:gd name="connsiteY90" fmla="*/ 2445 h 21600"/>
                <a:gd name="connsiteX91" fmla="*/ 14107 w 21016"/>
                <a:gd name="connsiteY91" fmla="*/ 2330 h 21600"/>
                <a:gd name="connsiteX92" fmla="*/ 14170 w 21016"/>
                <a:gd name="connsiteY92" fmla="*/ 2292 h 21600"/>
                <a:gd name="connsiteX93" fmla="*/ 15251 w 21016"/>
                <a:gd name="connsiteY93" fmla="*/ 2292 h 21600"/>
                <a:gd name="connsiteX94" fmla="*/ 15323 w 21016"/>
                <a:gd name="connsiteY94" fmla="*/ 2330 h 21600"/>
                <a:gd name="connsiteX95" fmla="*/ 15390 w 21016"/>
                <a:gd name="connsiteY95" fmla="*/ 2445 h 21600"/>
                <a:gd name="connsiteX96" fmla="*/ 15448 w 21016"/>
                <a:gd name="connsiteY96" fmla="*/ 2607 h 21600"/>
                <a:gd name="connsiteX97" fmla="*/ 15487 w 21016"/>
                <a:gd name="connsiteY97" fmla="*/ 2807 h 21600"/>
                <a:gd name="connsiteX98" fmla="*/ 17080 w 21016"/>
                <a:gd name="connsiteY98" fmla="*/ 16014 h 21600"/>
                <a:gd name="connsiteX99" fmla="*/ 17433 w 21016"/>
                <a:gd name="connsiteY99" fmla="*/ 18067 h 21600"/>
                <a:gd name="connsiteX100" fmla="*/ 17947 w 21016"/>
                <a:gd name="connsiteY100" fmla="*/ 19853 h 21600"/>
                <a:gd name="connsiteX101" fmla="*/ 18555 w 21016"/>
                <a:gd name="connsiteY101" fmla="*/ 21123 h 21600"/>
                <a:gd name="connsiteX102" fmla="*/ 19170 w 21016"/>
                <a:gd name="connsiteY102" fmla="*/ 21600 h 21600"/>
                <a:gd name="connsiteX103" fmla="*/ 20446 w 21016"/>
                <a:gd name="connsiteY103" fmla="*/ 21600 h 21600"/>
                <a:gd name="connsiteX104" fmla="*/ 21013 w 21016"/>
                <a:gd name="connsiteY104" fmla="*/ 18420 h 21600"/>
                <a:gd name="connsiteX0" fmla="*/ 21013 w 21016"/>
                <a:gd name="connsiteY0" fmla="*/ 18420 h 21600"/>
                <a:gd name="connsiteX1" fmla="*/ 18505 w 21016"/>
                <a:gd name="connsiteY1" fmla="*/ 16921 h 21600"/>
                <a:gd name="connsiteX2" fmla="*/ 18404 w 21016"/>
                <a:gd name="connsiteY2" fmla="*/ 16845 h 21600"/>
                <a:gd name="connsiteX3" fmla="*/ 18303 w 21016"/>
                <a:gd name="connsiteY3" fmla="*/ 16644 h 21600"/>
                <a:gd name="connsiteX4" fmla="*/ 18211 w 21016"/>
                <a:gd name="connsiteY4" fmla="*/ 16358 h 21600"/>
                <a:gd name="connsiteX5" fmla="*/ 18144 w 21016"/>
                <a:gd name="connsiteY5" fmla="*/ 16004 h 21600"/>
                <a:gd name="connsiteX6" fmla="*/ 16304 w 21016"/>
                <a:gd name="connsiteY6" fmla="*/ 2798 h 21600"/>
                <a:gd name="connsiteX7" fmla="*/ 16070 w 21016"/>
                <a:gd name="connsiteY7" fmla="*/ 1662 h 21600"/>
                <a:gd name="connsiteX8" fmla="*/ 15746 w 21016"/>
                <a:gd name="connsiteY8" fmla="*/ 783 h 21600"/>
                <a:gd name="connsiteX9" fmla="*/ 15374 w 21016"/>
                <a:gd name="connsiteY9" fmla="*/ 210 h 21600"/>
                <a:gd name="connsiteX10" fmla="*/ 14987 w 21016"/>
                <a:gd name="connsiteY10" fmla="*/ 0 h 21600"/>
                <a:gd name="connsiteX11" fmla="*/ 13963 w 21016"/>
                <a:gd name="connsiteY11" fmla="*/ 0 h 21600"/>
                <a:gd name="connsiteX12" fmla="*/ 13619 w 21016"/>
                <a:gd name="connsiteY12" fmla="*/ 210 h 21600"/>
                <a:gd name="connsiteX13" fmla="*/ 13367 w 21016"/>
                <a:gd name="connsiteY13" fmla="*/ 783 h 21600"/>
                <a:gd name="connsiteX14" fmla="*/ 13228 w 21016"/>
                <a:gd name="connsiteY14" fmla="*/ 1662 h 21600"/>
                <a:gd name="connsiteX15" fmla="*/ 13230 w 21016"/>
                <a:gd name="connsiteY15" fmla="*/ 2798 h 21600"/>
                <a:gd name="connsiteX16" fmla="*/ 14136 w 21016"/>
                <a:gd name="connsiteY16" fmla="*/ 16004 h 21600"/>
                <a:gd name="connsiteX17" fmla="*/ 14143 w 21016"/>
                <a:gd name="connsiteY17" fmla="*/ 16358 h 21600"/>
                <a:gd name="connsiteX18" fmla="*/ 14114 w 21016"/>
                <a:gd name="connsiteY18" fmla="*/ 16644 h 21600"/>
                <a:gd name="connsiteX19" fmla="*/ 14054 w 21016"/>
                <a:gd name="connsiteY19" fmla="*/ 16845 h 21600"/>
                <a:gd name="connsiteX20" fmla="*/ 13970 w 21016"/>
                <a:gd name="connsiteY20" fmla="*/ 16921 h 21600"/>
                <a:gd name="connsiteX21" fmla="*/ 12521 w 21016"/>
                <a:gd name="connsiteY21" fmla="*/ 16921 h 21600"/>
                <a:gd name="connsiteX22" fmla="*/ 12428 w 21016"/>
                <a:gd name="connsiteY22" fmla="*/ 16845 h 21600"/>
                <a:gd name="connsiteX23" fmla="*/ 12346 w 21016"/>
                <a:gd name="connsiteY23" fmla="*/ 16644 h 21600"/>
                <a:gd name="connsiteX24" fmla="*/ 12286 w 21016"/>
                <a:gd name="connsiteY24" fmla="*/ 16358 h 21600"/>
                <a:gd name="connsiteX25" fmla="*/ 12255 w 21016"/>
                <a:gd name="connsiteY25" fmla="*/ 16004 h 21600"/>
                <a:gd name="connsiteX26" fmla="*/ 11959 w 21016"/>
                <a:gd name="connsiteY26" fmla="*/ 7630 h 21600"/>
                <a:gd name="connsiteX27" fmla="*/ 11827 w 21016"/>
                <a:gd name="connsiteY27" fmla="*/ 6236 h 21600"/>
                <a:gd name="connsiteX28" fmla="*/ 11567 w 21016"/>
                <a:gd name="connsiteY28" fmla="*/ 5157 h 21600"/>
                <a:gd name="connsiteX29" fmla="*/ 11221 w 21016"/>
                <a:gd name="connsiteY29" fmla="*/ 4459 h 21600"/>
                <a:gd name="connsiteX30" fmla="*/ 10818 w 21016"/>
                <a:gd name="connsiteY30" fmla="*/ 4211 h 21600"/>
                <a:gd name="connsiteX31" fmla="*/ 9688 w 21016"/>
                <a:gd name="connsiteY31" fmla="*/ 4211 h 21600"/>
                <a:gd name="connsiteX32" fmla="*/ 9285 w 21016"/>
                <a:gd name="connsiteY32" fmla="*/ 4459 h 21600"/>
                <a:gd name="connsiteX33" fmla="*/ 8939 w 21016"/>
                <a:gd name="connsiteY33" fmla="*/ 5157 h 21600"/>
                <a:gd name="connsiteX34" fmla="*/ 8679 w 21016"/>
                <a:gd name="connsiteY34" fmla="*/ 6236 h 21600"/>
                <a:gd name="connsiteX35" fmla="*/ 8544 w 21016"/>
                <a:gd name="connsiteY35" fmla="*/ 7630 h 21600"/>
                <a:gd name="connsiteX36" fmla="*/ 8249 w 21016"/>
                <a:gd name="connsiteY36" fmla="*/ 16004 h 21600"/>
                <a:gd name="connsiteX37" fmla="*/ 8218 w 21016"/>
                <a:gd name="connsiteY37" fmla="*/ 16358 h 21600"/>
                <a:gd name="connsiteX38" fmla="*/ 8158 w 21016"/>
                <a:gd name="connsiteY38" fmla="*/ 16644 h 21600"/>
                <a:gd name="connsiteX39" fmla="*/ 8076 w 21016"/>
                <a:gd name="connsiteY39" fmla="*/ 16845 h 21600"/>
                <a:gd name="connsiteX40" fmla="*/ 7982 w 21016"/>
                <a:gd name="connsiteY40" fmla="*/ 16921 h 21600"/>
                <a:gd name="connsiteX41" fmla="*/ 6389 w 21016"/>
                <a:gd name="connsiteY41" fmla="*/ 16644 h 21600"/>
                <a:gd name="connsiteX42" fmla="*/ 3383 w 21016"/>
                <a:gd name="connsiteY42" fmla="*/ 11172 h 21600"/>
                <a:gd name="connsiteX43" fmla="*/ 2938 w 21016"/>
                <a:gd name="connsiteY43" fmla="*/ 12557 h 21600"/>
                <a:gd name="connsiteX44" fmla="*/ 2592 w 21016"/>
                <a:gd name="connsiteY44" fmla="*/ 14362 h 21600"/>
                <a:gd name="connsiteX45" fmla="*/ 2364 w 21016"/>
                <a:gd name="connsiteY45" fmla="*/ 16004 h 21600"/>
                <a:gd name="connsiteX46" fmla="*/ 2297 w 21016"/>
                <a:gd name="connsiteY46" fmla="*/ 16358 h 21600"/>
                <a:gd name="connsiteX47" fmla="*/ 2206 w 21016"/>
                <a:gd name="connsiteY47" fmla="*/ 16644 h 21600"/>
                <a:gd name="connsiteX48" fmla="*/ 2105 w 21016"/>
                <a:gd name="connsiteY48" fmla="*/ 16845 h 21600"/>
                <a:gd name="connsiteX49" fmla="*/ 2004 w 21016"/>
                <a:gd name="connsiteY49" fmla="*/ 16921 h 21600"/>
                <a:gd name="connsiteX50" fmla="*/ 0 w 21016"/>
                <a:gd name="connsiteY50" fmla="*/ 21600 h 21600"/>
                <a:gd name="connsiteX51" fmla="*/ 1333 w 21016"/>
                <a:gd name="connsiteY51" fmla="*/ 21600 h 21600"/>
                <a:gd name="connsiteX52" fmla="*/ 1948 w 21016"/>
                <a:gd name="connsiteY52" fmla="*/ 21123 h 21600"/>
                <a:gd name="connsiteX53" fmla="*/ 2556 w 21016"/>
                <a:gd name="connsiteY53" fmla="*/ 19853 h 21600"/>
                <a:gd name="connsiteX54" fmla="*/ 3071 w 21016"/>
                <a:gd name="connsiteY54" fmla="*/ 18067 h 21600"/>
                <a:gd name="connsiteX55" fmla="*/ 3424 w 21016"/>
                <a:gd name="connsiteY55" fmla="*/ 16014 h 21600"/>
                <a:gd name="connsiteX56" fmla="*/ 3621 w 21016"/>
                <a:gd name="connsiteY56" fmla="*/ 14371 h 21600"/>
                <a:gd name="connsiteX57" fmla="*/ 3679 w 21016"/>
                <a:gd name="connsiteY57" fmla="*/ 14047 h 21600"/>
                <a:gd name="connsiteX58" fmla="*/ 3758 w 21016"/>
                <a:gd name="connsiteY58" fmla="*/ 13779 h 21600"/>
                <a:gd name="connsiteX59" fmla="*/ 3849 w 21016"/>
                <a:gd name="connsiteY59" fmla="*/ 13598 h 21600"/>
                <a:gd name="connsiteX60" fmla="*/ 5716 w 21016"/>
                <a:gd name="connsiteY60" fmla="*/ 21123 h 21600"/>
                <a:gd name="connsiteX61" fmla="*/ 6233 w 21016"/>
                <a:gd name="connsiteY61" fmla="*/ 21600 h 21600"/>
                <a:gd name="connsiteX62" fmla="*/ 7800 w 21016"/>
                <a:gd name="connsiteY62" fmla="*/ 21600 h 21600"/>
                <a:gd name="connsiteX63" fmla="*/ 8367 w 21016"/>
                <a:gd name="connsiteY63" fmla="*/ 21123 h 21600"/>
                <a:gd name="connsiteX64" fmla="*/ 8842 w 21016"/>
                <a:gd name="connsiteY64" fmla="*/ 19853 h 21600"/>
                <a:gd name="connsiteX65" fmla="*/ 9172 w 21016"/>
                <a:gd name="connsiteY65" fmla="*/ 18067 h 21600"/>
                <a:gd name="connsiteX66" fmla="*/ 9311 w 21016"/>
                <a:gd name="connsiteY66" fmla="*/ 16014 h 21600"/>
                <a:gd name="connsiteX67" fmla="*/ 9450 w 21016"/>
                <a:gd name="connsiteY67" fmla="*/ 7639 h 21600"/>
                <a:gd name="connsiteX68" fmla="*/ 9470 w 21016"/>
                <a:gd name="connsiteY68" fmla="*/ 7391 h 21600"/>
                <a:gd name="connsiteX69" fmla="*/ 9515 w 21016"/>
                <a:gd name="connsiteY69" fmla="*/ 7190 h 21600"/>
                <a:gd name="connsiteX70" fmla="*/ 9578 w 21016"/>
                <a:gd name="connsiteY70" fmla="*/ 7057 h 21600"/>
                <a:gd name="connsiteX71" fmla="*/ 9652 w 21016"/>
                <a:gd name="connsiteY71" fmla="*/ 7009 h 21600"/>
                <a:gd name="connsiteX72" fmla="*/ 10851 w 21016"/>
                <a:gd name="connsiteY72" fmla="*/ 7009 h 21600"/>
                <a:gd name="connsiteX73" fmla="*/ 10926 w 21016"/>
                <a:gd name="connsiteY73" fmla="*/ 7057 h 21600"/>
                <a:gd name="connsiteX74" fmla="*/ 10988 w 21016"/>
                <a:gd name="connsiteY74" fmla="*/ 7190 h 21600"/>
                <a:gd name="connsiteX75" fmla="*/ 11034 w 21016"/>
                <a:gd name="connsiteY75" fmla="*/ 7391 h 21600"/>
                <a:gd name="connsiteX76" fmla="*/ 11053 w 21016"/>
                <a:gd name="connsiteY76" fmla="*/ 7639 h 21600"/>
                <a:gd name="connsiteX77" fmla="*/ 11193 w 21016"/>
                <a:gd name="connsiteY77" fmla="*/ 16014 h 21600"/>
                <a:gd name="connsiteX78" fmla="*/ 11332 w 21016"/>
                <a:gd name="connsiteY78" fmla="*/ 18067 h 21600"/>
                <a:gd name="connsiteX79" fmla="*/ 11661 w 21016"/>
                <a:gd name="connsiteY79" fmla="*/ 19853 h 21600"/>
                <a:gd name="connsiteX80" fmla="*/ 12137 w 21016"/>
                <a:gd name="connsiteY80" fmla="*/ 21123 h 21600"/>
                <a:gd name="connsiteX81" fmla="*/ 12704 w 21016"/>
                <a:gd name="connsiteY81" fmla="*/ 21600 h 21600"/>
                <a:gd name="connsiteX82" fmla="*/ 14271 w 21016"/>
                <a:gd name="connsiteY82" fmla="*/ 21600 h 21600"/>
                <a:gd name="connsiteX83" fmla="*/ 14787 w 21016"/>
                <a:gd name="connsiteY83" fmla="*/ 21123 h 21600"/>
                <a:gd name="connsiteX84" fmla="*/ 15131 w 21016"/>
                <a:gd name="connsiteY84" fmla="*/ 19853 h 21600"/>
                <a:gd name="connsiteX85" fmla="*/ 15273 w 21016"/>
                <a:gd name="connsiteY85" fmla="*/ 18067 h 21600"/>
                <a:gd name="connsiteX86" fmla="*/ 15198 w 21016"/>
                <a:gd name="connsiteY86" fmla="*/ 16014 h 21600"/>
                <a:gd name="connsiteX87" fmla="*/ 14045 w 21016"/>
                <a:gd name="connsiteY87" fmla="*/ 2807 h 21600"/>
                <a:gd name="connsiteX88" fmla="*/ 14040 w 21016"/>
                <a:gd name="connsiteY88" fmla="*/ 2607 h 21600"/>
                <a:gd name="connsiteX89" fmla="*/ 14062 w 21016"/>
                <a:gd name="connsiteY89" fmla="*/ 2445 h 21600"/>
                <a:gd name="connsiteX90" fmla="*/ 14107 w 21016"/>
                <a:gd name="connsiteY90" fmla="*/ 2330 h 21600"/>
                <a:gd name="connsiteX91" fmla="*/ 14170 w 21016"/>
                <a:gd name="connsiteY91" fmla="*/ 2292 h 21600"/>
                <a:gd name="connsiteX92" fmla="*/ 15251 w 21016"/>
                <a:gd name="connsiteY92" fmla="*/ 2292 h 21600"/>
                <a:gd name="connsiteX93" fmla="*/ 15323 w 21016"/>
                <a:gd name="connsiteY93" fmla="*/ 2330 h 21600"/>
                <a:gd name="connsiteX94" fmla="*/ 15390 w 21016"/>
                <a:gd name="connsiteY94" fmla="*/ 2445 h 21600"/>
                <a:gd name="connsiteX95" fmla="*/ 15448 w 21016"/>
                <a:gd name="connsiteY95" fmla="*/ 2607 h 21600"/>
                <a:gd name="connsiteX96" fmla="*/ 15487 w 21016"/>
                <a:gd name="connsiteY96" fmla="*/ 2807 h 21600"/>
                <a:gd name="connsiteX97" fmla="*/ 17080 w 21016"/>
                <a:gd name="connsiteY97" fmla="*/ 16014 h 21600"/>
                <a:gd name="connsiteX98" fmla="*/ 17433 w 21016"/>
                <a:gd name="connsiteY98" fmla="*/ 18067 h 21600"/>
                <a:gd name="connsiteX99" fmla="*/ 17947 w 21016"/>
                <a:gd name="connsiteY99" fmla="*/ 19853 h 21600"/>
                <a:gd name="connsiteX100" fmla="*/ 18555 w 21016"/>
                <a:gd name="connsiteY100" fmla="*/ 21123 h 21600"/>
                <a:gd name="connsiteX101" fmla="*/ 19170 w 21016"/>
                <a:gd name="connsiteY101" fmla="*/ 21600 h 21600"/>
                <a:gd name="connsiteX102" fmla="*/ 20446 w 21016"/>
                <a:gd name="connsiteY102" fmla="*/ 21600 h 21600"/>
                <a:gd name="connsiteX103" fmla="*/ 21013 w 21016"/>
                <a:gd name="connsiteY103" fmla="*/ 18420 h 21600"/>
                <a:gd name="connsiteX0" fmla="*/ 19680 w 19683"/>
                <a:gd name="connsiteY0" fmla="*/ 18420 h 21600"/>
                <a:gd name="connsiteX1" fmla="*/ 17172 w 19683"/>
                <a:gd name="connsiteY1" fmla="*/ 16921 h 21600"/>
                <a:gd name="connsiteX2" fmla="*/ 17071 w 19683"/>
                <a:gd name="connsiteY2" fmla="*/ 16845 h 21600"/>
                <a:gd name="connsiteX3" fmla="*/ 16970 w 19683"/>
                <a:gd name="connsiteY3" fmla="*/ 16644 h 21600"/>
                <a:gd name="connsiteX4" fmla="*/ 16878 w 19683"/>
                <a:gd name="connsiteY4" fmla="*/ 16358 h 21600"/>
                <a:gd name="connsiteX5" fmla="*/ 16811 w 19683"/>
                <a:gd name="connsiteY5" fmla="*/ 16004 h 21600"/>
                <a:gd name="connsiteX6" fmla="*/ 14971 w 19683"/>
                <a:gd name="connsiteY6" fmla="*/ 2798 h 21600"/>
                <a:gd name="connsiteX7" fmla="*/ 14737 w 19683"/>
                <a:gd name="connsiteY7" fmla="*/ 1662 h 21600"/>
                <a:gd name="connsiteX8" fmla="*/ 14413 w 19683"/>
                <a:gd name="connsiteY8" fmla="*/ 783 h 21600"/>
                <a:gd name="connsiteX9" fmla="*/ 14041 w 19683"/>
                <a:gd name="connsiteY9" fmla="*/ 210 h 21600"/>
                <a:gd name="connsiteX10" fmla="*/ 13654 w 19683"/>
                <a:gd name="connsiteY10" fmla="*/ 0 h 21600"/>
                <a:gd name="connsiteX11" fmla="*/ 12630 w 19683"/>
                <a:gd name="connsiteY11" fmla="*/ 0 h 21600"/>
                <a:gd name="connsiteX12" fmla="*/ 12286 w 19683"/>
                <a:gd name="connsiteY12" fmla="*/ 210 h 21600"/>
                <a:gd name="connsiteX13" fmla="*/ 12034 w 19683"/>
                <a:gd name="connsiteY13" fmla="*/ 783 h 21600"/>
                <a:gd name="connsiteX14" fmla="*/ 11895 w 19683"/>
                <a:gd name="connsiteY14" fmla="*/ 1662 h 21600"/>
                <a:gd name="connsiteX15" fmla="*/ 11897 w 19683"/>
                <a:gd name="connsiteY15" fmla="*/ 2798 h 21600"/>
                <a:gd name="connsiteX16" fmla="*/ 12803 w 19683"/>
                <a:gd name="connsiteY16" fmla="*/ 16004 h 21600"/>
                <a:gd name="connsiteX17" fmla="*/ 12810 w 19683"/>
                <a:gd name="connsiteY17" fmla="*/ 16358 h 21600"/>
                <a:gd name="connsiteX18" fmla="*/ 12781 w 19683"/>
                <a:gd name="connsiteY18" fmla="*/ 16644 h 21600"/>
                <a:gd name="connsiteX19" fmla="*/ 12721 w 19683"/>
                <a:gd name="connsiteY19" fmla="*/ 16845 h 21600"/>
                <a:gd name="connsiteX20" fmla="*/ 12637 w 19683"/>
                <a:gd name="connsiteY20" fmla="*/ 16921 h 21600"/>
                <a:gd name="connsiteX21" fmla="*/ 11188 w 19683"/>
                <a:gd name="connsiteY21" fmla="*/ 16921 h 21600"/>
                <a:gd name="connsiteX22" fmla="*/ 11095 w 19683"/>
                <a:gd name="connsiteY22" fmla="*/ 16845 h 21600"/>
                <a:gd name="connsiteX23" fmla="*/ 11013 w 19683"/>
                <a:gd name="connsiteY23" fmla="*/ 16644 h 21600"/>
                <a:gd name="connsiteX24" fmla="*/ 10953 w 19683"/>
                <a:gd name="connsiteY24" fmla="*/ 16358 h 21600"/>
                <a:gd name="connsiteX25" fmla="*/ 10922 w 19683"/>
                <a:gd name="connsiteY25" fmla="*/ 16004 h 21600"/>
                <a:gd name="connsiteX26" fmla="*/ 10626 w 19683"/>
                <a:gd name="connsiteY26" fmla="*/ 7630 h 21600"/>
                <a:gd name="connsiteX27" fmla="*/ 10494 w 19683"/>
                <a:gd name="connsiteY27" fmla="*/ 6236 h 21600"/>
                <a:gd name="connsiteX28" fmla="*/ 10234 w 19683"/>
                <a:gd name="connsiteY28" fmla="*/ 5157 h 21600"/>
                <a:gd name="connsiteX29" fmla="*/ 9888 w 19683"/>
                <a:gd name="connsiteY29" fmla="*/ 4459 h 21600"/>
                <a:gd name="connsiteX30" fmla="*/ 9485 w 19683"/>
                <a:gd name="connsiteY30" fmla="*/ 4211 h 21600"/>
                <a:gd name="connsiteX31" fmla="*/ 8355 w 19683"/>
                <a:gd name="connsiteY31" fmla="*/ 4211 h 21600"/>
                <a:gd name="connsiteX32" fmla="*/ 7952 w 19683"/>
                <a:gd name="connsiteY32" fmla="*/ 4459 h 21600"/>
                <a:gd name="connsiteX33" fmla="*/ 7606 w 19683"/>
                <a:gd name="connsiteY33" fmla="*/ 5157 h 21600"/>
                <a:gd name="connsiteX34" fmla="*/ 7346 w 19683"/>
                <a:gd name="connsiteY34" fmla="*/ 6236 h 21600"/>
                <a:gd name="connsiteX35" fmla="*/ 7211 w 19683"/>
                <a:gd name="connsiteY35" fmla="*/ 7630 h 21600"/>
                <a:gd name="connsiteX36" fmla="*/ 6916 w 19683"/>
                <a:gd name="connsiteY36" fmla="*/ 16004 h 21600"/>
                <a:gd name="connsiteX37" fmla="*/ 6885 w 19683"/>
                <a:gd name="connsiteY37" fmla="*/ 16358 h 21600"/>
                <a:gd name="connsiteX38" fmla="*/ 6825 w 19683"/>
                <a:gd name="connsiteY38" fmla="*/ 16644 h 21600"/>
                <a:gd name="connsiteX39" fmla="*/ 6743 w 19683"/>
                <a:gd name="connsiteY39" fmla="*/ 16845 h 21600"/>
                <a:gd name="connsiteX40" fmla="*/ 6649 w 19683"/>
                <a:gd name="connsiteY40" fmla="*/ 16921 h 21600"/>
                <a:gd name="connsiteX41" fmla="*/ 5056 w 19683"/>
                <a:gd name="connsiteY41" fmla="*/ 16644 h 21600"/>
                <a:gd name="connsiteX42" fmla="*/ 2050 w 19683"/>
                <a:gd name="connsiteY42" fmla="*/ 11172 h 21600"/>
                <a:gd name="connsiteX43" fmla="*/ 1605 w 19683"/>
                <a:gd name="connsiteY43" fmla="*/ 12557 h 21600"/>
                <a:gd name="connsiteX44" fmla="*/ 1259 w 19683"/>
                <a:gd name="connsiteY44" fmla="*/ 14362 h 21600"/>
                <a:gd name="connsiteX45" fmla="*/ 1031 w 19683"/>
                <a:gd name="connsiteY45" fmla="*/ 16004 h 21600"/>
                <a:gd name="connsiteX46" fmla="*/ 964 w 19683"/>
                <a:gd name="connsiteY46" fmla="*/ 16358 h 21600"/>
                <a:gd name="connsiteX47" fmla="*/ 873 w 19683"/>
                <a:gd name="connsiteY47" fmla="*/ 16644 h 21600"/>
                <a:gd name="connsiteX48" fmla="*/ 772 w 19683"/>
                <a:gd name="connsiteY48" fmla="*/ 16845 h 21600"/>
                <a:gd name="connsiteX49" fmla="*/ 671 w 19683"/>
                <a:gd name="connsiteY49" fmla="*/ 16921 h 21600"/>
                <a:gd name="connsiteX50" fmla="*/ 0 w 19683"/>
                <a:gd name="connsiteY50" fmla="*/ 21600 h 21600"/>
                <a:gd name="connsiteX51" fmla="*/ 615 w 19683"/>
                <a:gd name="connsiteY51" fmla="*/ 21123 h 21600"/>
                <a:gd name="connsiteX52" fmla="*/ 1223 w 19683"/>
                <a:gd name="connsiteY52" fmla="*/ 19853 h 21600"/>
                <a:gd name="connsiteX53" fmla="*/ 1738 w 19683"/>
                <a:gd name="connsiteY53" fmla="*/ 18067 h 21600"/>
                <a:gd name="connsiteX54" fmla="*/ 2091 w 19683"/>
                <a:gd name="connsiteY54" fmla="*/ 16014 h 21600"/>
                <a:gd name="connsiteX55" fmla="*/ 2288 w 19683"/>
                <a:gd name="connsiteY55" fmla="*/ 14371 h 21600"/>
                <a:gd name="connsiteX56" fmla="*/ 2346 w 19683"/>
                <a:gd name="connsiteY56" fmla="*/ 14047 h 21600"/>
                <a:gd name="connsiteX57" fmla="*/ 2425 w 19683"/>
                <a:gd name="connsiteY57" fmla="*/ 13779 h 21600"/>
                <a:gd name="connsiteX58" fmla="*/ 2516 w 19683"/>
                <a:gd name="connsiteY58" fmla="*/ 13598 h 21600"/>
                <a:gd name="connsiteX59" fmla="*/ 4383 w 19683"/>
                <a:gd name="connsiteY59" fmla="*/ 21123 h 21600"/>
                <a:gd name="connsiteX60" fmla="*/ 4900 w 19683"/>
                <a:gd name="connsiteY60" fmla="*/ 21600 h 21600"/>
                <a:gd name="connsiteX61" fmla="*/ 6467 w 19683"/>
                <a:gd name="connsiteY61" fmla="*/ 21600 h 21600"/>
                <a:gd name="connsiteX62" fmla="*/ 7034 w 19683"/>
                <a:gd name="connsiteY62" fmla="*/ 21123 h 21600"/>
                <a:gd name="connsiteX63" fmla="*/ 7509 w 19683"/>
                <a:gd name="connsiteY63" fmla="*/ 19853 h 21600"/>
                <a:gd name="connsiteX64" fmla="*/ 7839 w 19683"/>
                <a:gd name="connsiteY64" fmla="*/ 18067 h 21600"/>
                <a:gd name="connsiteX65" fmla="*/ 7978 w 19683"/>
                <a:gd name="connsiteY65" fmla="*/ 16014 h 21600"/>
                <a:gd name="connsiteX66" fmla="*/ 8117 w 19683"/>
                <a:gd name="connsiteY66" fmla="*/ 7639 h 21600"/>
                <a:gd name="connsiteX67" fmla="*/ 8137 w 19683"/>
                <a:gd name="connsiteY67" fmla="*/ 7391 h 21600"/>
                <a:gd name="connsiteX68" fmla="*/ 8182 w 19683"/>
                <a:gd name="connsiteY68" fmla="*/ 7190 h 21600"/>
                <a:gd name="connsiteX69" fmla="*/ 8245 w 19683"/>
                <a:gd name="connsiteY69" fmla="*/ 7057 h 21600"/>
                <a:gd name="connsiteX70" fmla="*/ 8319 w 19683"/>
                <a:gd name="connsiteY70" fmla="*/ 7009 h 21600"/>
                <a:gd name="connsiteX71" fmla="*/ 9518 w 19683"/>
                <a:gd name="connsiteY71" fmla="*/ 7009 h 21600"/>
                <a:gd name="connsiteX72" fmla="*/ 9593 w 19683"/>
                <a:gd name="connsiteY72" fmla="*/ 7057 h 21600"/>
                <a:gd name="connsiteX73" fmla="*/ 9655 w 19683"/>
                <a:gd name="connsiteY73" fmla="*/ 7190 h 21600"/>
                <a:gd name="connsiteX74" fmla="*/ 9701 w 19683"/>
                <a:gd name="connsiteY74" fmla="*/ 7391 h 21600"/>
                <a:gd name="connsiteX75" fmla="*/ 9720 w 19683"/>
                <a:gd name="connsiteY75" fmla="*/ 7639 h 21600"/>
                <a:gd name="connsiteX76" fmla="*/ 9860 w 19683"/>
                <a:gd name="connsiteY76" fmla="*/ 16014 h 21600"/>
                <a:gd name="connsiteX77" fmla="*/ 9999 w 19683"/>
                <a:gd name="connsiteY77" fmla="*/ 18067 h 21600"/>
                <a:gd name="connsiteX78" fmla="*/ 10328 w 19683"/>
                <a:gd name="connsiteY78" fmla="*/ 19853 h 21600"/>
                <a:gd name="connsiteX79" fmla="*/ 10804 w 19683"/>
                <a:gd name="connsiteY79" fmla="*/ 21123 h 21600"/>
                <a:gd name="connsiteX80" fmla="*/ 11371 w 19683"/>
                <a:gd name="connsiteY80" fmla="*/ 21600 h 21600"/>
                <a:gd name="connsiteX81" fmla="*/ 12938 w 19683"/>
                <a:gd name="connsiteY81" fmla="*/ 21600 h 21600"/>
                <a:gd name="connsiteX82" fmla="*/ 13454 w 19683"/>
                <a:gd name="connsiteY82" fmla="*/ 21123 h 21600"/>
                <a:gd name="connsiteX83" fmla="*/ 13798 w 19683"/>
                <a:gd name="connsiteY83" fmla="*/ 19853 h 21600"/>
                <a:gd name="connsiteX84" fmla="*/ 13940 w 19683"/>
                <a:gd name="connsiteY84" fmla="*/ 18067 h 21600"/>
                <a:gd name="connsiteX85" fmla="*/ 13865 w 19683"/>
                <a:gd name="connsiteY85" fmla="*/ 16014 h 21600"/>
                <a:gd name="connsiteX86" fmla="*/ 12712 w 19683"/>
                <a:gd name="connsiteY86" fmla="*/ 2807 h 21600"/>
                <a:gd name="connsiteX87" fmla="*/ 12707 w 19683"/>
                <a:gd name="connsiteY87" fmla="*/ 2607 h 21600"/>
                <a:gd name="connsiteX88" fmla="*/ 12729 w 19683"/>
                <a:gd name="connsiteY88" fmla="*/ 2445 h 21600"/>
                <a:gd name="connsiteX89" fmla="*/ 12774 w 19683"/>
                <a:gd name="connsiteY89" fmla="*/ 2330 h 21600"/>
                <a:gd name="connsiteX90" fmla="*/ 12837 w 19683"/>
                <a:gd name="connsiteY90" fmla="*/ 2292 h 21600"/>
                <a:gd name="connsiteX91" fmla="*/ 13918 w 19683"/>
                <a:gd name="connsiteY91" fmla="*/ 2292 h 21600"/>
                <a:gd name="connsiteX92" fmla="*/ 13990 w 19683"/>
                <a:gd name="connsiteY92" fmla="*/ 2330 h 21600"/>
                <a:gd name="connsiteX93" fmla="*/ 14057 w 19683"/>
                <a:gd name="connsiteY93" fmla="*/ 2445 h 21600"/>
                <a:gd name="connsiteX94" fmla="*/ 14115 w 19683"/>
                <a:gd name="connsiteY94" fmla="*/ 2607 h 21600"/>
                <a:gd name="connsiteX95" fmla="*/ 14154 w 19683"/>
                <a:gd name="connsiteY95" fmla="*/ 2807 h 21600"/>
                <a:gd name="connsiteX96" fmla="*/ 15747 w 19683"/>
                <a:gd name="connsiteY96" fmla="*/ 16014 h 21600"/>
                <a:gd name="connsiteX97" fmla="*/ 16100 w 19683"/>
                <a:gd name="connsiteY97" fmla="*/ 18067 h 21600"/>
                <a:gd name="connsiteX98" fmla="*/ 16614 w 19683"/>
                <a:gd name="connsiteY98" fmla="*/ 19853 h 21600"/>
                <a:gd name="connsiteX99" fmla="*/ 17222 w 19683"/>
                <a:gd name="connsiteY99" fmla="*/ 21123 h 21600"/>
                <a:gd name="connsiteX100" fmla="*/ 17837 w 19683"/>
                <a:gd name="connsiteY100" fmla="*/ 21600 h 21600"/>
                <a:gd name="connsiteX101" fmla="*/ 19113 w 19683"/>
                <a:gd name="connsiteY101" fmla="*/ 21600 h 21600"/>
                <a:gd name="connsiteX102" fmla="*/ 19680 w 19683"/>
                <a:gd name="connsiteY102"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644 w 19068"/>
                <a:gd name="connsiteY44" fmla="*/ 14362 h 21600"/>
                <a:gd name="connsiteX45" fmla="*/ 416 w 19068"/>
                <a:gd name="connsiteY45" fmla="*/ 16004 h 21600"/>
                <a:gd name="connsiteX46" fmla="*/ 349 w 19068"/>
                <a:gd name="connsiteY46" fmla="*/ 16358 h 21600"/>
                <a:gd name="connsiteX47" fmla="*/ 258 w 19068"/>
                <a:gd name="connsiteY47" fmla="*/ 16644 h 21600"/>
                <a:gd name="connsiteX48" fmla="*/ 157 w 19068"/>
                <a:gd name="connsiteY48" fmla="*/ 16845 h 21600"/>
                <a:gd name="connsiteX49" fmla="*/ 56 w 19068"/>
                <a:gd name="connsiteY49" fmla="*/ 16921 h 21600"/>
                <a:gd name="connsiteX50" fmla="*/ 0 w 19068"/>
                <a:gd name="connsiteY50" fmla="*/ 21123 h 21600"/>
                <a:gd name="connsiteX51" fmla="*/ 608 w 19068"/>
                <a:gd name="connsiteY51" fmla="*/ 19853 h 21600"/>
                <a:gd name="connsiteX52" fmla="*/ 1123 w 19068"/>
                <a:gd name="connsiteY52" fmla="*/ 18067 h 21600"/>
                <a:gd name="connsiteX53" fmla="*/ 1476 w 19068"/>
                <a:gd name="connsiteY53" fmla="*/ 16014 h 21600"/>
                <a:gd name="connsiteX54" fmla="*/ 1673 w 19068"/>
                <a:gd name="connsiteY54" fmla="*/ 14371 h 21600"/>
                <a:gd name="connsiteX55" fmla="*/ 1731 w 19068"/>
                <a:gd name="connsiteY55" fmla="*/ 14047 h 21600"/>
                <a:gd name="connsiteX56" fmla="*/ 1810 w 19068"/>
                <a:gd name="connsiteY56" fmla="*/ 13779 h 21600"/>
                <a:gd name="connsiteX57" fmla="*/ 1901 w 19068"/>
                <a:gd name="connsiteY57" fmla="*/ 13598 h 21600"/>
                <a:gd name="connsiteX58" fmla="*/ 3768 w 19068"/>
                <a:gd name="connsiteY58" fmla="*/ 21123 h 21600"/>
                <a:gd name="connsiteX59" fmla="*/ 4285 w 19068"/>
                <a:gd name="connsiteY59" fmla="*/ 21600 h 21600"/>
                <a:gd name="connsiteX60" fmla="*/ 5852 w 19068"/>
                <a:gd name="connsiteY60" fmla="*/ 21600 h 21600"/>
                <a:gd name="connsiteX61" fmla="*/ 6419 w 19068"/>
                <a:gd name="connsiteY61" fmla="*/ 21123 h 21600"/>
                <a:gd name="connsiteX62" fmla="*/ 6894 w 19068"/>
                <a:gd name="connsiteY62" fmla="*/ 19853 h 21600"/>
                <a:gd name="connsiteX63" fmla="*/ 7224 w 19068"/>
                <a:gd name="connsiteY63" fmla="*/ 18067 h 21600"/>
                <a:gd name="connsiteX64" fmla="*/ 7363 w 19068"/>
                <a:gd name="connsiteY64" fmla="*/ 16014 h 21600"/>
                <a:gd name="connsiteX65" fmla="*/ 7502 w 19068"/>
                <a:gd name="connsiteY65" fmla="*/ 7639 h 21600"/>
                <a:gd name="connsiteX66" fmla="*/ 7522 w 19068"/>
                <a:gd name="connsiteY66" fmla="*/ 7391 h 21600"/>
                <a:gd name="connsiteX67" fmla="*/ 7567 w 19068"/>
                <a:gd name="connsiteY67" fmla="*/ 7190 h 21600"/>
                <a:gd name="connsiteX68" fmla="*/ 7630 w 19068"/>
                <a:gd name="connsiteY68" fmla="*/ 7057 h 21600"/>
                <a:gd name="connsiteX69" fmla="*/ 7704 w 19068"/>
                <a:gd name="connsiteY69" fmla="*/ 7009 h 21600"/>
                <a:gd name="connsiteX70" fmla="*/ 8903 w 19068"/>
                <a:gd name="connsiteY70" fmla="*/ 7009 h 21600"/>
                <a:gd name="connsiteX71" fmla="*/ 8978 w 19068"/>
                <a:gd name="connsiteY71" fmla="*/ 7057 h 21600"/>
                <a:gd name="connsiteX72" fmla="*/ 9040 w 19068"/>
                <a:gd name="connsiteY72" fmla="*/ 7190 h 21600"/>
                <a:gd name="connsiteX73" fmla="*/ 9086 w 19068"/>
                <a:gd name="connsiteY73" fmla="*/ 7391 h 21600"/>
                <a:gd name="connsiteX74" fmla="*/ 9105 w 19068"/>
                <a:gd name="connsiteY74" fmla="*/ 7639 h 21600"/>
                <a:gd name="connsiteX75" fmla="*/ 9245 w 19068"/>
                <a:gd name="connsiteY75" fmla="*/ 16014 h 21600"/>
                <a:gd name="connsiteX76" fmla="*/ 9384 w 19068"/>
                <a:gd name="connsiteY76" fmla="*/ 18067 h 21600"/>
                <a:gd name="connsiteX77" fmla="*/ 9713 w 19068"/>
                <a:gd name="connsiteY77" fmla="*/ 19853 h 21600"/>
                <a:gd name="connsiteX78" fmla="*/ 10189 w 19068"/>
                <a:gd name="connsiteY78" fmla="*/ 21123 h 21600"/>
                <a:gd name="connsiteX79" fmla="*/ 10756 w 19068"/>
                <a:gd name="connsiteY79" fmla="*/ 21600 h 21600"/>
                <a:gd name="connsiteX80" fmla="*/ 12323 w 19068"/>
                <a:gd name="connsiteY80" fmla="*/ 21600 h 21600"/>
                <a:gd name="connsiteX81" fmla="*/ 12839 w 19068"/>
                <a:gd name="connsiteY81" fmla="*/ 21123 h 21600"/>
                <a:gd name="connsiteX82" fmla="*/ 13183 w 19068"/>
                <a:gd name="connsiteY82" fmla="*/ 19853 h 21600"/>
                <a:gd name="connsiteX83" fmla="*/ 13325 w 19068"/>
                <a:gd name="connsiteY83" fmla="*/ 18067 h 21600"/>
                <a:gd name="connsiteX84" fmla="*/ 13250 w 19068"/>
                <a:gd name="connsiteY84" fmla="*/ 16014 h 21600"/>
                <a:gd name="connsiteX85" fmla="*/ 12097 w 19068"/>
                <a:gd name="connsiteY85" fmla="*/ 2807 h 21600"/>
                <a:gd name="connsiteX86" fmla="*/ 12092 w 19068"/>
                <a:gd name="connsiteY86" fmla="*/ 2607 h 21600"/>
                <a:gd name="connsiteX87" fmla="*/ 12114 w 19068"/>
                <a:gd name="connsiteY87" fmla="*/ 2445 h 21600"/>
                <a:gd name="connsiteX88" fmla="*/ 12159 w 19068"/>
                <a:gd name="connsiteY88" fmla="*/ 2330 h 21600"/>
                <a:gd name="connsiteX89" fmla="*/ 12222 w 19068"/>
                <a:gd name="connsiteY89" fmla="*/ 2292 h 21600"/>
                <a:gd name="connsiteX90" fmla="*/ 13303 w 19068"/>
                <a:gd name="connsiteY90" fmla="*/ 2292 h 21600"/>
                <a:gd name="connsiteX91" fmla="*/ 13375 w 19068"/>
                <a:gd name="connsiteY91" fmla="*/ 2330 h 21600"/>
                <a:gd name="connsiteX92" fmla="*/ 13442 w 19068"/>
                <a:gd name="connsiteY92" fmla="*/ 2445 h 21600"/>
                <a:gd name="connsiteX93" fmla="*/ 13500 w 19068"/>
                <a:gd name="connsiteY93" fmla="*/ 2607 h 21600"/>
                <a:gd name="connsiteX94" fmla="*/ 13539 w 19068"/>
                <a:gd name="connsiteY94" fmla="*/ 2807 h 21600"/>
                <a:gd name="connsiteX95" fmla="*/ 15132 w 19068"/>
                <a:gd name="connsiteY95" fmla="*/ 16014 h 21600"/>
                <a:gd name="connsiteX96" fmla="*/ 15485 w 19068"/>
                <a:gd name="connsiteY96" fmla="*/ 18067 h 21600"/>
                <a:gd name="connsiteX97" fmla="*/ 15999 w 19068"/>
                <a:gd name="connsiteY97" fmla="*/ 19853 h 21600"/>
                <a:gd name="connsiteX98" fmla="*/ 16607 w 19068"/>
                <a:gd name="connsiteY98" fmla="*/ 21123 h 21600"/>
                <a:gd name="connsiteX99" fmla="*/ 17222 w 19068"/>
                <a:gd name="connsiteY99" fmla="*/ 21600 h 21600"/>
                <a:gd name="connsiteX100" fmla="*/ 18498 w 19068"/>
                <a:gd name="connsiteY100" fmla="*/ 21600 h 21600"/>
                <a:gd name="connsiteX101" fmla="*/ 19065 w 19068"/>
                <a:gd name="connsiteY101" fmla="*/ 18420 h 21600"/>
                <a:gd name="connsiteX0" fmla="*/ 19082 w 19085"/>
                <a:gd name="connsiteY0" fmla="*/ 18420 h 21600"/>
                <a:gd name="connsiteX1" fmla="*/ 16574 w 19085"/>
                <a:gd name="connsiteY1" fmla="*/ 16921 h 21600"/>
                <a:gd name="connsiteX2" fmla="*/ 16473 w 19085"/>
                <a:gd name="connsiteY2" fmla="*/ 16845 h 21600"/>
                <a:gd name="connsiteX3" fmla="*/ 16372 w 19085"/>
                <a:gd name="connsiteY3" fmla="*/ 16644 h 21600"/>
                <a:gd name="connsiteX4" fmla="*/ 16280 w 19085"/>
                <a:gd name="connsiteY4" fmla="*/ 16358 h 21600"/>
                <a:gd name="connsiteX5" fmla="*/ 16213 w 19085"/>
                <a:gd name="connsiteY5" fmla="*/ 16004 h 21600"/>
                <a:gd name="connsiteX6" fmla="*/ 14373 w 19085"/>
                <a:gd name="connsiteY6" fmla="*/ 2798 h 21600"/>
                <a:gd name="connsiteX7" fmla="*/ 14139 w 19085"/>
                <a:gd name="connsiteY7" fmla="*/ 1662 h 21600"/>
                <a:gd name="connsiteX8" fmla="*/ 13815 w 19085"/>
                <a:gd name="connsiteY8" fmla="*/ 783 h 21600"/>
                <a:gd name="connsiteX9" fmla="*/ 13443 w 19085"/>
                <a:gd name="connsiteY9" fmla="*/ 210 h 21600"/>
                <a:gd name="connsiteX10" fmla="*/ 13056 w 19085"/>
                <a:gd name="connsiteY10" fmla="*/ 0 h 21600"/>
                <a:gd name="connsiteX11" fmla="*/ 12032 w 19085"/>
                <a:gd name="connsiteY11" fmla="*/ 0 h 21600"/>
                <a:gd name="connsiteX12" fmla="*/ 11688 w 19085"/>
                <a:gd name="connsiteY12" fmla="*/ 210 h 21600"/>
                <a:gd name="connsiteX13" fmla="*/ 11436 w 19085"/>
                <a:gd name="connsiteY13" fmla="*/ 783 h 21600"/>
                <a:gd name="connsiteX14" fmla="*/ 11297 w 19085"/>
                <a:gd name="connsiteY14" fmla="*/ 1662 h 21600"/>
                <a:gd name="connsiteX15" fmla="*/ 11299 w 19085"/>
                <a:gd name="connsiteY15" fmla="*/ 2798 h 21600"/>
                <a:gd name="connsiteX16" fmla="*/ 12205 w 19085"/>
                <a:gd name="connsiteY16" fmla="*/ 16004 h 21600"/>
                <a:gd name="connsiteX17" fmla="*/ 12212 w 19085"/>
                <a:gd name="connsiteY17" fmla="*/ 16358 h 21600"/>
                <a:gd name="connsiteX18" fmla="*/ 12183 w 19085"/>
                <a:gd name="connsiteY18" fmla="*/ 16644 h 21600"/>
                <a:gd name="connsiteX19" fmla="*/ 12123 w 19085"/>
                <a:gd name="connsiteY19" fmla="*/ 16845 h 21600"/>
                <a:gd name="connsiteX20" fmla="*/ 12039 w 19085"/>
                <a:gd name="connsiteY20" fmla="*/ 16921 h 21600"/>
                <a:gd name="connsiteX21" fmla="*/ 10590 w 19085"/>
                <a:gd name="connsiteY21" fmla="*/ 16921 h 21600"/>
                <a:gd name="connsiteX22" fmla="*/ 10497 w 19085"/>
                <a:gd name="connsiteY22" fmla="*/ 16845 h 21600"/>
                <a:gd name="connsiteX23" fmla="*/ 10415 w 19085"/>
                <a:gd name="connsiteY23" fmla="*/ 16644 h 21600"/>
                <a:gd name="connsiteX24" fmla="*/ 10355 w 19085"/>
                <a:gd name="connsiteY24" fmla="*/ 16358 h 21600"/>
                <a:gd name="connsiteX25" fmla="*/ 10324 w 19085"/>
                <a:gd name="connsiteY25" fmla="*/ 16004 h 21600"/>
                <a:gd name="connsiteX26" fmla="*/ 10028 w 19085"/>
                <a:gd name="connsiteY26" fmla="*/ 7630 h 21600"/>
                <a:gd name="connsiteX27" fmla="*/ 9896 w 19085"/>
                <a:gd name="connsiteY27" fmla="*/ 6236 h 21600"/>
                <a:gd name="connsiteX28" fmla="*/ 9636 w 19085"/>
                <a:gd name="connsiteY28" fmla="*/ 5157 h 21600"/>
                <a:gd name="connsiteX29" fmla="*/ 9290 w 19085"/>
                <a:gd name="connsiteY29" fmla="*/ 4459 h 21600"/>
                <a:gd name="connsiteX30" fmla="*/ 8887 w 19085"/>
                <a:gd name="connsiteY30" fmla="*/ 4211 h 21600"/>
                <a:gd name="connsiteX31" fmla="*/ 7757 w 19085"/>
                <a:gd name="connsiteY31" fmla="*/ 4211 h 21600"/>
                <a:gd name="connsiteX32" fmla="*/ 7354 w 19085"/>
                <a:gd name="connsiteY32" fmla="*/ 4459 h 21600"/>
                <a:gd name="connsiteX33" fmla="*/ 7008 w 19085"/>
                <a:gd name="connsiteY33" fmla="*/ 5157 h 21600"/>
                <a:gd name="connsiteX34" fmla="*/ 6748 w 19085"/>
                <a:gd name="connsiteY34" fmla="*/ 6236 h 21600"/>
                <a:gd name="connsiteX35" fmla="*/ 6613 w 19085"/>
                <a:gd name="connsiteY35" fmla="*/ 7630 h 21600"/>
                <a:gd name="connsiteX36" fmla="*/ 6318 w 19085"/>
                <a:gd name="connsiteY36" fmla="*/ 16004 h 21600"/>
                <a:gd name="connsiteX37" fmla="*/ 6287 w 19085"/>
                <a:gd name="connsiteY37" fmla="*/ 16358 h 21600"/>
                <a:gd name="connsiteX38" fmla="*/ 6227 w 19085"/>
                <a:gd name="connsiteY38" fmla="*/ 16644 h 21600"/>
                <a:gd name="connsiteX39" fmla="*/ 6145 w 19085"/>
                <a:gd name="connsiteY39" fmla="*/ 16845 h 21600"/>
                <a:gd name="connsiteX40" fmla="*/ 6051 w 19085"/>
                <a:gd name="connsiteY40" fmla="*/ 16921 h 21600"/>
                <a:gd name="connsiteX41" fmla="*/ 4458 w 19085"/>
                <a:gd name="connsiteY41" fmla="*/ 16644 h 21600"/>
                <a:gd name="connsiteX42" fmla="*/ 1452 w 19085"/>
                <a:gd name="connsiteY42" fmla="*/ 11172 h 21600"/>
                <a:gd name="connsiteX43" fmla="*/ 1007 w 19085"/>
                <a:gd name="connsiteY43" fmla="*/ 12557 h 21600"/>
                <a:gd name="connsiteX44" fmla="*/ 661 w 19085"/>
                <a:gd name="connsiteY44" fmla="*/ 14362 h 21600"/>
                <a:gd name="connsiteX45" fmla="*/ 433 w 19085"/>
                <a:gd name="connsiteY45" fmla="*/ 16004 h 21600"/>
                <a:gd name="connsiteX46" fmla="*/ 366 w 19085"/>
                <a:gd name="connsiteY46" fmla="*/ 16358 h 21600"/>
                <a:gd name="connsiteX47" fmla="*/ 275 w 19085"/>
                <a:gd name="connsiteY47" fmla="*/ 16644 h 21600"/>
                <a:gd name="connsiteX48" fmla="*/ 174 w 19085"/>
                <a:gd name="connsiteY48" fmla="*/ 16845 h 21600"/>
                <a:gd name="connsiteX49" fmla="*/ 17 w 19085"/>
                <a:gd name="connsiteY49" fmla="*/ 21123 h 21600"/>
                <a:gd name="connsiteX50" fmla="*/ 625 w 19085"/>
                <a:gd name="connsiteY50" fmla="*/ 19853 h 21600"/>
                <a:gd name="connsiteX51" fmla="*/ 1140 w 19085"/>
                <a:gd name="connsiteY51" fmla="*/ 18067 h 21600"/>
                <a:gd name="connsiteX52" fmla="*/ 1493 w 19085"/>
                <a:gd name="connsiteY52" fmla="*/ 16014 h 21600"/>
                <a:gd name="connsiteX53" fmla="*/ 1690 w 19085"/>
                <a:gd name="connsiteY53" fmla="*/ 14371 h 21600"/>
                <a:gd name="connsiteX54" fmla="*/ 1748 w 19085"/>
                <a:gd name="connsiteY54" fmla="*/ 14047 h 21600"/>
                <a:gd name="connsiteX55" fmla="*/ 1827 w 19085"/>
                <a:gd name="connsiteY55" fmla="*/ 13779 h 21600"/>
                <a:gd name="connsiteX56" fmla="*/ 1918 w 19085"/>
                <a:gd name="connsiteY56" fmla="*/ 13598 h 21600"/>
                <a:gd name="connsiteX57" fmla="*/ 3785 w 19085"/>
                <a:gd name="connsiteY57" fmla="*/ 21123 h 21600"/>
                <a:gd name="connsiteX58" fmla="*/ 4302 w 19085"/>
                <a:gd name="connsiteY58" fmla="*/ 21600 h 21600"/>
                <a:gd name="connsiteX59" fmla="*/ 5869 w 19085"/>
                <a:gd name="connsiteY59" fmla="*/ 21600 h 21600"/>
                <a:gd name="connsiteX60" fmla="*/ 6436 w 19085"/>
                <a:gd name="connsiteY60" fmla="*/ 21123 h 21600"/>
                <a:gd name="connsiteX61" fmla="*/ 6911 w 19085"/>
                <a:gd name="connsiteY61" fmla="*/ 19853 h 21600"/>
                <a:gd name="connsiteX62" fmla="*/ 7241 w 19085"/>
                <a:gd name="connsiteY62" fmla="*/ 18067 h 21600"/>
                <a:gd name="connsiteX63" fmla="*/ 7380 w 19085"/>
                <a:gd name="connsiteY63" fmla="*/ 16014 h 21600"/>
                <a:gd name="connsiteX64" fmla="*/ 7519 w 19085"/>
                <a:gd name="connsiteY64" fmla="*/ 7639 h 21600"/>
                <a:gd name="connsiteX65" fmla="*/ 7539 w 19085"/>
                <a:gd name="connsiteY65" fmla="*/ 7391 h 21600"/>
                <a:gd name="connsiteX66" fmla="*/ 7584 w 19085"/>
                <a:gd name="connsiteY66" fmla="*/ 7190 h 21600"/>
                <a:gd name="connsiteX67" fmla="*/ 7647 w 19085"/>
                <a:gd name="connsiteY67" fmla="*/ 7057 h 21600"/>
                <a:gd name="connsiteX68" fmla="*/ 7721 w 19085"/>
                <a:gd name="connsiteY68" fmla="*/ 7009 h 21600"/>
                <a:gd name="connsiteX69" fmla="*/ 8920 w 19085"/>
                <a:gd name="connsiteY69" fmla="*/ 7009 h 21600"/>
                <a:gd name="connsiteX70" fmla="*/ 8995 w 19085"/>
                <a:gd name="connsiteY70" fmla="*/ 7057 h 21600"/>
                <a:gd name="connsiteX71" fmla="*/ 9057 w 19085"/>
                <a:gd name="connsiteY71" fmla="*/ 7190 h 21600"/>
                <a:gd name="connsiteX72" fmla="*/ 9103 w 19085"/>
                <a:gd name="connsiteY72" fmla="*/ 7391 h 21600"/>
                <a:gd name="connsiteX73" fmla="*/ 9122 w 19085"/>
                <a:gd name="connsiteY73" fmla="*/ 7639 h 21600"/>
                <a:gd name="connsiteX74" fmla="*/ 9262 w 19085"/>
                <a:gd name="connsiteY74" fmla="*/ 16014 h 21600"/>
                <a:gd name="connsiteX75" fmla="*/ 9401 w 19085"/>
                <a:gd name="connsiteY75" fmla="*/ 18067 h 21600"/>
                <a:gd name="connsiteX76" fmla="*/ 9730 w 19085"/>
                <a:gd name="connsiteY76" fmla="*/ 19853 h 21600"/>
                <a:gd name="connsiteX77" fmla="*/ 10206 w 19085"/>
                <a:gd name="connsiteY77" fmla="*/ 21123 h 21600"/>
                <a:gd name="connsiteX78" fmla="*/ 10773 w 19085"/>
                <a:gd name="connsiteY78" fmla="*/ 21600 h 21600"/>
                <a:gd name="connsiteX79" fmla="*/ 12340 w 19085"/>
                <a:gd name="connsiteY79" fmla="*/ 21600 h 21600"/>
                <a:gd name="connsiteX80" fmla="*/ 12856 w 19085"/>
                <a:gd name="connsiteY80" fmla="*/ 21123 h 21600"/>
                <a:gd name="connsiteX81" fmla="*/ 13200 w 19085"/>
                <a:gd name="connsiteY81" fmla="*/ 19853 h 21600"/>
                <a:gd name="connsiteX82" fmla="*/ 13342 w 19085"/>
                <a:gd name="connsiteY82" fmla="*/ 18067 h 21600"/>
                <a:gd name="connsiteX83" fmla="*/ 13267 w 19085"/>
                <a:gd name="connsiteY83" fmla="*/ 16014 h 21600"/>
                <a:gd name="connsiteX84" fmla="*/ 12114 w 19085"/>
                <a:gd name="connsiteY84" fmla="*/ 2807 h 21600"/>
                <a:gd name="connsiteX85" fmla="*/ 12109 w 19085"/>
                <a:gd name="connsiteY85" fmla="*/ 2607 h 21600"/>
                <a:gd name="connsiteX86" fmla="*/ 12131 w 19085"/>
                <a:gd name="connsiteY86" fmla="*/ 2445 h 21600"/>
                <a:gd name="connsiteX87" fmla="*/ 12176 w 19085"/>
                <a:gd name="connsiteY87" fmla="*/ 2330 h 21600"/>
                <a:gd name="connsiteX88" fmla="*/ 12239 w 19085"/>
                <a:gd name="connsiteY88" fmla="*/ 2292 h 21600"/>
                <a:gd name="connsiteX89" fmla="*/ 13320 w 19085"/>
                <a:gd name="connsiteY89" fmla="*/ 2292 h 21600"/>
                <a:gd name="connsiteX90" fmla="*/ 13392 w 19085"/>
                <a:gd name="connsiteY90" fmla="*/ 2330 h 21600"/>
                <a:gd name="connsiteX91" fmla="*/ 13459 w 19085"/>
                <a:gd name="connsiteY91" fmla="*/ 2445 h 21600"/>
                <a:gd name="connsiteX92" fmla="*/ 13517 w 19085"/>
                <a:gd name="connsiteY92" fmla="*/ 2607 h 21600"/>
                <a:gd name="connsiteX93" fmla="*/ 13556 w 19085"/>
                <a:gd name="connsiteY93" fmla="*/ 2807 h 21600"/>
                <a:gd name="connsiteX94" fmla="*/ 15149 w 19085"/>
                <a:gd name="connsiteY94" fmla="*/ 16014 h 21600"/>
                <a:gd name="connsiteX95" fmla="*/ 15502 w 19085"/>
                <a:gd name="connsiteY95" fmla="*/ 18067 h 21600"/>
                <a:gd name="connsiteX96" fmla="*/ 16016 w 19085"/>
                <a:gd name="connsiteY96" fmla="*/ 19853 h 21600"/>
                <a:gd name="connsiteX97" fmla="*/ 16624 w 19085"/>
                <a:gd name="connsiteY97" fmla="*/ 21123 h 21600"/>
                <a:gd name="connsiteX98" fmla="*/ 17239 w 19085"/>
                <a:gd name="connsiteY98" fmla="*/ 21600 h 21600"/>
                <a:gd name="connsiteX99" fmla="*/ 18515 w 19085"/>
                <a:gd name="connsiteY99" fmla="*/ 21600 h 21600"/>
                <a:gd name="connsiteX100" fmla="*/ 19082 w 19085"/>
                <a:gd name="connsiteY100" fmla="*/ 18420 h 21600"/>
                <a:gd name="connsiteX0" fmla="*/ 19074 w 19077"/>
                <a:gd name="connsiteY0" fmla="*/ 18420 h 21600"/>
                <a:gd name="connsiteX1" fmla="*/ 16566 w 19077"/>
                <a:gd name="connsiteY1" fmla="*/ 16921 h 21600"/>
                <a:gd name="connsiteX2" fmla="*/ 16465 w 19077"/>
                <a:gd name="connsiteY2" fmla="*/ 16845 h 21600"/>
                <a:gd name="connsiteX3" fmla="*/ 16364 w 19077"/>
                <a:gd name="connsiteY3" fmla="*/ 16644 h 21600"/>
                <a:gd name="connsiteX4" fmla="*/ 16272 w 19077"/>
                <a:gd name="connsiteY4" fmla="*/ 16358 h 21600"/>
                <a:gd name="connsiteX5" fmla="*/ 16205 w 19077"/>
                <a:gd name="connsiteY5" fmla="*/ 16004 h 21600"/>
                <a:gd name="connsiteX6" fmla="*/ 14365 w 19077"/>
                <a:gd name="connsiteY6" fmla="*/ 2798 h 21600"/>
                <a:gd name="connsiteX7" fmla="*/ 14131 w 19077"/>
                <a:gd name="connsiteY7" fmla="*/ 1662 h 21600"/>
                <a:gd name="connsiteX8" fmla="*/ 13807 w 19077"/>
                <a:gd name="connsiteY8" fmla="*/ 783 h 21600"/>
                <a:gd name="connsiteX9" fmla="*/ 13435 w 19077"/>
                <a:gd name="connsiteY9" fmla="*/ 210 h 21600"/>
                <a:gd name="connsiteX10" fmla="*/ 13048 w 19077"/>
                <a:gd name="connsiteY10" fmla="*/ 0 h 21600"/>
                <a:gd name="connsiteX11" fmla="*/ 12024 w 19077"/>
                <a:gd name="connsiteY11" fmla="*/ 0 h 21600"/>
                <a:gd name="connsiteX12" fmla="*/ 11680 w 19077"/>
                <a:gd name="connsiteY12" fmla="*/ 210 h 21600"/>
                <a:gd name="connsiteX13" fmla="*/ 11428 w 19077"/>
                <a:gd name="connsiteY13" fmla="*/ 783 h 21600"/>
                <a:gd name="connsiteX14" fmla="*/ 11289 w 19077"/>
                <a:gd name="connsiteY14" fmla="*/ 1662 h 21600"/>
                <a:gd name="connsiteX15" fmla="*/ 11291 w 19077"/>
                <a:gd name="connsiteY15" fmla="*/ 2798 h 21600"/>
                <a:gd name="connsiteX16" fmla="*/ 12197 w 19077"/>
                <a:gd name="connsiteY16" fmla="*/ 16004 h 21600"/>
                <a:gd name="connsiteX17" fmla="*/ 12204 w 19077"/>
                <a:gd name="connsiteY17" fmla="*/ 16358 h 21600"/>
                <a:gd name="connsiteX18" fmla="*/ 12175 w 19077"/>
                <a:gd name="connsiteY18" fmla="*/ 16644 h 21600"/>
                <a:gd name="connsiteX19" fmla="*/ 12115 w 19077"/>
                <a:gd name="connsiteY19" fmla="*/ 16845 h 21600"/>
                <a:gd name="connsiteX20" fmla="*/ 12031 w 19077"/>
                <a:gd name="connsiteY20" fmla="*/ 16921 h 21600"/>
                <a:gd name="connsiteX21" fmla="*/ 10582 w 19077"/>
                <a:gd name="connsiteY21" fmla="*/ 16921 h 21600"/>
                <a:gd name="connsiteX22" fmla="*/ 10489 w 19077"/>
                <a:gd name="connsiteY22" fmla="*/ 16845 h 21600"/>
                <a:gd name="connsiteX23" fmla="*/ 10407 w 19077"/>
                <a:gd name="connsiteY23" fmla="*/ 16644 h 21600"/>
                <a:gd name="connsiteX24" fmla="*/ 10347 w 19077"/>
                <a:gd name="connsiteY24" fmla="*/ 16358 h 21600"/>
                <a:gd name="connsiteX25" fmla="*/ 10316 w 19077"/>
                <a:gd name="connsiteY25" fmla="*/ 16004 h 21600"/>
                <a:gd name="connsiteX26" fmla="*/ 10020 w 19077"/>
                <a:gd name="connsiteY26" fmla="*/ 7630 h 21600"/>
                <a:gd name="connsiteX27" fmla="*/ 9888 w 19077"/>
                <a:gd name="connsiteY27" fmla="*/ 6236 h 21600"/>
                <a:gd name="connsiteX28" fmla="*/ 9628 w 19077"/>
                <a:gd name="connsiteY28" fmla="*/ 5157 h 21600"/>
                <a:gd name="connsiteX29" fmla="*/ 9282 w 19077"/>
                <a:gd name="connsiteY29" fmla="*/ 4459 h 21600"/>
                <a:gd name="connsiteX30" fmla="*/ 8879 w 19077"/>
                <a:gd name="connsiteY30" fmla="*/ 4211 h 21600"/>
                <a:gd name="connsiteX31" fmla="*/ 7749 w 19077"/>
                <a:gd name="connsiteY31" fmla="*/ 4211 h 21600"/>
                <a:gd name="connsiteX32" fmla="*/ 7346 w 19077"/>
                <a:gd name="connsiteY32" fmla="*/ 4459 h 21600"/>
                <a:gd name="connsiteX33" fmla="*/ 7000 w 19077"/>
                <a:gd name="connsiteY33" fmla="*/ 5157 h 21600"/>
                <a:gd name="connsiteX34" fmla="*/ 6740 w 19077"/>
                <a:gd name="connsiteY34" fmla="*/ 6236 h 21600"/>
                <a:gd name="connsiteX35" fmla="*/ 6605 w 19077"/>
                <a:gd name="connsiteY35" fmla="*/ 7630 h 21600"/>
                <a:gd name="connsiteX36" fmla="*/ 6310 w 19077"/>
                <a:gd name="connsiteY36" fmla="*/ 16004 h 21600"/>
                <a:gd name="connsiteX37" fmla="*/ 6279 w 19077"/>
                <a:gd name="connsiteY37" fmla="*/ 16358 h 21600"/>
                <a:gd name="connsiteX38" fmla="*/ 6219 w 19077"/>
                <a:gd name="connsiteY38" fmla="*/ 16644 h 21600"/>
                <a:gd name="connsiteX39" fmla="*/ 6137 w 19077"/>
                <a:gd name="connsiteY39" fmla="*/ 16845 h 21600"/>
                <a:gd name="connsiteX40" fmla="*/ 6043 w 19077"/>
                <a:gd name="connsiteY40" fmla="*/ 16921 h 21600"/>
                <a:gd name="connsiteX41" fmla="*/ 4450 w 19077"/>
                <a:gd name="connsiteY41" fmla="*/ 16644 h 21600"/>
                <a:gd name="connsiteX42" fmla="*/ 1444 w 19077"/>
                <a:gd name="connsiteY42" fmla="*/ 11172 h 21600"/>
                <a:gd name="connsiteX43" fmla="*/ 999 w 19077"/>
                <a:gd name="connsiteY43" fmla="*/ 12557 h 21600"/>
                <a:gd name="connsiteX44" fmla="*/ 653 w 19077"/>
                <a:gd name="connsiteY44" fmla="*/ 14362 h 21600"/>
                <a:gd name="connsiteX45" fmla="*/ 425 w 19077"/>
                <a:gd name="connsiteY45" fmla="*/ 16004 h 21600"/>
                <a:gd name="connsiteX46" fmla="*/ 358 w 19077"/>
                <a:gd name="connsiteY46" fmla="*/ 16358 h 21600"/>
                <a:gd name="connsiteX47" fmla="*/ 267 w 19077"/>
                <a:gd name="connsiteY47" fmla="*/ 16644 h 21600"/>
                <a:gd name="connsiteX48" fmla="*/ 9 w 19077"/>
                <a:gd name="connsiteY48" fmla="*/ 21123 h 21600"/>
                <a:gd name="connsiteX49" fmla="*/ 617 w 19077"/>
                <a:gd name="connsiteY49" fmla="*/ 19853 h 21600"/>
                <a:gd name="connsiteX50" fmla="*/ 1132 w 19077"/>
                <a:gd name="connsiteY50" fmla="*/ 18067 h 21600"/>
                <a:gd name="connsiteX51" fmla="*/ 1485 w 19077"/>
                <a:gd name="connsiteY51" fmla="*/ 16014 h 21600"/>
                <a:gd name="connsiteX52" fmla="*/ 1682 w 19077"/>
                <a:gd name="connsiteY52" fmla="*/ 14371 h 21600"/>
                <a:gd name="connsiteX53" fmla="*/ 1740 w 19077"/>
                <a:gd name="connsiteY53" fmla="*/ 14047 h 21600"/>
                <a:gd name="connsiteX54" fmla="*/ 1819 w 19077"/>
                <a:gd name="connsiteY54" fmla="*/ 13779 h 21600"/>
                <a:gd name="connsiteX55" fmla="*/ 1910 w 19077"/>
                <a:gd name="connsiteY55" fmla="*/ 13598 h 21600"/>
                <a:gd name="connsiteX56" fmla="*/ 3777 w 19077"/>
                <a:gd name="connsiteY56" fmla="*/ 21123 h 21600"/>
                <a:gd name="connsiteX57" fmla="*/ 4294 w 19077"/>
                <a:gd name="connsiteY57" fmla="*/ 21600 h 21600"/>
                <a:gd name="connsiteX58" fmla="*/ 5861 w 19077"/>
                <a:gd name="connsiteY58" fmla="*/ 21600 h 21600"/>
                <a:gd name="connsiteX59" fmla="*/ 6428 w 19077"/>
                <a:gd name="connsiteY59" fmla="*/ 21123 h 21600"/>
                <a:gd name="connsiteX60" fmla="*/ 6903 w 19077"/>
                <a:gd name="connsiteY60" fmla="*/ 19853 h 21600"/>
                <a:gd name="connsiteX61" fmla="*/ 7233 w 19077"/>
                <a:gd name="connsiteY61" fmla="*/ 18067 h 21600"/>
                <a:gd name="connsiteX62" fmla="*/ 7372 w 19077"/>
                <a:gd name="connsiteY62" fmla="*/ 16014 h 21600"/>
                <a:gd name="connsiteX63" fmla="*/ 7511 w 19077"/>
                <a:gd name="connsiteY63" fmla="*/ 7639 h 21600"/>
                <a:gd name="connsiteX64" fmla="*/ 7531 w 19077"/>
                <a:gd name="connsiteY64" fmla="*/ 7391 h 21600"/>
                <a:gd name="connsiteX65" fmla="*/ 7576 w 19077"/>
                <a:gd name="connsiteY65" fmla="*/ 7190 h 21600"/>
                <a:gd name="connsiteX66" fmla="*/ 7639 w 19077"/>
                <a:gd name="connsiteY66" fmla="*/ 7057 h 21600"/>
                <a:gd name="connsiteX67" fmla="*/ 7713 w 19077"/>
                <a:gd name="connsiteY67" fmla="*/ 7009 h 21600"/>
                <a:gd name="connsiteX68" fmla="*/ 8912 w 19077"/>
                <a:gd name="connsiteY68" fmla="*/ 7009 h 21600"/>
                <a:gd name="connsiteX69" fmla="*/ 8987 w 19077"/>
                <a:gd name="connsiteY69" fmla="*/ 7057 h 21600"/>
                <a:gd name="connsiteX70" fmla="*/ 9049 w 19077"/>
                <a:gd name="connsiteY70" fmla="*/ 7190 h 21600"/>
                <a:gd name="connsiteX71" fmla="*/ 9095 w 19077"/>
                <a:gd name="connsiteY71" fmla="*/ 7391 h 21600"/>
                <a:gd name="connsiteX72" fmla="*/ 9114 w 19077"/>
                <a:gd name="connsiteY72" fmla="*/ 7639 h 21600"/>
                <a:gd name="connsiteX73" fmla="*/ 9254 w 19077"/>
                <a:gd name="connsiteY73" fmla="*/ 16014 h 21600"/>
                <a:gd name="connsiteX74" fmla="*/ 9393 w 19077"/>
                <a:gd name="connsiteY74" fmla="*/ 18067 h 21600"/>
                <a:gd name="connsiteX75" fmla="*/ 9722 w 19077"/>
                <a:gd name="connsiteY75" fmla="*/ 19853 h 21600"/>
                <a:gd name="connsiteX76" fmla="*/ 10198 w 19077"/>
                <a:gd name="connsiteY76" fmla="*/ 21123 h 21600"/>
                <a:gd name="connsiteX77" fmla="*/ 10765 w 19077"/>
                <a:gd name="connsiteY77" fmla="*/ 21600 h 21600"/>
                <a:gd name="connsiteX78" fmla="*/ 12332 w 19077"/>
                <a:gd name="connsiteY78" fmla="*/ 21600 h 21600"/>
                <a:gd name="connsiteX79" fmla="*/ 12848 w 19077"/>
                <a:gd name="connsiteY79" fmla="*/ 21123 h 21600"/>
                <a:gd name="connsiteX80" fmla="*/ 13192 w 19077"/>
                <a:gd name="connsiteY80" fmla="*/ 19853 h 21600"/>
                <a:gd name="connsiteX81" fmla="*/ 13334 w 19077"/>
                <a:gd name="connsiteY81" fmla="*/ 18067 h 21600"/>
                <a:gd name="connsiteX82" fmla="*/ 13259 w 19077"/>
                <a:gd name="connsiteY82" fmla="*/ 16014 h 21600"/>
                <a:gd name="connsiteX83" fmla="*/ 12106 w 19077"/>
                <a:gd name="connsiteY83" fmla="*/ 2807 h 21600"/>
                <a:gd name="connsiteX84" fmla="*/ 12101 w 19077"/>
                <a:gd name="connsiteY84" fmla="*/ 2607 h 21600"/>
                <a:gd name="connsiteX85" fmla="*/ 12123 w 19077"/>
                <a:gd name="connsiteY85" fmla="*/ 2445 h 21600"/>
                <a:gd name="connsiteX86" fmla="*/ 12168 w 19077"/>
                <a:gd name="connsiteY86" fmla="*/ 2330 h 21600"/>
                <a:gd name="connsiteX87" fmla="*/ 12231 w 19077"/>
                <a:gd name="connsiteY87" fmla="*/ 2292 h 21600"/>
                <a:gd name="connsiteX88" fmla="*/ 13312 w 19077"/>
                <a:gd name="connsiteY88" fmla="*/ 2292 h 21600"/>
                <a:gd name="connsiteX89" fmla="*/ 13384 w 19077"/>
                <a:gd name="connsiteY89" fmla="*/ 2330 h 21600"/>
                <a:gd name="connsiteX90" fmla="*/ 13451 w 19077"/>
                <a:gd name="connsiteY90" fmla="*/ 2445 h 21600"/>
                <a:gd name="connsiteX91" fmla="*/ 13509 w 19077"/>
                <a:gd name="connsiteY91" fmla="*/ 2607 h 21600"/>
                <a:gd name="connsiteX92" fmla="*/ 13548 w 19077"/>
                <a:gd name="connsiteY92" fmla="*/ 2807 h 21600"/>
                <a:gd name="connsiteX93" fmla="*/ 15141 w 19077"/>
                <a:gd name="connsiteY93" fmla="*/ 16014 h 21600"/>
                <a:gd name="connsiteX94" fmla="*/ 15494 w 19077"/>
                <a:gd name="connsiteY94" fmla="*/ 18067 h 21600"/>
                <a:gd name="connsiteX95" fmla="*/ 16008 w 19077"/>
                <a:gd name="connsiteY95" fmla="*/ 19853 h 21600"/>
                <a:gd name="connsiteX96" fmla="*/ 16616 w 19077"/>
                <a:gd name="connsiteY96" fmla="*/ 21123 h 21600"/>
                <a:gd name="connsiteX97" fmla="*/ 17231 w 19077"/>
                <a:gd name="connsiteY97" fmla="*/ 21600 h 21600"/>
                <a:gd name="connsiteX98" fmla="*/ 18507 w 19077"/>
                <a:gd name="connsiteY98" fmla="*/ 21600 h 21600"/>
                <a:gd name="connsiteX99" fmla="*/ 19074 w 19077"/>
                <a:gd name="connsiteY99" fmla="*/ 18420 h 21600"/>
                <a:gd name="connsiteX0" fmla="*/ 19069 w 19072"/>
                <a:gd name="connsiteY0" fmla="*/ 18420 h 21600"/>
                <a:gd name="connsiteX1" fmla="*/ 16561 w 19072"/>
                <a:gd name="connsiteY1" fmla="*/ 16921 h 21600"/>
                <a:gd name="connsiteX2" fmla="*/ 16460 w 19072"/>
                <a:gd name="connsiteY2" fmla="*/ 16845 h 21600"/>
                <a:gd name="connsiteX3" fmla="*/ 16359 w 19072"/>
                <a:gd name="connsiteY3" fmla="*/ 16644 h 21600"/>
                <a:gd name="connsiteX4" fmla="*/ 16267 w 19072"/>
                <a:gd name="connsiteY4" fmla="*/ 16358 h 21600"/>
                <a:gd name="connsiteX5" fmla="*/ 16200 w 19072"/>
                <a:gd name="connsiteY5" fmla="*/ 16004 h 21600"/>
                <a:gd name="connsiteX6" fmla="*/ 14360 w 19072"/>
                <a:gd name="connsiteY6" fmla="*/ 2798 h 21600"/>
                <a:gd name="connsiteX7" fmla="*/ 14126 w 19072"/>
                <a:gd name="connsiteY7" fmla="*/ 1662 h 21600"/>
                <a:gd name="connsiteX8" fmla="*/ 13802 w 19072"/>
                <a:gd name="connsiteY8" fmla="*/ 783 h 21600"/>
                <a:gd name="connsiteX9" fmla="*/ 13430 w 19072"/>
                <a:gd name="connsiteY9" fmla="*/ 210 h 21600"/>
                <a:gd name="connsiteX10" fmla="*/ 13043 w 19072"/>
                <a:gd name="connsiteY10" fmla="*/ 0 h 21600"/>
                <a:gd name="connsiteX11" fmla="*/ 12019 w 19072"/>
                <a:gd name="connsiteY11" fmla="*/ 0 h 21600"/>
                <a:gd name="connsiteX12" fmla="*/ 11675 w 19072"/>
                <a:gd name="connsiteY12" fmla="*/ 210 h 21600"/>
                <a:gd name="connsiteX13" fmla="*/ 11423 w 19072"/>
                <a:gd name="connsiteY13" fmla="*/ 783 h 21600"/>
                <a:gd name="connsiteX14" fmla="*/ 11284 w 19072"/>
                <a:gd name="connsiteY14" fmla="*/ 1662 h 21600"/>
                <a:gd name="connsiteX15" fmla="*/ 11286 w 19072"/>
                <a:gd name="connsiteY15" fmla="*/ 2798 h 21600"/>
                <a:gd name="connsiteX16" fmla="*/ 12192 w 19072"/>
                <a:gd name="connsiteY16" fmla="*/ 16004 h 21600"/>
                <a:gd name="connsiteX17" fmla="*/ 12199 w 19072"/>
                <a:gd name="connsiteY17" fmla="*/ 16358 h 21600"/>
                <a:gd name="connsiteX18" fmla="*/ 12170 w 19072"/>
                <a:gd name="connsiteY18" fmla="*/ 16644 h 21600"/>
                <a:gd name="connsiteX19" fmla="*/ 12110 w 19072"/>
                <a:gd name="connsiteY19" fmla="*/ 16845 h 21600"/>
                <a:gd name="connsiteX20" fmla="*/ 12026 w 19072"/>
                <a:gd name="connsiteY20" fmla="*/ 16921 h 21600"/>
                <a:gd name="connsiteX21" fmla="*/ 10577 w 19072"/>
                <a:gd name="connsiteY21" fmla="*/ 16921 h 21600"/>
                <a:gd name="connsiteX22" fmla="*/ 10484 w 19072"/>
                <a:gd name="connsiteY22" fmla="*/ 16845 h 21600"/>
                <a:gd name="connsiteX23" fmla="*/ 10402 w 19072"/>
                <a:gd name="connsiteY23" fmla="*/ 16644 h 21600"/>
                <a:gd name="connsiteX24" fmla="*/ 10342 w 19072"/>
                <a:gd name="connsiteY24" fmla="*/ 16358 h 21600"/>
                <a:gd name="connsiteX25" fmla="*/ 10311 w 19072"/>
                <a:gd name="connsiteY25" fmla="*/ 16004 h 21600"/>
                <a:gd name="connsiteX26" fmla="*/ 10015 w 19072"/>
                <a:gd name="connsiteY26" fmla="*/ 7630 h 21600"/>
                <a:gd name="connsiteX27" fmla="*/ 9883 w 19072"/>
                <a:gd name="connsiteY27" fmla="*/ 6236 h 21600"/>
                <a:gd name="connsiteX28" fmla="*/ 9623 w 19072"/>
                <a:gd name="connsiteY28" fmla="*/ 5157 h 21600"/>
                <a:gd name="connsiteX29" fmla="*/ 9277 w 19072"/>
                <a:gd name="connsiteY29" fmla="*/ 4459 h 21600"/>
                <a:gd name="connsiteX30" fmla="*/ 8874 w 19072"/>
                <a:gd name="connsiteY30" fmla="*/ 4211 h 21600"/>
                <a:gd name="connsiteX31" fmla="*/ 7744 w 19072"/>
                <a:gd name="connsiteY31" fmla="*/ 4211 h 21600"/>
                <a:gd name="connsiteX32" fmla="*/ 7341 w 19072"/>
                <a:gd name="connsiteY32" fmla="*/ 4459 h 21600"/>
                <a:gd name="connsiteX33" fmla="*/ 6995 w 19072"/>
                <a:gd name="connsiteY33" fmla="*/ 5157 h 21600"/>
                <a:gd name="connsiteX34" fmla="*/ 6735 w 19072"/>
                <a:gd name="connsiteY34" fmla="*/ 6236 h 21600"/>
                <a:gd name="connsiteX35" fmla="*/ 6600 w 19072"/>
                <a:gd name="connsiteY35" fmla="*/ 7630 h 21600"/>
                <a:gd name="connsiteX36" fmla="*/ 6305 w 19072"/>
                <a:gd name="connsiteY36" fmla="*/ 16004 h 21600"/>
                <a:gd name="connsiteX37" fmla="*/ 6274 w 19072"/>
                <a:gd name="connsiteY37" fmla="*/ 16358 h 21600"/>
                <a:gd name="connsiteX38" fmla="*/ 6214 w 19072"/>
                <a:gd name="connsiteY38" fmla="*/ 16644 h 21600"/>
                <a:gd name="connsiteX39" fmla="*/ 6132 w 19072"/>
                <a:gd name="connsiteY39" fmla="*/ 16845 h 21600"/>
                <a:gd name="connsiteX40" fmla="*/ 6038 w 19072"/>
                <a:gd name="connsiteY40" fmla="*/ 16921 h 21600"/>
                <a:gd name="connsiteX41" fmla="*/ 4445 w 19072"/>
                <a:gd name="connsiteY41" fmla="*/ 16644 h 21600"/>
                <a:gd name="connsiteX42" fmla="*/ 1439 w 19072"/>
                <a:gd name="connsiteY42" fmla="*/ 11172 h 21600"/>
                <a:gd name="connsiteX43" fmla="*/ 994 w 19072"/>
                <a:gd name="connsiteY43" fmla="*/ 12557 h 21600"/>
                <a:gd name="connsiteX44" fmla="*/ 648 w 19072"/>
                <a:gd name="connsiteY44" fmla="*/ 14362 h 21600"/>
                <a:gd name="connsiteX45" fmla="*/ 420 w 19072"/>
                <a:gd name="connsiteY45" fmla="*/ 16004 h 21600"/>
                <a:gd name="connsiteX46" fmla="*/ 353 w 19072"/>
                <a:gd name="connsiteY46" fmla="*/ 16358 h 21600"/>
                <a:gd name="connsiteX47" fmla="*/ 4 w 19072"/>
                <a:gd name="connsiteY47" fmla="*/ 21123 h 21600"/>
                <a:gd name="connsiteX48" fmla="*/ 612 w 19072"/>
                <a:gd name="connsiteY48" fmla="*/ 19853 h 21600"/>
                <a:gd name="connsiteX49" fmla="*/ 1127 w 19072"/>
                <a:gd name="connsiteY49" fmla="*/ 18067 h 21600"/>
                <a:gd name="connsiteX50" fmla="*/ 1480 w 19072"/>
                <a:gd name="connsiteY50" fmla="*/ 16014 h 21600"/>
                <a:gd name="connsiteX51" fmla="*/ 1677 w 19072"/>
                <a:gd name="connsiteY51" fmla="*/ 14371 h 21600"/>
                <a:gd name="connsiteX52" fmla="*/ 1735 w 19072"/>
                <a:gd name="connsiteY52" fmla="*/ 14047 h 21600"/>
                <a:gd name="connsiteX53" fmla="*/ 1814 w 19072"/>
                <a:gd name="connsiteY53" fmla="*/ 13779 h 21600"/>
                <a:gd name="connsiteX54" fmla="*/ 1905 w 19072"/>
                <a:gd name="connsiteY54" fmla="*/ 13598 h 21600"/>
                <a:gd name="connsiteX55" fmla="*/ 3772 w 19072"/>
                <a:gd name="connsiteY55" fmla="*/ 21123 h 21600"/>
                <a:gd name="connsiteX56" fmla="*/ 4289 w 19072"/>
                <a:gd name="connsiteY56" fmla="*/ 21600 h 21600"/>
                <a:gd name="connsiteX57" fmla="*/ 5856 w 19072"/>
                <a:gd name="connsiteY57" fmla="*/ 21600 h 21600"/>
                <a:gd name="connsiteX58" fmla="*/ 6423 w 19072"/>
                <a:gd name="connsiteY58" fmla="*/ 21123 h 21600"/>
                <a:gd name="connsiteX59" fmla="*/ 6898 w 19072"/>
                <a:gd name="connsiteY59" fmla="*/ 19853 h 21600"/>
                <a:gd name="connsiteX60" fmla="*/ 7228 w 19072"/>
                <a:gd name="connsiteY60" fmla="*/ 18067 h 21600"/>
                <a:gd name="connsiteX61" fmla="*/ 7367 w 19072"/>
                <a:gd name="connsiteY61" fmla="*/ 16014 h 21600"/>
                <a:gd name="connsiteX62" fmla="*/ 7506 w 19072"/>
                <a:gd name="connsiteY62" fmla="*/ 7639 h 21600"/>
                <a:gd name="connsiteX63" fmla="*/ 7526 w 19072"/>
                <a:gd name="connsiteY63" fmla="*/ 7391 h 21600"/>
                <a:gd name="connsiteX64" fmla="*/ 7571 w 19072"/>
                <a:gd name="connsiteY64" fmla="*/ 7190 h 21600"/>
                <a:gd name="connsiteX65" fmla="*/ 7634 w 19072"/>
                <a:gd name="connsiteY65" fmla="*/ 7057 h 21600"/>
                <a:gd name="connsiteX66" fmla="*/ 7708 w 19072"/>
                <a:gd name="connsiteY66" fmla="*/ 7009 h 21600"/>
                <a:gd name="connsiteX67" fmla="*/ 8907 w 19072"/>
                <a:gd name="connsiteY67" fmla="*/ 7009 h 21600"/>
                <a:gd name="connsiteX68" fmla="*/ 8982 w 19072"/>
                <a:gd name="connsiteY68" fmla="*/ 7057 h 21600"/>
                <a:gd name="connsiteX69" fmla="*/ 9044 w 19072"/>
                <a:gd name="connsiteY69" fmla="*/ 7190 h 21600"/>
                <a:gd name="connsiteX70" fmla="*/ 9090 w 19072"/>
                <a:gd name="connsiteY70" fmla="*/ 7391 h 21600"/>
                <a:gd name="connsiteX71" fmla="*/ 9109 w 19072"/>
                <a:gd name="connsiteY71" fmla="*/ 7639 h 21600"/>
                <a:gd name="connsiteX72" fmla="*/ 9249 w 19072"/>
                <a:gd name="connsiteY72" fmla="*/ 16014 h 21600"/>
                <a:gd name="connsiteX73" fmla="*/ 9388 w 19072"/>
                <a:gd name="connsiteY73" fmla="*/ 18067 h 21600"/>
                <a:gd name="connsiteX74" fmla="*/ 9717 w 19072"/>
                <a:gd name="connsiteY74" fmla="*/ 19853 h 21600"/>
                <a:gd name="connsiteX75" fmla="*/ 10193 w 19072"/>
                <a:gd name="connsiteY75" fmla="*/ 21123 h 21600"/>
                <a:gd name="connsiteX76" fmla="*/ 10760 w 19072"/>
                <a:gd name="connsiteY76" fmla="*/ 21600 h 21600"/>
                <a:gd name="connsiteX77" fmla="*/ 12327 w 19072"/>
                <a:gd name="connsiteY77" fmla="*/ 21600 h 21600"/>
                <a:gd name="connsiteX78" fmla="*/ 12843 w 19072"/>
                <a:gd name="connsiteY78" fmla="*/ 21123 h 21600"/>
                <a:gd name="connsiteX79" fmla="*/ 13187 w 19072"/>
                <a:gd name="connsiteY79" fmla="*/ 19853 h 21600"/>
                <a:gd name="connsiteX80" fmla="*/ 13329 w 19072"/>
                <a:gd name="connsiteY80" fmla="*/ 18067 h 21600"/>
                <a:gd name="connsiteX81" fmla="*/ 13254 w 19072"/>
                <a:gd name="connsiteY81" fmla="*/ 16014 h 21600"/>
                <a:gd name="connsiteX82" fmla="*/ 12101 w 19072"/>
                <a:gd name="connsiteY82" fmla="*/ 2807 h 21600"/>
                <a:gd name="connsiteX83" fmla="*/ 12096 w 19072"/>
                <a:gd name="connsiteY83" fmla="*/ 2607 h 21600"/>
                <a:gd name="connsiteX84" fmla="*/ 12118 w 19072"/>
                <a:gd name="connsiteY84" fmla="*/ 2445 h 21600"/>
                <a:gd name="connsiteX85" fmla="*/ 12163 w 19072"/>
                <a:gd name="connsiteY85" fmla="*/ 2330 h 21600"/>
                <a:gd name="connsiteX86" fmla="*/ 12226 w 19072"/>
                <a:gd name="connsiteY86" fmla="*/ 2292 h 21600"/>
                <a:gd name="connsiteX87" fmla="*/ 13307 w 19072"/>
                <a:gd name="connsiteY87" fmla="*/ 2292 h 21600"/>
                <a:gd name="connsiteX88" fmla="*/ 13379 w 19072"/>
                <a:gd name="connsiteY88" fmla="*/ 2330 h 21600"/>
                <a:gd name="connsiteX89" fmla="*/ 13446 w 19072"/>
                <a:gd name="connsiteY89" fmla="*/ 2445 h 21600"/>
                <a:gd name="connsiteX90" fmla="*/ 13504 w 19072"/>
                <a:gd name="connsiteY90" fmla="*/ 2607 h 21600"/>
                <a:gd name="connsiteX91" fmla="*/ 13543 w 19072"/>
                <a:gd name="connsiteY91" fmla="*/ 2807 h 21600"/>
                <a:gd name="connsiteX92" fmla="*/ 15136 w 19072"/>
                <a:gd name="connsiteY92" fmla="*/ 16014 h 21600"/>
                <a:gd name="connsiteX93" fmla="*/ 15489 w 19072"/>
                <a:gd name="connsiteY93" fmla="*/ 18067 h 21600"/>
                <a:gd name="connsiteX94" fmla="*/ 16003 w 19072"/>
                <a:gd name="connsiteY94" fmla="*/ 19853 h 21600"/>
                <a:gd name="connsiteX95" fmla="*/ 16611 w 19072"/>
                <a:gd name="connsiteY95" fmla="*/ 21123 h 21600"/>
                <a:gd name="connsiteX96" fmla="*/ 17226 w 19072"/>
                <a:gd name="connsiteY96" fmla="*/ 21600 h 21600"/>
                <a:gd name="connsiteX97" fmla="*/ 18502 w 19072"/>
                <a:gd name="connsiteY97" fmla="*/ 21600 h 21600"/>
                <a:gd name="connsiteX98" fmla="*/ 19069 w 19072"/>
                <a:gd name="connsiteY98" fmla="*/ 18420 h 21600"/>
                <a:gd name="connsiteX0" fmla="*/ 19068 w 19071"/>
                <a:gd name="connsiteY0" fmla="*/ 18420 h 21600"/>
                <a:gd name="connsiteX1" fmla="*/ 16560 w 19071"/>
                <a:gd name="connsiteY1" fmla="*/ 16921 h 21600"/>
                <a:gd name="connsiteX2" fmla="*/ 16459 w 19071"/>
                <a:gd name="connsiteY2" fmla="*/ 16845 h 21600"/>
                <a:gd name="connsiteX3" fmla="*/ 16358 w 19071"/>
                <a:gd name="connsiteY3" fmla="*/ 16644 h 21600"/>
                <a:gd name="connsiteX4" fmla="*/ 16266 w 19071"/>
                <a:gd name="connsiteY4" fmla="*/ 16358 h 21600"/>
                <a:gd name="connsiteX5" fmla="*/ 16199 w 19071"/>
                <a:gd name="connsiteY5" fmla="*/ 16004 h 21600"/>
                <a:gd name="connsiteX6" fmla="*/ 14359 w 19071"/>
                <a:gd name="connsiteY6" fmla="*/ 2798 h 21600"/>
                <a:gd name="connsiteX7" fmla="*/ 14125 w 19071"/>
                <a:gd name="connsiteY7" fmla="*/ 1662 h 21600"/>
                <a:gd name="connsiteX8" fmla="*/ 13801 w 19071"/>
                <a:gd name="connsiteY8" fmla="*/ 783 h 21600"/>
                <a:gd name="connsiteX9" fmla="*/ 13429 w 19071"/>
                <a:gd name="connsiteY9" fmla="*/ 210 h 21600"/>
                <a:gd name="connsiteX10" fmla="*/ 13042 w 19071"/>
                <a:gd name="connsiteY10" fmla="*/ 0 h 21600"/>
                <a:gd name="connsiteX11" fmla="*/ 12018 w 19071"/>
                <a:gd name="connsiteY11" fmla="*/ 0 h 21600"/>
                <a:gd name="connsiteX12" fmla="*/ 11674 w 19071"/>
                <a:gd name="connsiteY12" fmla="*/ 210 h 21600"/>
                <a:gd name="connsiteX13" fmla="*/ 11422 w 19071"/>
                <a:gd name="connsiteY13" fmla="*/ 783 h 21600"/>
                <a:gd name="connsiteX14" fmla="*/ 11283 w 19071"/>
                <a:gd name="connsiteY14" fmla="*/ 1662 h 21600"/>
                <a:gd name="connsiteX15" fmla="*/ 11285 w 19071"/>
                <a:gd name="connsiteY15" fmla="*/ 2798 h 21600"/>
                <a:gd name="connsiteX16" fmla="*/ 12191 w 19071"/>
                <a:gd name="connsiteY16" fmla="*/ 16004 h 21600"/>
                <a:gd name="connsiteX17" fmla="*/ 12198 w 19071"/>
                <a:gd name="connsiteY17" fmla="*/ 16358 h 21600"/>
                <a:gd name="connsiteX18" fmla="*/ 12169 w 19071"/>
                <a:gd name="connsiteY18" fmla="*/ 16644 h 21600"/>
                <a:gd name="connsiteX19" fmla="*/ 12109 w 19071"/>
                <a:gd name="connsiteY19" fmla="*/ 16845 h 21600"/>
                <a:gd name="connsiteX20" fmla="*/ 12025 w 19071"/>
                <a:gd name="connsiteY20" fmla="*/ 16921 h 21600"/>
                <a:gd name="connsiteX21" fmla="*/ 10576 w 19071"/>
                <a:gd name="connsiteY21" fmla="*/ 16921 h 21600"/>
                <a:gd name="connsiteX22" fmla="*/ 10483 w 19071"/>
                <a:gd name="connsiteY22" fmla="*/ 16845 h 21600"/>
                <a:gd name="connsiteX23" fmla="*/ 10401 w 19071"/>
                <a:gd name="connsiteY23" fmla="*/ 16644 h 21600"/>
                <a:gd name="connsiteX24" fmla="*/ 10341 w 19071"/>
                <a:gd name="connsiteY24" fmla="*/ 16358 h 21600"/>
                <a:gd name="connsiteX25" fmla="*/ 10310 w 19071"/>
                <a:gd name="connsiteY25" fmla="*/ 16004 h 21600"/>
                <a:gd name="connsiteX26" fmla="*/ 10014 w 19071"/>
                <a:gd name="connsiteY26" fmla="*/ 7630 h 21600"/>
                <a:gd name="connsiteX27" fmla="*/ 9882 w 19071"/>
                <a:gd name="connsiteY27" fmla="*/ 6236 h 21600"/>
                <a:gd name="connsiteX28" fmla="*/ 9622 w 19071"/>
                <a:gd name="connsiteY28" fmla="*/ 5157 h 21600"/>
                <a:gd name="connsiteX29" fmla="*/ 9276 w 19071"/>
                <a:gd name="connsiteY29" fmla="*/ 4459 h 21600"/>
                <a:gd name="connsiteX30" fmla="*/ 8873 w 19071"/>
                <a:gd name="connsiteY30" fmla="*/ 4211 h 21600"/>
                <a:gd name="connsiteX31" fmla="*/ 7743 w 19071"/>
                <a:gd name="connsiteY31" fmla="*/ 4211 h 21600"/>
                <a:gd name="connsiteX32" fmla="*/ 7340 w 19071"/>
                <a:gd name="connsiteY32" fmla="*/ 4459 h 21600"/>
                <a:gd name="connsiteX33" fmla="*/ 6994 w 19071"/>
                <a:gd name="connsiteY33" fmla="*/ 5157 h 21600"/>
                <a:gd name="connsiteX34" fmla="*/ 6734 w 19071"/>
                <a:gd name="connsiteY34" fmla="*/ 6236 h 21600"/>
                <a:gd name="connsiteX35" fmla="*/ 6599 w 19071"/>
                <a:gd name="connsiteY35" fmla="*/ 7630 h 21600"/>
                <a:gd name="connsiteX36" fmla="*/ 6304 w 19071"/>
                <a:gd name="connsiteY36" fmla="*/ 16004 h 21600"/>
                <a:gd name="connsiteX37" fmla="*/ 6273 w 19071"/>
                <a:gd name="connsiteY37" fmla="*/ 16358 h 21600"/>
                <a:gd name="connsiteX38" fmla="*/ 6213 w 19071"/>
                <a:gd name="connsiteY38" fmla="*/ 16644 h 21600"/>
                <a:gd name="connsiteX39" fmla="*/ 6131 w 19071"/>
                <a:gd name="connsiteY39" fmla="*/ 16845 h 21600"/>
                <a:gd name="connsiteX40" fmla="*/ 6037 w 19071"/>
                <a:gd name="connsiteY40" fmla="*/ 16921 h 21600"/>
                <a:gd name="connsiteX41" fmla="*/ 4444 w 19071"/>
                <a:gd name="connsiteY41" fmla="*/ 16644 h 21600"/>
                <a:gd name="connsiteX42" fmla="*/ 1438 w 19071"/>
                <a:gd name="connsiteY42" fmla="*/ 11172 h 21600"/>
                <a:gd name="connsiteX43" fmla="*/ 993 w 19071"/>
                <a:gd name="connsiteY43" fmla="*/ 12557 h 21600"/>
                <a:gd name="connsiteX44" fmla="*/ 647 w 19071"/>
                <a:gd name="connsiteY44" fmla="*/ 14362 h 21600"/>
                <a:gd name="connsiteX45" fmla="*/ 419 w 19071"/>
                <a:gd name="connsiteY45" fmla="*/ 16004 h 21600"/>
                <a:gd name="connsiteX46" fmla="*/ 3 w 19071"/>
                <a:gd name="connsiteY46" fmla="*/ 21123 h 21600"/>
                <a:gd name="connsiteX47" fmla="*/ 611 w 19071"/>
                <a:gd name="connsiteY47" fmla="*/ 19853 h 21600"/>
                <a:gd name="connsiteX48" fmla="*/ 1126 w 19071"/>
                <a:gd name="connsiteY48" fmla="*/ 18067 h 21600"/>
                <a:gd name="connsiteX49" fmla="*/ 1479 w 19071"/>
                <a:gd name="connsiteY49" fmla="*/ 16014 h 21600"/>
                <a:gd name="connsiteX50" fmla="*/ 1676 w 19071"/>
                <a:gd name="connsiteY50" fmla="*/ 14371 h 21600"/>
                <a:gd name="connsiteX51" fmla="*/ 1734 w 19071"/>
                <a:gd name="connsiteY51" fmla="*/ 14047 h 21600"/>
                <a:gd name="connsiteX52" fmla="*/ 1813 w 19071"/>
                <a:gd name="connsiteY52" fmla="*/ 13779 h 21600"/>
                <a:gd name="connsiteX53" fmla="*/ 1904 w 19071"/>
                <a:gd name="connsiteY53" fmla="*/ 13598 h 21600"/>
                <a:gd name="connsiteX54" fmla="*/ 3771 w 19071"/>
                <a:gd name="connsiteY54" fmla="*/ 21123 h 21600"/>
                <a:gd name="connsiteX55" fmla="*/ 4288 w 19071"/>
                <a:gd name="connsiteY55" fmla="*/ 21600 h 21600"/>
                <a:gd name="connsiteX56" fmla="*/ 5855 w 19071"/>
                <a:gd name="connsiteY56" fmla="*/ 21600 h 21600"/>
                <a:gd name="connsiteX57" fmla="*/ 6422 w 19071"/>
                <a:gd name="connsiteY57" fmla="*/ 21123 h 21600"/>
                <a:gd name="connsiteX58" fmla="*/ 6897 w 19071"/>
                <a:gd name="connsiteY58" fmla="*/ 19853 h 21600"/>
                <a:gd name="connsiteX59" fmla="*/ 7227 w 19071"/>
                <a:gd name="connsiteY59" fmla="*/ 18067 h 21600"/>
                <a:gd name="connsiteX60" fmla="*/ 7366 w 19071"/>
                <a:gd name="connsiteY60" fmla="*/ 16014 h 21600"/>
                <a:gd name="connsiteX61" fmla="*/ 7505 w 19071"/>
                <a:gd name="connsiteY61" fmla="*/ 7639 h 21600"/>
                <a:gd name="connsiteX62" fmla="*/ 7525 w 19071"/>
                <a:gd name="connsiteY62" fmla="*/ 7391 h 21600"/>
                <a:gd name="connsiteX63" fmla="*/ 7570 w 19071"/>
                <a:gd name="connsiteY63" fmla="*/ 7190 h 21600"/>
                <a:gd name="connsiteX64" fmla="*/ 7633 w 19071"/>
                <a:gd name="connsiteY64" fmla="*/ 7057 h 21600"/>
                <a:gd name="connsiteX65" fmla="*/ 7707 w 19071"/>
                <a:gd name="connsiteY65" fmla="*/ 7009 h 21600"/>
                <a:gd name="connsiteX66" fmla="*/ 8906 w 19071"/>
                <a:gd name="connsiteY66" fmla="*/ 7009 h 21600"/>
                <a:gd name="connsiteX67" fmla="*/ 8981 w 19071"/>
                <a:gd name="connsiteY67" fmla="*/ 7057 h 21600"/>
                <a:gd name="connsiteX68" fmla="*/ 9043 w 19071"/>
                <a:gd name="connsiteY68" fmla="*/ 7190 h 21600"/>
                <a:gd name="connsiteX69" fmla="*/ 9089 w 19071"/>
                <a:gd name="connsiteY69" fmla="*/ 7391 h 21600"/>
                <a:gd name="connsiteX70" fmla="*/ 9108 w 19071"/>
                <a:gd name="connsiteY70" fmla="*/ 7639 h 21600"/>
                <a:gd name="connsiteX71" fmla="*/ 9248 w 19071"/>
                <a:gd name="connsiteY71" fmla="*/ 16014 h 21600"/>
                <a:gd name="connsiteX72" fmla="*/ 9387 w 19071"/>
                <a:gd name="connsiteY72" fmla="*/ 18067 h 21600"/>
                <a:gd name="connsiteX73" fmla="*/ 9716 w 19071"/>
                <a:gd name="connsiteY73" fmla="*/ 19853 h 21600"/>
                <a:gd name="connsiteX74" fmla="*/ 10192 w 19071"/>
                <a:gd name="connsiteY74" fmla="*/ 21123 h 21600"/>
                <a:gd name="connsiteX75" fmla="*/ 10759 w 19071"/>
                <a:gd name="connsiteY75" fmla="*/ 21600 h 21600"/>
                <a:gd name="connsiteX76" fmla="*/ 12326 w 19071"/>
                <a:gd name="connsiteY76" fmla="*/ 21600 h 21600"/>
                <a:gd name="connsiteX77" fmla="*/ 12842 w 19071"/>
                <a:gd name="connsiteY77" fmla="*/ 21123 h 21600"/>
                <a:gd name="connsiteX78" fmla="*/ 13186 w 19071"/>
                <a:gd name="connsiteY78" fmla="*/ 19853 h 21600"/>
                <a:gd name="connsiteX79" fmla="*/ 13328 w 19071"/>
                <a:gd name="connsiteY79" fmla="*/ 18067 h 21600"/>
                <a:gd name="connsiteX80" fmla="*/ 13253 w 19071"/>
                <a:gd name="connsiteY80" fmla="*/ 16014 h 21600"/>
                <a:gd name="connsiteX81" fmla="*/ 12100 w 19071"/>
                <a:gd name="connsiteY81" fmla="*/ 2807 h 21600"/>
                <a:gd name="connsiteX82" fmla="*/ 12095 w 19071"/>
                <a:gd name="connsiteY82" fmla="*/ 2607 h 21600"/>
                <a:gd name="connsiteX83" fmla="*/ 12117 w 19071"/>
                <a:gd name="connsiteY83" fmla="*/ 2445 h 21600"/>
                <a:gd name="connsiteX84" fmla="*/ 12162 w 19071"/>
                <a:gd name="connsiteY84" fmla="*/ 2330 h 21600"/>
                <a:gd name="connsiteX85" fmla="*/ 12225 w 19071"/>
                <a:gd name="connsiteY85" fmla="*/ 2292 h 21600"/>
                <a:gd name="connsiteX86" fmla="*/ 13306 w 19071"/>
                <a:gd name="connsiteY86" fmla="*/ 2292 h 21600"/>
                <a:gd name="connsiteX87" fmla="*/ 13378 w 19071"/>
                <a:gd name="connsiteY87" fmla="*/ 2330 h 21600"/>
                <a:gd name="connsiteX88" fmla="*/ 13445 w 19071"/>
                <a:gd name="connsiteY88" fmla="*/ 2445 h 21600"/>
                <a:gd name="connsiteX89" fmla="*/ 13503 w 19071"/>
                <a:gd name="connsiteY89" fmla="*/ 2607 h 21600"/>
                <a:gd name="connsiteX90" fmla="*/ 13542 w 19071"/>
                <a:gd name="connsiteY90" fmla="*/ 2807 h 21600"/>
                <a:gd name="connsiteX91" fmla="*/ 15135 w 19071"/>
                <a:gd name="connsiteY91" fmla="*/ 16014 h 21600"/>
                <a:gd name="connsiteX92" fmla="*/ 15488 w 19071"/>
                <a:gd name="connsiteY92" fmla="*/ 18067 h 21600"/>
                <a:gd name="connsiteX93" fmla="*/ 16002 w 19071"/>
                <a:gd name="connsiteY93" fmla="*/ 19853 h 21600"/>
                <a:gd name="connsiteX94" fmla="*/ 16610 w 19071"/>
                <a:gd name="connsiteY94" fmla="*/ 21123 h 21600"/>
                <a:gd name="connsiteX95" fmla="*/ 17225 w 19071"/>
                <a:gd name="connsiteY95" fmla="*/ 21600 h 21600"/>
                <a:gd name="connsiteX96" fmla="*/ 18501 w 19071"/>
                <a:gd name="connsiteY96" fmla="*/ 21600 h 21600"/>
                <a:gd name="connsiteX97" fmla="*/ 19068 w 19071"/>
                <a:gd name="connsiteY97"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644 w 19068"/>
                <a:gd name="connsiteY44" fmla="*/ 14362 h 21600"/>
                <a:gd name="connsiteX45" fmla="*/ 0 w 19068"/>
                <a:gd name="connsiteY45" fmla="*/ 21123 h 21600"/>
                <a:gd name="connsiteX46" fmla="*/ 608 w 19068"/>
                <a:gd name="connsiteY46" fmla="*/ 19853 h 21600"/>
                <a:gd name="connsiteX47" fmla="*/ 1123 w 19068"/>
                <a:gd name="connsiteY47" fmla="*/ 18067 h 21600"/>
                <a:gd name="connsiteX48" fmla="*/ 1476 w 19068"/>
                <a:gd name="connsiteY48" fmla="*/ 16014 h 21600"/>
                <a:gd name="connsiteX49" fmla="*/ 1673 w 19068"/>
                <a:gd name="connsiteY49" fmla="*/ 14371 h 21600"/>
                <a:gd name="connsiteX50" fmla="*/ 1731 w 19068"/>
                <a:gd name="connsiteY50" fmla="*/ 14047 h 21600"/>
                <a:gd name="connsiteX51" fmla="*/ 1810 w 19068"/>
                <a:gd name="connsiteY51" fmla="*/ 13779 h 21600"/>
                <a:gd name="connsiteX52" fmla="*/ 1901 w 19068"/>
                <a:gd name="connsiteY52" fmla="*/ 13598 h 21600"/>
                <a:gd name="connsiteX53" fmla="*/ 3768 w 19068"/>
                <a:gd name="connsiteY53" fmla="*/ 21123 h 21600"/>
                <a:gd name="connsiteX54" fmla="*/ 4285 w 19068"/>
                <a:gd name="connsiteY54" fmla="*/ 21600 h 21600"/>
                <a:gd name="connsiteX55" fmla="*/ 5852 w 19068"/>
                <a:gd name="connsiteY55" fmla="*/ 21600 h 21600"/>
                <a:gd name="connsiteX56" fmla="*/ 6419 w 19068"/>
                <a:gd name="connsiteY56" fmla="*/ 21123 h 21600"/>
                <a:gd name="connsiteX57" fmla="*/ 6894 w 19068"/>
                <a:gd name="connsiteY57" fmla="*/ 19853 h 21600"/>
                <a:gd name="connsiteX58" fmla="*/ 7224 w 19068"/>
                <a:gd name="connsiteY58" fmla="*/ 18067 h 21600"/>
                <a:gd name="connsiteX59" fmla="*/ 7363 w 19068"/>
                <a:gd name="connsiteY59" fmla="*/ 16014 h 21600"/>
                <a:gd name="connsiteX60" fmla="*/ 7502 w 19068"/>
                <a:gd name="connsiteY60" fmla="*/ 7639 h 21600"/>
                <a:gd name="connsiteX61" fmla="*/ 7522 w 19068"/>
                <a:gd name="connsiteY61" fmla="*/ 7391 h 21600"/>
                <a:gd name="connsiteX62" fmla="*/ 7567 w 19068"/>
                <a:gd name="connsiteY62" fmla="*/ 7190 h 21600"/>
                <a:gd name="connsiteX63" fmla="*/ 7630 w 19068"/>
                <a:gd name="connsiteY63" fmla="*/ 7057 h 21600"/>
                <a:gd name="connsiteX64" fmla="*/ 7704 w 19068"/>
                <a:gd name="connsiteY64" fmla="*/ 7009 h 21600"/>
                <a:gd name="connsiteX65" fmla="*/ 8903 w 19068"/>
                <a:gd name="connsiteY65" fmla="*/ 7009 h 21600"/>
                <a:gd name="connsiteX66" fmla="*/ 8978 w 19068"/>
                <a:gd name="connsiteY66" fmla="*/ 7057 h 21600"/>
                <a:gd name="connsiteX67" fmla="*/ 9040 w 19068"/>
                <a:gd name="connsiteY67" fmla="*/ 7190 h 21600"/>
                <a:gd name="connsiteX68" fmla="*/ 9086 w 19068"/>
                <a:gd name="connsiteY68" fmla="*/ 7391 h 21600"/>
                <a:gd name="connsiteX69" fmla="*/ 9105 w 19068"/>
                <a:gd name="connsiteY69" fmla="*/ 7639 h 21600"/>
                <a:gd name="connsiteX70" fmla="*/ 9245 w 19068"/>
                <a:gd name="connsiteY70" fmla="*/ 16014 h 21600"/>
                <a:gd name="connsiteX71" fmla="*/ 9384 w 19068"/>
                <a:gd name="connsiteY71" fmla="*/ 18067 h 21600"/>
                <a:gd name="connsiteX72" fmla="*/ 9713 w 19068"/>
                <a:gd name="connsiteY72" fmla="*/ 19853 h 21600"/>
                <a:gd name="connsiteX73" fmla="*/ 10189 w 19068"/>
                <a:gd name="connsiteY73" fmla="*/ 21123 h 21600"/>
                <a:gd name="connsiteX74" fmla="*/ 10756 w 19068"/>
                <a:gd name="connsiteY74" fmla="*/ 21600 h 21600"/>
                <a:gd name="connsiteX75" fmla="*/ 12323 w 19068"/>
                <a:gd name="connsiteY75" fmla="*/ 21600 h 21600"/>
                <a:gd name="connsiteX76" fmla="*/ 12839 w 19068"/>
                <a:gd name="connsiteY76" fmla="*/ 21123 h 21600"/>
                <a:gd name="connsiteX77" fmla="*/ 13183 w 19068"/>
                <a:gd name="connsiteY77" fmla="*/ 19853 h 21600"/>
                <a:gd name="connsiteX78" fmla="*/ 13325 w 19068"/>
                <a:gd name="connsiteY78" fmla="*/ 18067 h 21600"/>
                <a:gd name="connsiteX79" fmla="*/ 13250 w 19068"/>
                <a:gd name="connsiteY79" fmla="*/ 16014 h 21600"/>
                <a:gd name="connsiteX80" fmla="*/ 12097 w 19068"/>
                <a:gd name="connsiteY80" fmla="*/ 2807 h 21600"/>
                <a:gd name="connsiteX81" fmla="*/ 12092 w 19068"/>
                <a:gd name="connsiteY81" fmla="*/ 2607 h 21600"/>
                <a:gd name="connsiteX82" fmla="*/ 12114 w 19068"/>
                <a:gd name="connsiteY82" fmla="*/ 2445 h 21600"/>
                <a:gd name="connsiteX83" fmla="*/ 12159 w 19068"/>
                <a:gd name="connsiteY83" fmla="*/ 2330 h 21600"/>
                <a:gd name="connsiteX84" fmla="*/ 12222 w 19068"/>
                <a:gd name="connsiteY84" fmla="*/ 2292 h 21600"/>
                <a:gd name="connsiteX85" fmla="*/ 13303 w 19068"/>
                <a:gd name="connsiteY85" fmla="*/ 2292 h 21600"/>
                <a:gd name="connsiteX86" fmla="*/ 13375 w 19068"/>
                <a:gd name="connsiteY86" fmla="*/ 2330 h 21600"/>
                <a:gd name="connsiteX87" fmla="*/ 13442 w 19068"/>
                <a:gd name="connsiteY87" fmla="*/ 2445 h 21600"/>
                <a:gd name="connsiteX88" fmla="*/ 13500 w 19068"/>
                <a:gd name="connsiteY88" fmla="*/ 2607 h 21600"/>
                <a:gd name="connsiteX89" fmla="*/ 13539 w 19068"/>
                <a:gd name="connsiteY89" fmla="*/ 2807 h 21600"/>
                <a:gd name="connsiteX90" fmla="*/ 15132 w 19068"/>
                <a:gd name="connsiteY90" fmla="*/ 16014 h 21600"/>
                <a:gd name="connsiteX91" fmla="*/ 15485 w 19068"/>
                <a:gd name="connsiteY91" fmla="*/ 18067 h 21600"/>
                <a:gd name="connsiteX92" fmla="*/ 15999 w 19068"/>
                <a:gd name="connsiteY92" fmla="*/ 19853 h 21600"/>
                <a:gd name="connsiteX93" fmla="*/ 16607 w 19068"/>
                <a:gd name="connsiteY93" fmla="*/ 21123 h 21600"/>
                <a:gd name="connsiteX94" fmla="*/ 17222 w 19068"/>
                <a:gd name="connsiteY94" fmla="*/ 21600 h 21600"/>
                <a:gd name="connsiteX95" fmla="*/ 18498 w 19068"/>
                <a:gd name="connsiteY95" fmla="*/ 21600 h 21600"/>
                <a:gd name="connsiteX96" fmla="*/ 19065 w 19068"/>
                <a:gd name="connsiteY96"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0 w 19068"/>
                <a:gd name="connsiteY44" fmla="*/ 21123 h 21600"/>
                <a:gd name="connsiteX45" fmla="*/ 608 w 19068"/>
                <a:gd name="connsiteY45" fmla="*/ 19853 h 21600"/>
                <a:gd name="connsiteX46" fmla="*/ 1123 w 19068"/>
                <a:gd name="connsiteY46" fmla="*/ 18067 h 21600"/>
                <a:gd name="connsiteX47" fmla="*/ 1476 w 19068"/>
                <a:gd name="connsiteY47" fmla="*/ 16014 h 21600"/>
                <a:gd name="connsiteX48" fmla="*/ 1673 w 19068"/>
                <a:gd name="connsiteY48" fmla="*/ 14371 h 21600"/>
                <a:gd name="connsiteX49" fmla="*/ 1731 w 19068"/>
                <a:gd name="connsiteY49" fmla="*/ 14047 h 21600"/>
                <a:gd name="connsiteX50" fmla="*/ 1810 w 19068"/>
                <a:gd name="connsiteY50" fmla="*/ 13779 h 21600"/>
                <a:gd name="connsiteX51" fmla="*/ 1901 w 19068"/>
                <a:gd name="connsiteY51" fmla="*/ 13598 h 21600"/>
                <a:gd name="connsiteX52" fmla="*/ 3768 w 19068"/>
                <a:gd name="connsiteY52" fmla="*/ 21123 h 21600"/>
                <a:gd name="connsiteX53" fmla="*/ 4285 w 19068"/>
                <a:gd name="connsiteY53" fmla="*/ 21600 h 21600"/>
                <a:gd name="connsiteX54" fmla="*/ 5852 w 19068"/>
                <a:gd name="connsiteY54" fmla="*/ 21600 h 21600"/>
                <a:gd name="connsiteX55" fmla="*/ 6419 w 19068"/>
                <a:gd name="connsiteY55" fmla="*/ 21123 h 21600"/>
                <a:gd name="connsiteX56" fmla="*/ 6894 w 19068"/>
                <a:gd name="connsiteY56" fmla="*/ 19853 h 21600"/>
                <a:gd name="connsiteX57" fmla="*/ 7224 w 19068"/>
                <a:gd name="connsiteY57" fmla="*/ 18067 h 21600"/>
                <a:gd name="connsiteX58" fmla="*/ 7363 w 19068"/>
                <a:gd name="connsiteY58" fmla="*/ 16014 h 21600"/>
                <a:gd name="connsiteX59" fmla="*/ 7502 w 19068"/>
                <a:gd name="connsiteY59" fmla="*/ 7639 h 21600"/>
                <a:gd name="connsiteX60" fmla="*/ 7522 w 19068"/>
                <a:gd name="connsiteY60" fmla="*/ 7391 h 21600"/>
                <a:gd name="connsiteX61" fmla="*/ 7567 w 19068"/>
                <a:gd name="connsiteY61" fmla="*/ 7190 h 21600"/>
                <a:gd name="connsiteX62" fmla="*/ 7630 w 19068"/>
                <a:gd name="connsiteY62" fmla="*/ 7057 h 21600"/>
                <a:gd name="connsiteX63" fmla="*/ 7704 w 19068"/>
                <a:gd name="connsiteY63" fmla="*/ 7009 h 21600"/>
                <a:gd name="connsiteX64" fmla="*/ 8903 w 19068"/>
                <a:gd name="connsiteY64" fmla="*/ 7009 h 21600"/>
                <a:gd name="connsiteX65" fmla="*/ 8978 w 19068"/>
                <a:gd name="connsiteY65" fmla="*/ 7057 h 21600"/>
                <a:gd name="connsiteX66" fmla="*/ 9040 w 19068"/>
                <a:gd name="connsiteY66" fmla="*/ 7190 h 21600"/>
                <a:gd name="connsiteX67" fmla="*/ 9086 w 19068"/>
                <a:gd name="connsiteY67" fmla="*/ 7391 h 21600"/>
                <a:gd name="connsiteX68" fmla="*/ 9105 w 19068"/>
                <a:gd name="connsiteY68" fmla="*/ 7639 h 21600"/>
                <a:gd name="connsiteX69" fmla="*/ 9245 w 19068"/>
                <a:gd name="connsiteY69" fmla="*/ 16014 h 21600"/>
                <a:gd name="connsiteX70" fmla="*/ 9384 w 19068"/>
                <a:gd name="connsiteY70" fmla="*/ 18067 h 21600"/>
                <a:gd name="connsiteX71" fmla="*/ 9713 w 19068"/>
                <a:gd name="connsiteY71" fmla="*/ 19853 h 21600"/>
                <a:gd name="connsiteX72" fmla="*/ 10189 w 19068"/>
                <a:gd name="connsiteY72" fmla="*/ 21123 h 21600"/>
                <a:gd name="connsiteX73" fmla="*/ 10756 w 19068"/>
                <a:gd name="connsiteY73" fmla="*/ 21600 h 21600"/>
                <a:gd name="connsiteX74" fmla="*/ 12323 w 19068"/>
                <a:gd name="connsiteY74" fmla="*/ 21600 h 21600"/>
                <a:gd name="connsiteX75" fmla="*/ 12839 w 19068"/>
                <a:gd name="connsiteY75" fmla="*/ 21123 h 21600"/>
                <a:gd name="connsiteX76" fmla="*/ 13183 w 19068"/>
                <a:gd name="connsiteY76" fmla="*/ 19853 h 21600"/>
                <a:gd name="connsiteX77" fmla="*/ 13325 w 19068"/>
                <a:gd name="connsiteY77" fmla="*/ 18067 h 21600"/>
                <a:gd name="connsiteX78" fmla="*/ 13250 w 19068"/>
                <a:gd name="connsiteY78" fmla="*/ 16014 h 21600"/>
                <a:gd name="connsiteX79" fmla="*/ 12097 w 19068"/>
                <a:gd name="connsiteY79" fmla="*/ 2807 h 21600"/>
                <a:gd name="connsiteX80" fmla="*/ 12092 w 19068"/>
                <a:gd name="connsiteY80" fmla="*/ 2607 h 21600"/>
                <a:gd name="connsiteX81" fmla="*/ 12114 w 19068"/>
                <a:gd name="connsiteY81" fmla="*/ 2445 h 21600"/>
                <a:gd name="connsiteX82" fmla="*/ 12159 w 19068"/>
                <a:gd name="connsiteY82" fmla="*/ 2330 h 21600"/>
                <a:gd name="connsiteX83" fmla="*/ 12222 w 19068"/>
                <a:gd name="connsiteY83" fmla="*/ 2292 h 21600"/>
                <a:gd name="connsiteX84" fmla="*/ 13303 w 19068"/>
                <a:gd name="connsiteY84" fmla="*/ 2292 h 21600"/>
                <a:gd name="connsiteX85" fmla="*/ 13375 w 19068"/>
                <a:gd name="connsiteY85" fmla="*/ 2330 h 21600"/>
                <a:gd name="connsiteX86" fmla="*/ 13442 w 19068"/>
                <a:gd name="connsiteY86" fmla="*/ 2445 h 21600"/>
                <a:gd name="connsiteX87" fmla="*/ 13500 w 19068"/>
                <a:gd name="connsiteY87" fmla="*/ 2607 h 21600"/>
                <a:gd name="connsiteX88" fmla="*/ 13539 w 19068"/>
                <a:gd name="connsiteY88" fmla="*/ 2807 h 21600"/>
                <a:gd name="connsiteX89" fmla="*/ 15132 w 19068"/>
                <a:gd name="connsiteY89" fmla="*/ 16014 h 21600"/>
                <a:gd name="connsiteX90" fmla="*/ 15485 w 19068"/>
                <a:gd name="connsiteY90" fmla="*/ 18067 h 21600"/>
                <a:gd name="connsiteX91" fmla="*/ 15999 w 19068"/>
                <a:gd name="connsiteY91" fmla="*/ 19853 h 21600"/>
                <a:gd name="connsiteX92" fmla="*/ 16607 w 19068"/>
                <a:gd name="connsiteY92" fmla="*/ 21123 h 21600"/>
                <a:gd name="connsiteX93" fmla="*/ 17222 w 19068"/>
                <a:gd name="connsiteY93" fmla="*/ 21600 h 21600"/>
                <a:gd name="connsiteX94" fmla="*/ 18498 w 19068"/>
                <a:gd name="connsiteY94" fmla="*/ 21600 h 21600"/>
                <a:gd name="connsiteX95" fmla="*/ 19065 w 19068"/>
                <a:gd name="connsiteY95"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0 w 19068"/>
                <a:gd name="connsiteY44" fmla="*/ 21123 h 21600"/>
                <a:gd name="connsiteX45" fmla="*/ 608 w 19068"/>
                <a:gd name="connsiteY45" fmla="*/ 19853 h 21600"/>
                <a:gd name="connsiteX46" fmla="*/ 1123 w 19068"/>
                <a:gd name="connsiteY46" fmla="*/ 18067 h 21600"/>
                <a:gd name="connsiteX47" fmla="*/ 1476 w 19068"/>
                <a:gd name="connsiteY47" fmla="*/ 16014 h 21600"/>
                <a:gd name="connsiteX48" fmla="*/ 1731 w 19068"/>
                <a:gd name="connsiteY48" fmla="*/ 14047 h 21600"/>
                <a:gd name="connsiteX49" fmla="*/ 1810 w 19068"/>
                <a:gd name="connsiteY49" fmla="*/ 13779 h 21600"/>
                <a:gd name="connsiteX50" fmla="*/ 1901 w 19068"/>
                <a:gd name="connsiteY50" fmla="*/ 13598 h 21600"/>
                <a:gd name="connsiteX51" fmla="*/ 3768 w 19068"/>
                <a:gd name="connsiteY51" fmla="*/ 21123 h 21600"/>
                <a:gd name="connsiteX52" fmla="*/ 4285 w 19068"/>
                <a:gd name="connsiteY52" fmla="*/ 21600 h 21600"/>
                <a:gd name="connsiteX53" fmla="*/ 5852 w 19068"/>
                <a:gd name="connsiteY53" fmla="*/ 21600 h 21600"/>
                <a:gd name="connsiteX54" fmla="*/ 6419 w 19068"/>
                <a:gd name="connsiteY54" fmla="*/ 21123 h 21600"/>
                <a:gd name="connsiteX55" fmla="*/ 6894 w 19068"/>
                <a:gd name="connsiteY55" fmla="*/ 19853 h 21600"/>
                <a:gd name="connsiteX56" fmla="*/ 7224 w 19068"/>
                <a:gd name="connsiteY56" fmla="*/ 18067 h 21600"/>
                <a:gd name="connsiteX57" fmla="*/ 7363 w 19068"/>
                <a:gd name="connsiteY57" fmla="*/ 16014 h 21600"/>
                <a:gd name="connsiteX58" fmla="*/ 7502 w 19068"/>
                <a:gd name="connsiteY58" fmla="*/ 7639 h 21600"/>
                <a:gd name="connsiteX59" fmla="*/ 7522 w 19068"/>
                <a:gd name="connsiteY59" fmla="*/ 7391 h 21600"/>
                <a:gd name="connsiteX60" fmla="*/ 7567 w 19068"/>
                <a:gd name="connsiteY60" fmla="*/ 7190 h 21600"/>
                <a:gd name="connsiteX61" fmla="*/ 7630 w 19068"/>
                <a:gd name="connsiteY61" fmla="*/ 7057 h 21600"/>
                <a:gd name="connsiteX62" fmla="*/ 7704 w 19068"/>
                <a:gd name="connsiteY62" fmla="*/ 7009 h 21600"/>
                <a:gd name="connsiteX63" fmla="*/ 8903 w 19068"/>
                <a:gd name="connsiteY63" fmla="*/ 7009 h 21600"/>
                <a:gd name="connsiteX64" fmla="*/ 8978 w 19068"/>
                <a:gd name="connsiteY64" fmla="*/ 7057 h 21600"/>
                <a:gd name="connsiteX65" fmla="*/ 9040 w 19068"/>
                <a:gd name="connsiteY65" fmla="*/ 7190 h 21600"/>
                <a:gd name="connsiteX66" fmla="*/ 9086 w 19068"/>
                <a:gd name="connsiteY66" fmla="*/ 7391 h 21600"/>
                <a:gd name="connsiteX67" fmla="*/ 9105 w 19068"/>
                <a:gd name="connsiteY67" fmla="*/ 7639 h 21600"/>
                <a:gd name="connsiteX68" fmla="*/ 9245 w 19068"/>
                <a:gd name="connsiteY68" fmla="*/ 16014 h 21600"/>
                <a:gd name="connsiteX69" fmla="*/ 9384 w 19068"/>
                <a:gd name="connsiteY69" fmla="*/ 18067 h 21600"/>
                <a:gd name="connsiteX70" fmla="*/ 9713 w 19068"/>
                <a:gd name="connsiteY70" fmla="*/ 19853 h 21600"/>
                <a:gd name="connsiteX71" fmla="*/ 10189 w 19068"/>
                <a:gd name="connsiteY71" fmla="*/ 21123 h 21600"/>
                <a:gd name="connsiteX72" fmla="*/ 10756 w 19068"/>
                <a:gd name="connsiteY72" fmla="*/ 21600 h 21600"/>
                <a:gd name="connsiteX73" fmla="*/ 12323 w 19068"/>
                <a:gd name="connsiteY73" fmla="*/ 21600 h 21600"/>
                <a:gd name="connsiteX74" fmla="*/ 12839 w 19068"/>
                <a:gd name="connsiteY74" fmla="*/ 21123 h 21600"/>
                <a:gd name="connsiteX75" fmla="*/ 13183 w 19068"/>
                <a:gd name="connsiteY75" fmla="*/ 19853 h 21600"/>
                <a:gd name="connsiteX76" fmla="*/ 13325 w 19068"/>
                <a:gd name="connsiteY76" fmla="*/ 18067 h 21600"/>
                <a:gd name="connsiteX77" fmla="*/ 13250 w 19068"/>
                <a:gd name="connsiteY77" fmla="*/ 16014 h 21600"/>
                <a:gd name="connsiteX78" fmla="*/ 12097 w 19068"/>
                <a:gd name="connsiteY78" fmla="*/ 2807 h 21600"/>
                <a:gd name="connsiteX79" fmla="*/ 12092 w 19068"/>
                <a:gd name="connsiteY79" fmla="*/ 2607 h 21600"/>
                <a:gd name="connsiteX80" fmla="*/ 12114 w 19068"/>
                <a:gd name="connsiteY80" fmla="*/ 2445 h 21600"/>
                <a:gd name="connsiteX81" fmla="*/ 12159 w 19068"/>
                <a:gd name="connsiteY81" fmla="*/ 2330 h 21600"/>
                <a:gd name="connsiteX82" fmla="*/ 12222 w 19068"/>
                <a:gd name="connsiteY82" fmla="*/ 2292 h 21600"/>
                <a:gd name="connsiteX83" fmla="*/ 13303 w 19068"/>
                <a:gd name="connsiteY83" fmla="*/ 2292 h 21600"/>
                <a:gd name="connsiteX84" fmla="*/ 13375 w 19068"/>
                <a:gd name="connsiteY84" fmla="*/ 2330 h 21600"/>
                <a:gd name="connsiteX85" fmla="*/ 13442 w 19068"/>
                <a:gd name="connsiteY85" fmla="*/ 2445 h 21600"/>
                <a:gd name="connsiteX86" fmla="*/ 13500 w 19068"/>
                <a:gd name="connsiteY86" fmla="*/ 2607 h 21600"/>
                <a:gd name="connsiteX87" fmla="*/ 13539 w 19068"/>
                <a:gd name="connsiteY87" fmla="*/ 2807 h 21600"/>
                <a:gd name="connsiteX88" fmla="*/ 15132 w 19068"/>
                <a:gd name="connsiteY88" fmla="*/ 16014 h 21600"/>
                <a:gd name="connsiteX89" fmla="*/ 15485 w 19068"/>
                <a:gd name="connsiteY89" fmla="*/ 18067 h 21600"/>
                <a:gd name="connsiteX90" fmla="*/ 15999 w 19068"/>
                <a:gd name="connsiteY90" fmla="*/ 19853 h 21600"/>
                <a:gd name="connsiteX91" fmla="*/ 16607 w 19068"/>
                <a:gd name="connsiteY91" fmla="*/ 21123 h 21600"/>
                <a:gd name="connsiteX92" fmla="*/ 17222 w 19068"/>
                <a:gd name="connsiteY92" fmla="*/ 21600 h 21600"/>
                <a:gd name="connsiteX93" fmla="*/ 18498 w 19068"/>
                <a:gd name="connsiteY93" fmla="*/ 21600 h 21600"/>
                <a:gd name="connsiteX94" fmla="*/ 19065 w 19068"/>
                <a:gd name="connsiteY94"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0 w 19068"/>
                <a:gd name="connsiteY44" fmla="*/ 21123 h 21600"/>
                <a:gd name="connsiteX45" fmla="*/ 608 w 19068"/>
                <a:gd name="connsiteY45" fmla="*/ 19853 h 21600"/>
                <a:gd name="connsiteX46" fmla="*/ 1123 w 19068"/>
                <a:gd name="connsiteY46" fmla="*/ 18067 h 21600"/>
                <a:gd name="connsiteX47" fmla="*/ 1476 w 19068"/>
                <a:gd name="connsiteY47" fmla="*/ 16014 h 21600"/>
                <a:gd name="connsiteX48" fmla="*/ 1810 w 19068"/>
                <a:gd name="connsiteY48" fmla="*/ 13779 h 21600"/>
                <a:gd name="connsiteX49" fmla="*/ 1901 w 19068"/>
                <a:gd name="connsiteY49" fmla="*/ 13598 h 21600"/>
                <a:gd name="connsiteX50" fmla="*/ 3768 w 19068"/>
                <a:gd name="connsiteY50" fmla="*/ 21123 h 21600"/>
                <a:gd name="connsiteX51" fmla="*/ 4285 w 19068"/>
                <a:gd name="connsiteY51" fmla="*/ 21600 h 21600"/>
                <a:gd name="connsiteX52" fmla="*/ 5852 w 19068"/>
                <a:gd name="connsiteY52" fmla="*/ 21600 h 21600"/>
                <a:gd name="connsiteX53" fmla="*/ 6419 w 19068"/>
                <a:gd name="connsiteY53" fmla="*/ 21123 h 21600"/>
                <a:gd name="connsiteX54" fmla="*/ 6894 w 19068"/>
                <a:gd name="connsiteY54" fmla="*/ 19853 h 21600"/>
                <a:gd name="connsiteX55" fmla="*/ 7224 w 19068"/>
                <a:gd name="connsiteY55" fmla="*/ 18067 h 21600"/>
                <a:gd name="connsiteX56" fmla="*/ 7363 w 19068"/>
                <a:gd name="connsiteY56" fmla="*/ 16014 h 21600"/>
                <a:gd name="connsiteX57" fmla="*/ 7502 w 19068"/>
                <a:gd name="connsiteY57" fmla="*/ 7639 h 21600"/>
                <a:gd name="connsiteX58" fmla="*/ 7522 w 19068"/>
                <a:gd name="connsiteY58" fmla="*/ 7391 h 21600"/>
                <a:gd name="connsiteX59" fmla="*/ 7567 w 19068"/>
                <a:gd name="connsiteY59" fmla="*/ 7190 h 21600"/>
                <a:gd name="connsiteX60" fmla="*/ 7630 w 19068"/>
                <a:gd name="connsiteY60" fmla="*/ 7057 h 21600"/>
                <a:gd name="connsiteX61" fmla="*/ 7704 w 19068"/>
                <a:gd name="connsiteY61" fmla="*/ 7009 h 21600"/>
                <a:gd name="connsiteX62" fmla="*/ 8903 w 19068"/>
                <a:gd name="connsiteY62" fmla="*/ 7009 h 21600"/>
                <a:gd name="connsiteX63" fmla="*/ 8978 w 19068"/>
                <a:gd name="connsiteY63" fmla="*/ 7057 h 21600"/>
                <a:gd name="connsiteX64" fmla="*/ 9040 w 19068"/>
                <a:gd name="connsiteY64" fmla="*/ 7190 h 21600"/>
                <a:gd name="connsiteX65" fmla="*/ 9086 w 19068"/>
                <a:gd name="connsiteY65" fmla="*/ 7391 h 21600"/>
                <a:gd name="connsiteX66" fmla="*/ 9105 w 19068"/>
                <a:gd name="connsiteY66" fmla="*/ 7639 h 21600"/>
                <a:gd name="connsiteX67" fmla="*/ 9245 w 19068"/>
                <a:gd name="connsiteY67" fmla="*/ 16014 h 21600"/>
                <a:gd name="connsiteX68" fmla="*/ 9384 w 19068"/>
                <a:gd name="connsiteY68" fmla="*/ 18067 h 21600"/>
                <a:gd name="connsiteX69" fmla="*/ 9713 w 19068"/>
                <a:gd name="connsiteY69" fmla="*/ 19853 h 21600"/>
                <a:gd name="connsiteX70" fmla="*/ 10189 w 19068"/>
                <a:gd name="connsiteY70" fmla="*/ 21123 h 21600"/>
                <a:gd name="connsiteX71" fmla="*/ 10756 w 19068"/>
                <a:gd name="connsiteY71" fmla="*/ 21600 h 21600"/>
                <a:gd name="connsiteX72" fmla="*/ 12323 w 19068"/>
                <a:gd name="connsiteY72" fmla="*/ 21600 h 21600"/>
                <a:gd name="connsiteX73" fmla="*/ 12839 w 19068"/>
                <a:gd name="connsiteY73" fmla="*/ 21123 h 21600"/>
                <a:gd name="connsiteX74" fmla="*/ 13183 w 19068"/>
                <a:gd name="connsiteY74" fmla="*/ 19853 h 21600"/>
                <a:gd name="connsiteX75" fmla="*/ 13325 w 19068"/>
                <a:gd name="connsiteY75" fmla="*/ 18067 h 21600"/>
                <a:gd name="connsiteX76" fmla="*/ 13250 w 19068"/>
                <a:gd name="connsiteY76" fmla="*/ 16014 h 21600"/>
                <a:gd name="connsiteX77" fmla="*/ 12097 w 19068"/>
                <a:gd name="connsiteY77" fmla="*/ 2807 h 21600"/>
                <a:gd name="connsiteX78" fmla="*/ 12092 w 19068"/>
                <a:gd name="connsiteY78" fmla="*/ 2607 h 21600"/>
                <a:gd name="connsiteX79" fmla="*/ 12114 w 19068"/>
                <a:gd name="connsiteY79" fmla="*/ 2445 h 21600"/>
                <a:gd name="connsiteX80" fmla="*/ 12159 w 19068"/>
                <a:gd name="connsiteY80" fmla="*/ 2330 h 21600"/>
                <a:gd name="connsiteX81" fmla="*/ 12222 w 19068"/>
                <a:gd name="connsiteY81" fmla="*/ 2292 h 21600"/>
                <a:gd name="connsiteX82" fmla="*/ 13303 w 19068"/>
                <a:gd name="connsiteY82" fmla="*/ 2292 h 21600"/>
                <a:gd name="connsiteX83" fmla="*/ 13375 w 19068"/>
                <a:gd name="connsiteY83" fmla="*/ 2330 h 21600"/>
                <a:gd name="connsiteX84" fmla="*/ 13442 w 19068"/>
                <a:gd name="connsiteY84" fmla="*/ 2445 h 21600"/>
                <a:gd name="connsiteX85" fmla="*/ 13500 w 19068"/>
                <a:gd name="connsiteY85" fmla="*/ 2607 h 21600"/>
                <a:gd name="connsiteX86" fmla="*/ 13539 w 19068"/>
                <a:gd name="connsiteY86" fmla="*/ 2807 h 21600"/>
                <a:gd name="connsiteX87" fmla="*/ 15132 w 19068"/>
                <a:gd name="connsiteY87" fmla="*/ 16014 h 21600"/>
                <a:gd name="connsiteX88" fmla="*/ 15485 w 19068"/>
                <a:gd name="connsiteY88" fmla="*/ 18067 h 21600"/>
                <a:gd name="connsiteX89" fmla="*/ 15999 w 19068"/>
                <a:gd name="connsiteY89" fmla="*/ 19853 h 21600"/>
                <a:gd name="connsiteX90" fmla="*/ 16607 w 19068"/>
                <a:gd name="connsiteY90" fmla="*/ 21123 h 21600"/>
                <a:gd name="connsiteX91" fmla="*/ 17222 w 19068"/>
                <a:gd name="connsiteY91" fmla="*/ 21600 h 21600"/>
                <a:gd name="connsiteX92" fmla="*/ 18498 w 19068"/>
                <a:gd name="connsiteY92" fmla="*/ 21600 h 21600"/>
                <a:gd name="connsiteX93" fmla="*/ 19065 w 19068"/>
                <a:gd name="connsiteY93"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0 w 19068"/>
                <a:gd name="connsiteY44" fmla="*/ 21123 h 21600"/>
                <a:gd name="connsiteX45" fmla="*/ 608 w 19068"/>
                <a:gd name="connsiteY45" fmla="*/ 19853 h 21600"/>
                <a:gd name="connsiteX46" fmla="*/ 1123 w 19068"/>
                <a:gd name="connsiteY46" fmla="*/ 18067 h 21600"/>
                <a:gd name="connsiteX47" fmla="*/ 1476 w 19068"/>
                <a:gd name="connsiteY47" fmla="*/ 16014 h 21600"/>
                <a:gd name="connsiteX48" fmla="*/ 1901 w 19068"/>
                <a:gd name="connsiteY48" fmla="*/ 13598 h 21600"/>
                <a:gd name="connsiteX49" fmla="*/ 3768 w 19068"/>
                <a:gd name="connsiteY49" fmla="*/ 21123 h 21600"/>
                <a:gd name="connsiteX50" fmla="*/ 4285 w 19068"/>
                <a:gd name="connsiteY50" fmla="*/ 21600 h 21600"/>
                <a:gd name="connsiteX51" fmla="*/ 5852 w 19068"/>
                <a:gd name="connsiteY51" fmla="*/ 21600 h 21600"/>
                <a:gd name="connsiteX52" fmla="*/ 6419 w 19068"/>
                <a:gd name="connsiteY52" fmla="*/ 21123 h 21600"/>
                <a:gd name="connsiteX53" fmla="*/ 6894 w 19068"/>
                <a:gd name="connsiteY53" fmla="*/ 19853 h 21600"/>
                <a:gd name="connsiteX54" fmla="*/ 7224 w 19068"/>
                <a:gd name="connsiteY54" fmla="*/ 18067 h 21600"/>
                <a:gd name="connsiteX55" fmla="*/ 7363 w 19068"/>
                <a:gd name="connsiteY55" fmla="*/ 16014 h 21600"/>
                <a:gd name="connsiteX56" fmla="*/ 7502 w 19068"/>
                <a:gd name="connsiteY56" fmla="*/ 7639 h 21600"/>
                <a:gd name="connsiteX57" fmla="*/ 7522 w 19068"/>
                <a:gd name="connsiteY57" fmla="*/ 7391 h 21600"/>
                <a:gd name="connsiteX58" fmla="*/ 7567 w 19068"/>
                <a:gd name="connsiteY58" fmla="*/ 7190 h 21600"/>
                <a:gd name="connsiteX59" fmla="*/ 7630 w 19068"/>
                <a:gd name="connsiteY59" fmla="*/ 7057 h 21600"/>
                <a:gd name="connsiteX60" fmla="*/ 7704 w 19068"/>
                <a:gd name="connsiteY60" fmla="*/ 7009 h 21600"/>
                <a:gd name="connsiteX61" fmla="*/ 8903 w 19068"/>
                <a:gd name="connsiteY61" fmla="*/ 7009 h 21600"/>
                <a:gd name="connsiteX62" fmla="*/ 8978 w 19068"/>
                <a:gd name="connsiteY62" fmla="*/ 7057 h 21600"/>
                <a:gd name="connsiteX63" fmla="*/ 9040 w 19068"/>
                <a:gd name="connsiteY63" fmla="*/ 7190 h 21600"/>
                <a:gd name="connsiteX64" fmla="*/ 9086 w 19068"/>
                <a:gd name="connsiteY64" fmla="*/ 7391 h 21600"/>
                <a:gd name="connsiteX65" fmla="*/ 9105 w 19068"/>
                <a:gd name="connsiteY65" fmla="*/ 7639 h 21600"/>
                <a:gd name="connsiteX66" fmla="*/ 9245 w 19068"/>
                <a:gd name="connsiteY66" fmla="*/ 16014 h 21600"/>
                <a:gd name="connsiteX67" fmla="*/ 9384 w 19068"/>
                <a:gd name="connsiteY67" fmla="*/ 18067 h 21600"/>
                <a:gd name="connsiteX68" fmla="*/ 9713 w 19068"/>
                <a:gd name="connsiteY68" fmla="*/ 19853 h 21600"/>
                <a:gd name="connsiteX69" fmla="*/ 10189 w 19068"/>
                <a:gd name="connsiteY69" fmla="*/ 21123 h 21600"/>
                <a:gd name="connsiteX70" fmla="*/ 10756 w 19068"/>
                <a:gd name="connsiteY70" fmla="*/ 21600 h 21600"/>
                <a:gd name="connsiteX71" fmla="*/ 12323 w 19068"/>
                <a:gd name="connsiteY71" fmla="*/ 21600 h 21600"/>
                <a:gd name="connsiteX72" fmla="*/ 12839 w 19068"/>
                <a:gd name="connsiteY72" fmla="*/ 21123 h 21600"/>
                <a:gd name="connsiteX73" fmla="*/ 13183 w 19068"/>
                <a:gd name="connsiteY73" fmla="*/ 19853 h 21600"/>
                <a:gd name="connsiteX74" fmla="*/ 13325 w 19068"/>
                <a:gd name="connsiteY74" fmla="*/ 18067 h 21600"/>
                <a:gd name="connsiteX75" fmla="*/ 13250 w 19068"/>
                <a:gd name="connsiteY75" fmla="*/ 16014 h 21600"/>
                <a:gd name="connsiteX76" fmla="*/ 12097 w 19068"/>
                <a:gd name="connsiteY76" fmla="*/ 2807 h 21600"/>
                <a:gd name="connsiteX77" fmla="*/ 12092 w 19068"/>
                <a:gd name="connsiteY77" fmla="*/ 2607 h 21600"/>
                <a:gd name="connsiteX78" fmla="*/ 12114 w 19068"/>
                <a:gd name="connsiteY78" fmla="*/ 2445 h 21600"/>
                <a:gd name="connsiteX79" fmla="*/ 12159 w 19068"/>
                <a:gd name="connsiteY79" fmla="*/ 2330 h 21600"/>
                <a:gd name="connsiteX80" fmla="*/ 12222 w 19068"/>
                <a:gd name="connsiteY80" fmla="*/ 2292 h 21600"/>
                <a:gd name="connsiteX81" fmla="*/ 13303 w 19068"/>
                <a:gd name="connsiteY81" fmla="*/ 2292 h 21600"/>
                <a:gd name="connsiteX82" fmla="*/ 13375 w 19068"/>
                <a:gd name="connsiteY82" fmla="*/ 2330 h 21600"/>
                <a:gd name="connsiteX83" fmla="*/ 13442 w 19068"/>
                <a:gd name="connsiteY83" fmla="*/ 2445 h 21600"/>
                <a:gd name="connsiteX84" fmla="*/ 13500 w 19068"/>
                <a:gd name="connsiteY84" fmla="*/ 2607 h 21600"/>
                <a:gd name="connsiteX85" fmla="*/ 13539 w 19068"/>
                <a:gd name="connsiteY85" fmla="*/ 2807 h 21600"/>
                <a:gd name="connsiteX86" fmla="*/ 15132 w 19068"/>
                <a:gd name="connsiteY86" fmla="*/ 16014 h 21600"/>
                <a:gd name="connsiteX87" fmla="*/ 15485 w 19068"/>
                <a:gd name="connsiteY87" fmla="*/ 18067 h 21600"/>
                <a:gd name="connsiteX88" fmla="*/ 15999 w 19068"/>
                <a:gd name="connsiteY88" fmla="*/ 19853 h 21600"/>
                <a:gd name="connsiteX89" fmla="*/ 16607 w 19068"/>
                <a:gd name="connsiteY89" fmla="*/ 21123 h 21600"/>
                <a:gd name="connsiteX90" fmla="*/ 17222 w 19068"/>
                <a:gd name="connsiteY90" fmla="*/ 21600 h 21600"/>
                <a:gd name="connsiteX91" fmla="*/ 18498 w 19068"/>
                <a:gd name="connsiteY91" fmla="*/ 21600 h 21600"/>
                <a:gd name="connsiteX92" fmla="*/ 19065 w 19068"/>
                <a:gd name="connsiteY92"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1435 w 19068"/>
                <a:gd name="connsiteY42" fmla="*/ 11172 h 21600"/>
                <a:gd name="connsiteX43" fmla="*/ 990 w 19068"/>
                <a:gd name="connsiteY43" fmla="*/ 12557 h 21600"/>
                <a:gd name="connsiteX44" fmla="*/ 0 w 19068"/>
                <a:gd name="connsiteY44" fmla="*/ 21123 h 21600"/>
                <a:gd name="connsiteX45" fmla="*/ 608 w 19068"/>
                <a:gd name="connsiteY45" fmla="*/ 19853 h 21600"/>
                <a:gd name="connsiteX46" fmla="*/ 1123 w 19068"/>
                <a:gd name="connsiteY46" fmla="*/ 18067 h 21600"/>
                <a:gd name="connsiteX47" fmla="*/ 1476 w 19068"/>
                <a:gd name="connsiteY47" fmla="*/ 16014 h 21600"/>
                <a:gd name="connsiteX48" fmla="*/ 3768 w 19068"/>
                <a:gd name="connsiteY48" fmla="*/ 21123 h 21600"/>
                <a:gd name="connsiteX49" fmla="*/ 4285 w 19068"/>
                <a:gd name="connsiteY49" fmla="*/ 21600 h 21600"/>
                <a:gd name="connsiteX50" fmla="*/ 5852 w 19068"/>
                <a:gd name="connsiteY50" fmla="*/ 21600 h 21600"/>
                <a:gd name="connsiteX51" fmla="*/ 6419 w 19068"/>
                <a:gd name="connsiteY51" fmla="*/ 21123 h 21600"/>
                <a:gd name="connsiteX52" fmla="*/ 6894 w 19068"/>
                <a:gd name="connsiteY52" fmla="*/ 19853 h 21600"/>
                <a:gd name="connsiteX53" fmla="*/ 7224 w 19068"/>
                <a:gd name="connsiteY53" fmla="*/ 18067 h 21600"/>
                <a:gd name="connsiteX54" fmla="*/ 7363 w 19068"/>
                <a:gd name="connsiteY54" fmla="*/ 16014 h 21600"/>
                <a:gd name="connsiteX55" fmla="*/ 7502 w 19068"/>
                <a:gd name="connsiteY55" fmla="*/ 7639 h 21600"/>
                <a:gd name="connsiteX56" fmla="*/ 7522 w 19068"/>
                <a:gd name="connsiteY56" fmla="*/ 7391 h 21600"/>
                <a:gd name="connsiteX57" fmla="*/ 7567 w 19068"/>
                <a:gd name="connsiteY57" fmla="*/ 7190 h 21600"/>
                <a:gd name="connsiteX58" fmla="*/ 7630 w 19068"/>
                <a:gd name="connsiteY58" fmla="*/ 7057 h 21600"/>
                <a:gd name="connsiteX59" fmla="*/ 7704 w 19068"/>
                <a:gd name="connsiteY59" fmla="*/ 7009 h 21600"/>
                <a:gd name="connsiteX60" fmla="*/ 8903 w 19068"/>
                <a:gd name="connsiteY60" fmla="*/ 7009 h 21600"/>
                <a:gd name="connsiteX61" fmla="*/ 8978 w 19068"/>
                <a:gd name="connsiteY61" fmla="*/ 7057 h 21600"/>
                <a:gd name="connsiteX62" fmla="*/ 9040 w 19068"/>
                <a:gd name="connsiteY62" fmla="*/ 7190 h 21600"/>
                <a:gd name="connsiteX63" fmla="*/ 9086 w 19068"/>
                <a:gd name="connsiteY63" fmla="*/ 7391 h 21600"/>
                <a:gd name="connsiteX64" fmla="*/ 9105 w 19068"/>
                <a:gd name="connsiteY64" fmla="*/ 7639 h 21600"/>
                <a:gd name="connsiteX65" fmla="*/ 9245 w 19068"/>
                <a:gd name="connsiteY65" fmla="*/ 16014 h 21600"/>
                <a:gd name="connsiteX66" fmla="*/ 9384 w 19068"/>
                <a:gd name="connsiteY66" fmla="*/ 18067 h 21600"/>
                <a:gd name="connsiteX67" fmla="*/ 9713 w 19068"/>
                <a:gd name="connsiteY67" fmla="*/ 19853 h 21600"/>
                <a:gd name="connsiteX68" fmla="*/ 10189 w 19068"/>
                <a:gd name="connsiteY68" fmla="*/ 21123 h 21600"/>
                <a:gd name="connsiteX69" fmla="*/ 10756 w 19068"/>
                <a:gd name="connsiteY69" fmla="*/ 21600 h 21600"/>
                <a:gd name="connsiteX70" fmla="*/ 12323 w 19068"/>
                <a:gd name="connsiteY70" fmla="*/ 21600 h 21600"/>
                <a:gd name="connsiteX71" fmla="*/ 12839 w 19068"/>
                <a:gd name="connsiteY71" fmla="*/ 21123 h 21600"/>
                <a:gd name="connsiteX72" fmla="*/ 13183 w 19068"/>
                <a:gd name="connsiteY72" fmla="*/ 19853 h 21600"/>
                <a:gd name="connsiteX73" fmla="*/ 13325 w 19068"/>
                <a:gd name="connsiteY73" fmla="*/ 18067 h 21600"/>
                <a:gd name="connsiteX74" fmla="*/ 13250 w 19068"/>
                <a:gd name="connsiteY74" fmla="*/ 16014 h 21600"/>
                <a:gd name="connsiteX75" fmla="*/ 12097 w 19068"/>
                <a:gd name="connsiteY75" fmla="*/ 2807 h 21600"/>
                <a:gd name="connsiteX76" fmla="*/ 12092 w 19068"/>
                <a:gd name="connsiteY76" fmla="*/ 2607 h 21600"/>
                <a:gd name="connsiteX77" fmla="*/ 12114 w 19068"/>
                <a:gd name="connsiteY77" fmla="*/ 2445 h 21600"/>
                <a:gd name="connsiteX78" fmla="*/ 12159 w 19068"/>
                <a:gd name="connsiteY78" fmla="*/ 2330 h 21600"/>
                <a:gd name="connsiteX79" fmla="*/ 12222 w 19068"/>
                <a:gd name="connsiteY79" fmla="*/ 2292 h 21600"/>
                <a:gd name="connsiteX80" fmla="*/ 13303 w 19068"/>
                <a:gd name="connsiteY80" fmla="*/ 2292 h 21600"/>
                <a:gd name="connsiteX81" fmla="*/ 13375 w 19068"/>
                <a:gd name="connsiteY81" fmla="*/ 2330 h 21600"/>
                <a:gd name="connsiteX82" fmla="*/ 13442 w 19068"/>
                <a:gd name="connsiteY82" fmla="*/ 2445 h 21600"/>
                <a:gd name="connsiteX83" fmla="*/ 13500 w 19068"/>
                <a:gd name="connsiteY83" fmla="*/ 2607 h 21600"/>
                <a:gd name="connsiteX84" fmla="*/ 13539 w 19068"/>
                <a:gd name="connsiteY84" fmla="*/ 2807 h 21600"/>
                <a:gd name="connsiteX85" fmla="*/ 15132 w 19068"/>
                <a:gd name="connsiteY85" fmla="*/ 16014 h 21600"/>
                <a:gd name="connsiteX86" fmla="*/ 15485 w 19068"/>
                <a:gd name="connsiteY86" fmla="*/ 18067 h 21600"/>
                <a:gd name="connsiteX87" fmla="*/ 15999 w 19068"/>
                <a:gd name="connsiteY87" fmla="*/ 19853 h 21600"/>
                <a:gd name="connsiteX88" fmla="*/ 16607 w 19068"/>
                <a:gd name="connsiteY88" fmla="*/ 21123 h 21600"/>
                <a:gd name="connsiteX89" fmla="*/ 17222 w 19068"/>
                <a:gd name="connsiteY89" fmla="*/ 21600 h 21600"/>
                <a:gd name="connsiteX90" fmla="*/ 18498 w 19068"/>
                <a:gd name="connsiteY90" fmla="*/ 21600 h 21600"/>
                <a:gd name="connsiteX91" fmla="*/ 19065 w 19068"/>
                <a:gd name="connsiteY91"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990 w 19068"/>
                <a:gd name="connsiteY42" fmla="*/ 12557 h 21600"/>
                <a:gd name="connsiteX43" fmla="*/ 0 w 19068"/>
                <a:gd name="connsiteY43" fmla="*/ 21123 h 21600"/>
                <a:gd name="connsiteX44" fmla="*/ 608 w 19068"/>
                <a:gd name="connsiteY44" fmla="*/ 19853 h 21600"/>
                <a:gd name="connsiteX45" fmla="*/ 1123 w 19068"/>
                <a:gd name="connsiteY45" fmla="*/ 18067 h 21600"/>
                <a:gd name="connsiteX46" fmla="*/ 1476 w 19068"/>
                <a:gd name="connsiteY46" fmla="*/ 16014 h 21600"/>
                <a:gd name="connsiteX47" fmla="*/ 3768 w 19068"/>
                <a:gd name="connsiteY47" fmla="*/ 21123 h 21600"/>
                <a:gd name="connsiteX48" fmla="*/ 4285 w 19068"/>
                <a:gd name="connsiteY48" fmla="*/ 21600 h 21600"/>
                <a:gd name="connsiteX49" fmla="*/ 5852 w 19068"/>
                <a:gd name="connsiteY49" fmla="*/ 21600 h 21600"/>
                <a:gd name="connsiteX50" fmla="*/ 6419 w 19068"/>
                <a:gd name="connsiteY50" fmla="*/ 21123 h 21600"/>
                <a:gd name="connsiteX51" fmla="*/ 6894 w 19068"/>
                <a:gd name="connsiteY51" fmla="*/ 19853 h 21600"/>
                <a:gd name="connsiteX52" fmla="*/ 7224 w 19068"/>
                <a:gd name="connsiteY52" fmla="*/ 18067 h 21600"/>
                <a:gd name="connsiteX53" fmla="*/ 7363 w 19068"/>
                <a:gd name="connsiteY53" fmla="*/ 16014 h 21600"/>
                <a:gd name="connsiteX54" fmla="*/ 7502 w 19068"/>
                <a:gd name="connsiteY54" fmla="*/ 7639 h 21600"/>
                <a:gd name="connsiteX55" fmla="*/ 7522 w 19068"/>
                <a:gd name="connsiteY55" fmla="*/ 7391 h 21600"/>
                <a:gd name="connsiteX56" fmla="*/ 7567 w 19068"/>
                <a:gd name="connsiteY56" fmla="*/ 7190 h 21600"/>
                <a:gd name="connsiteX57" fmla="*/ 7630 w 19068"/>
                <a:gd name="connsiteY57" fmla="*/ 7057 h 21600"/>
                <a:gd name="connsiteX58" fmla="*/ 7704 w 19068"/>
                <a:gd name="connsiteY58" fmla="*/ 7009 h 21600"/>
                <a:gd name="connsiteX59" fmla="*/ 8903 w 19068"/>
                <a:gd name="connsiteY59" fmla="*/ 7009 h 21600"/>
                <a:gd name="connsiteX60" fmla="*/ 8978 w 19068"/>
                <a:gd name="connsiteY60" fmla="*/ 7057 h 21600"/>
                <a:gd name="connsiteX61" fmla="*/ 9040 w 19068"/>
                <a:gd name="connsiteY61" fmla="*/ 7190 h 21600"/>
                <a:gd name="connsiteX62" fmla="*/ 9086 w 19068"/>
                <a:gd name="connsiteY62" fmla="*/ 7391 h 21600"/>
                <a:gd name="connsiteX63" fmla="*/ 9105 w 19068"/>
                <a:gd name="connsiteY63" fmla="*/ 7639 h 21600"/>
                <a:gd name="connsiteX64" fmla="*/ 9245 w 19068"/>
                <a:gd name="connsiteY64" fmla="*/ 16014 h 21600"/>
                <a:gd name="connsiteX65" fmla="*/ 9384 w 19068"/>
                <a:gd name="connsiteY65" fmla="*/ 18067 h 21600"/>
                <a:gd name="connsiteX66" fmla="*/ 9713 w 19068"/>
                <a:gd name="connsiteY66" fmla="*/ 19853 h 21600"/>
                <a:gd name="connsiteX67" fmla="*/ 10189 w 19068"/>
                <a:gd name="connsiteY67" fmla="*/ 21123 h 21600"/>
                <a:gd name="connsiteX68" fmla="*/ 10756 w 19068"/>
                <a:gd name="connsiteY68" fmla="*/ 21600 h 21600"/>
                <a:gd name="connsiteX69" fmla="*/ 12323 w 19068"/>
                <a:gd name="connsiteY69" fmla="*/ 21600 h 21600"/>
                <a:gd name="connsiteX70" fmla="*/ 12839 w 19068"/>
                <a:gd name="connsiteY70" fmla="*/ 21123 h 21600"/>
                <a:gd name="connsiteX71" fmla="*/ 13183 w 19068"/>
                <a:gd name="connsiteY71" fmla="*/ 19853 h 21600"/>
                <a:gd name="connsiteX72" fmla="*/ 13325 w 19068"/>
                <a:gd name="connsiteY72" fmla="*/ 18067 h 21600"/>
                <a:gd name="connsiteX73" fmla="*/ 13250 w 19068"/>
                <a:gd name="connsiteY73" fmla="*/ 16014 h 21600"/>
                <a:gd name="connsiteX74" fmla="*/ 12097 w 19068"/>
                <a:gd name="connsiteY74" fmla="*/ 2807 h 21600"/>
                <a:gd name="connsiteX75" fmla="*/ 12092 w 19068"/>
                <a:gd name="connsiteY75" fmla="*/ 2607 h 21600"/>
                <a:gd name="connsiteX76" fmla="*/ 12114 w 19068"/>
                <a:gd name="connsiteY76" fmla="*/ 2445 h 21600"/>
                <a:gd name="connsiteX77" fmla="*/ 12159 w 19068"/>
                <a:gd name="connsiteY77" fmla="*/ 2330 h 21600"/>
                <a:gd name="connsiteX78" fmla="*/ 12222 w 19068"/>
                <a:gd name="connsiteY78" fmla="*/ 2292 h 21600"/>
                <a:gd name="connsiteX79" fmla="*/ 13303 w 19068"/>
                <a:gd name="connsiteY79" fmla="*/ 2292 h 21600"/>
                <a:gd name="connsiteX80" fmla="*/ 13375 w 19068"/>
                <a:gd name="connsiteY80" fmla="*/ 2330 h 21600"/>
                <a:gd name="connsiteX81" fmla="*/ 13442 w 19068"/>
                <a:gd name="connsiteY81" fmla="*/ 2445 h 21600"/>
                <a:gd name="connsiteX82" fmla="*/ 13500 w 19068"/>
                <a:gd name="connsiteY82" fmla="*/ 2607 h 21600"/>
                <a:gd name="connsiteX83" fmla="*/ 13539 w 19068"/>
                <a:gd name="connsiteY83" fmla="*/ 2807 h 21600"/>
                <a:gd name="connsiteX84" fmla="*/ 15132 w 19068"/>
                <a:gd name="connsiteY84" fmla="*/ 16014 h 21600"/>
                <a:gd name="connsiteX85" fmla="*/ 15485 w 19068"/>
                <a:gd name="connsiteY85" fmla="*/ 18067 h 21600"/>
                <a:gd name="connsiteX86" fmla="*/ 15999 w 19068"/>
                <a:gd name="connsiteY86" fmla="*/ 19853 h 21600"/>
                <a:gd name="connsiteX87" fmla="*/ 16607 w 19068"/>
                <a:gd name="connsiteY87" fmla="*/ 21123 h 21600"/>
                <a:gd name="connsiteX88" fmla="*/ 17222 w 19068"/>
                <a:gd name="connsiteY88" fmla="*/ 21600 h 21600"/>
                <a:gd name="connsiteX89" fmla="*/ 18498 w 19068"/>
                <a:gd name="connsiteY89" fmla="*/ 21600 h 21600"/>
                <a:gd name="connsiteX90" fmla="*/ 19065 w 19068"/>
                <a:gd name="connsiteY90"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990 w 19068"/>
                <a:gd name="connsiteY42" fmla="*/ 12557 h 21600"/>
                <a:gd name="connsiteX43" fmla="*/ 0 w 19068"/>
                <a:gd name="connsiteY43" fmla="*/ 21123 h 21600"/>
                <a:gd name="connsiteX44" fmla="*/ 608 w 19068"/>
                <a:gd name="connsiteY44" fmla="*/ 19853 h 21600"/>
                <a:gd name="connsiteX45" fmla="*/ 1123 w 19068"/>
                <a:gd name="connsiteY45" fmla="*/ 18067 h 21600"/>
                <a:gd name="connsiteX46" fmla="*/ 3768 w 19068"/>
                <a:gd name="connsiteY46" fmla="*/ 21123 h 21600"/>
                <a:gd name="connsiteX47" fmla="*/ 4285 w 19068"/>
                <a:gd name="connsiteY47" fmla="*/ 21600 h 21600"/>
                <a:gd name="connsiteX48" fmla="*/ 5852 w 19068"/>
                <a:gd name="connsiteY48" fmla="*/ 21600 h 21600"/>
                <a:gd name="connsiteX49" fmla="*/ 6419 w 19068"/>
                <a:gd name="connsiteY49" fmla="*/ 21123 h 21600"/>
                <a:gd name="connsiteX50" fmla="*/ 6894 w 19068"/>
                <a:gd name="connsiteY50" fmla="*/ 19853 h 21600"/>
                <a:gd name="connsiteX51" fmla="*/ 7224 w 19068"/>
                <a:gd name="connsiteY51" fmla="*/ 18067 h 21600"/>
                <a:gd name="connsiteX52" fmla="*/ 7363 w 19068"/>
                <a:gd name="connsiteY52" fmla="*/ 16014 h 21600"/>
                <a:gd name="connsiteX53" fmla="*/ 7502 w 19068"/>
                <a:gd name="connsiteY53" fmla="*/ 7639 h 21600"/>
                <a:gd name="connsiteX54" fmla="*/ 7522 w 19068"/>
                <a:gd name="connsiteY54" fmla="*/ 7391 h 21600"/>
                <a:gd name="connsiteX55" fmla="*/ 7567 w 19068"/>
                <a:gd name="connsiteY55" fmla="*/ 7190 h 21600"/>
                <a:gd name="connsiteX56" fmla="*/ 7630 w 19068"/>
                <a:gd name="connsiteY56" fmla="*/ 7057 h 21600"/>
                <a:gd name="connsiteX57" fmla="*/ 7704 w 19068"/>
                <a:gd name="connsiteY57" fmla="*/ 7009 h 21600"/>
                <a:gd name="connsiteX58" fmla="*/ 8903 w 19068"/>
                <a:gd name="connsiteY58" fmla="*/ 7009 h 21600"/>
                <a:gd name="connsiteX59" fmla="*/ 8978 w 19068"/>
                <a:gd name="connsiteY59" fmla="*/ 7057 h 21600"/>
                <a:gd name="connsiteX60" fmla="*/ 9040 w 19068"/>
                <a:gd name="connsiteY60" fmla="*/ 7190 h 21600"/>
                <a:gd name="connsiteX61" fmla="*/ 9086 w 19068"/>
                <a:gd name="connsiteY61" fmla="*/ 7391 h 21600"/>
                <a:gd name="connsiteX62" fmla="*/ 9105 w 19068"/>
                <a:gd name="connsiteY62" fmla="*/ 7639 h 21600"/>
                <a:gd name="connsiteX63" fmla="*/ 9245 w 19068"/>
                <a:gd name="connsiteY63" fmla="*/ 16014 h 21600"/>
                <a:gd name="connsiteX64" fmla="*/ 9384 w 19068"/>
                <a:gd name="connsiteY64" fmla="*/ 18067 h 21600"/>
                <a:gd name="connsiteX65" fmla="*/ 9713 w 19068"/>
                <a:gd name="connsiteY65" fmla="*/ 19853 h 21600"/>
                <a:gd name="connsiteX66" fmla="*/ 10189 w 19068"/>
                <a:gd name="connsiteY66" fmla="*/ 21123 h 21600"/>
                <a:gd name="connsiteX67" fmla="*/ 10756 w 19068"/>
                <a:gd name="connsiteY67" fmla="*/ 21600 h 21600"/>
                <a:gd name="connsiteX68" fmla="*/ 12323 w 19068"/>
                <a:gd name="connsiteY68" fmla="*/ 21600 h 21600"/>
                <a:gd name="connsiteX69" fmla="*/ 12839 w 19068"/>
                <a:gd name="connsiteY69" fmla="*/ 21123 h 21600"/>
                <a:gd name="connsiteX70" fmla="*/ 13183 w 19068"/>
                <a:gd name="connsiteY70" fmla="*/ 19853 h 21600"/>
                <a:gd name="connsiteX71" fmla="*/ 13325 w 19068"/>
                <a:gd name="connsiteY71" fmla="*/ 18067 h 21600"/>
                <a:gd name="connsiteX72" fmla="*/ 13250 w 19068"/>
                <a:gd name="connsiteY72" fmla="*/ 16014 h 21600"/>
                <a:gd name="connsiteX73" fmla="*/ 12097 w 19068"/>
                <a:gd name="connsiteY73" fmla="*/ 2807 h 21600"/>
                <a:gd name="connsiteX74" fmla="*/ 12092 w 19068"/>
                <a:gd name="connsiteY74" fmla="*/ 2607 h 21600"/>
                <a:gd name="connsiteX75" fmla="*/ 12114 w 19068"/>
                <a:gd name="connsiteY75" fmla="*/ 2445 h 21600"/>
                <a:gd name="connsiteX76" fmla="*/ 12159 w 19068"/>
                <a:gd name="connsiteY76" fmla="*/ 2330 h 21600"/>
                <a:gd name="connsiteX77" fmla="*/ 12222 w 19068"/>
                <a:gd name="connsiteY77" fmla="*/ 2292 h 21600"/>
                <a:gd name="connsiteX78" fmla="*/ 13303 w 19068"/>
                <a:gd name="connsiteY78" fmla="*/ 2292 h 21600"/>
                <a:gd name="connsiteX79" fmla="*/ 13375 w 19068"/>
                <a:gd name="connsiteY79" fmla="*/ 2330 h 21600"/>
                <a:gd name="connsiteX80" fmla="*/ 13442 w 19068"/>
                <a:gd name="connsiteY80" fmla="*/ 2445 h 21600"/>
                <a:gd name="connsiteX81" fmla="*/ 13500 w 19068"/>
                <a:gd name="connsiteY81" fmla="*/ 2607 h 21600"/>
                <a:gd name="connsiteX82" fmla="*/ 13539 w 19068"/>
                <a:gd name="connsiteY82" fmla="*/ 2807 h 21600"/>
                <a:gd name="connsiteX83" fmla="*/ 15132 w 19068"/>
                <a:gd name="connsiteY83" fmla="*/ 16014 h 21600"/>
                <a:gd name="connsiteX84" fmla="*/ 15485 w 19068"/>
                <a:gd name="connsiteY84" fmla="*/ 18067 h 21600"/>
                <a:gd name="connsiteX85" fmla="*/ 15999 w 19068"/>
                <a:gd name="connsiteY85" fmla="*/ 19853 h 21600"/>
                <a:gd name="connsiteX86" fmla="*/ 16607 w 19068"/>
                <a:gd name="connsiteY86" fmla="*/ 21123 h 21600"/>
                <a:gd name="connsiteX87" fmla="*/ 17222 w 19068"/>
                <a:gd name="connsiteY87" fmla="*/ 21600 h 21600"/>
                <a:gd name="connsiteX88" fmla="*/ 18498 w 19068"/>
                <a:gd name="connsiteY88" fmla="*/ 21600 h 21600"/>
                <a:gd name="connsiteX89" fmla="*/ 19065 w 19068"/>
                <a:gd name="connsiteY89" fmla="*/ 18420 h 21600"/>
                <a:gd name="connsiteX0" fmla="*/ 19065 w 19068"/>
                <a:gd name="connsiteY0" fmla="*/ 18420 h 21600"/>
                <a:gd name="connsiteX1" fmla="*/ 16557 w 19068"/>
                <a:gd name="connsiteY1" fmla="*/ 16921 h 21600"/>
                <a:gd name="connsiteX2" fmla="*/ 16456 w 19068"/>
                <a:gd name="connsiteY2" fmla="*/ 16845 h 21600"/>
                <a:gd name="connsiteX3" fmla="*/ 16355 w 19068"/>
                <a:gd name="connsiteY3" fmla="*/ 16644 h 21600"/>
                <a:gd name="connsiteX4" fmla="*/ 16263 w 19068"/>
                <a:gd name="connsiteY4" fmla="*/ 16358 h 21600"/>
                <a:gd name="connsiteX5" fmla="*/ 16196 w 19068"/>
                <a:gd name="connsiteY5" fmla="*/ 16004 h 21600"/>
                <a:gd name="connsiteX6" fmla="*/ 14356 w 19068"/>
                <a:gd name="connsiteY6" fmla="*/ 2798 h 21600"/>
                <a:gd name="connsiteX7" fmla="*/ 14122 w 19068"/>
                <a:gd name="connsiteY7" fmla="*/ 1662 h 21600"/>
                <a:gd name="connsiteX8" fmla="*/ 13798 w 19068"/>
                <a:gd name="connsiteY8" fmla="*/ 783 h 21600"/>
                <a:gd name="connsiteX9" fmla="*/ 13426 w 19068"/>
                <a:gd name="connsiteY9" fmla="*/ 210 h 21600"/>
                <a:gd name="connsiteX10" fmla="*/ 13039 w 19068"/>
                <a:gd name="connsiteY10" fmla="*/ 0 h 21600"/>
                <a:gd name="connsiteX11" fmla="*/ 12015 w 19068"/>
                <a:gd name="connsiteY11" fmla="*/ 0 h 21600"/>
                <a:gd name="connsiteX12" fmla="*/ 11671 w 19068"/>
                <a:gd name="connsiteY12" fmla="*/ 210 h 21600"/>
                <a:gd name="connsiteX13" fmla="*/ 11419 w 19068"/>
                <a:gd name="connsiteY13" fmla="*/ 783 h 21600"/>
                <a:gd name="connsiteX14" fmla="*/ 11280 w 19068"/>
                <a:gd name="connsiteY14" fmla="*/ 1662 h 21600"/>
                <a:gd name="connsiteX15" fmla="*/ 11282 w 19068"/>
                <a:gd name="connsiteY15" fmla="*/ 2798 h 21600"/>
                <a:gd name="connsiteX16" fmla="*/ 12188 w 19068"/>
                <a:gd name="connsiteY16" fmla="*/ 16004 h 21600"/>
                <a:gd name="connsiteX17" fmla="*/ 12195 w 19068"/>
                <a:gd name="connsiteY17" fmla="*/ 16358 h 21600"/>
                <a:gd name="connsiteX18" fmla="*/ 12166 w 19068"/>
                <a:gd name="connsiteY18" fmla="*/ 16644 h 21600"/>
                <a:gd name="connsiteX19" fmla="*/ 12106 w 19068"/>
                <a:gd name="connsiteY19" fmla="*/ 16845 h 21600"/>
                <a:gd name="connsiteX20" fmla="*/ 12022 w 19068"/>
                <a:gd name="connsiteY20" fmla="*/ 16921 h 21600"/>
                <a:gd name="connsiteX21" fmla="*/ 10573 w 19068"/>
                <a:gd name="connsiteY21" fmla="*/ 16921 h 21600"/>
                <a:gd name="connsiteX22" fmla="*/ 10480 w 19068"/>
                <a:gd name="connsiteY22" fmla="*/ 16845 h 21600"/>
                <a:gd name="connsiteX23" fmla="*/ 10398 w 19068"/>
                <a:gd name="connsiteY23" fmla="*/ 16644 h 21600"/>
                <a:gd name="connsiteX24" fmla="*/ 10338 w 19068"/>
                <a:gd name="connsiteY24" fmla="*/ 16358 h 21600"/>
                <a:gd name="connsiteX25" fmla="*/ 10307 w 19068"/>
                <a:gd name="connsiteY25" fmla="*/ 16004 h 21600"/>
                <a:gd name="connsiteX26" fmla="*/ 10011 w 19068"/>
                <a:gd name="connsiteY26" fmla="*/ 7630 h 21600"/>
                <a:gd name="connsiteX27" fmla="*/ 9879 w 19068"/>
                <a:gd name="connsiteY27" fmla="*/ 6236 h 21600"/>
                <a:gd name="connsiteX28" fmla="*/ 9619 w 19068"/>
                <a:gd name="connsiteY28" fmla="*/ 5157 h 21600"/>
                <a:gd name="connsiteX29" fmla="*/ 9273 w 19068"/>
                <a:gd name="connsiteY29" fmla="*/ 4459 h 21600"/>
                <a:gd name="connsiteX30" fmla="*/ 8870 w 19068"/>
                <a:gd name="connsiteY30" fmla="*/ 4211 h 21600"/>
                <a:gd name="connsiteX31" fmla="*/ 7740 w 19068"/>
                <a:gd name="connsiteY31" fmla="*/ 4211 h 21600"/>
                <a:gd name="connsiteX32" fmla="*/ 7337 w 19068"/>
                <a:gd name="connsiteY32" fmla="*/ 4459 h 21600"/>
                <a:gd name="connsiteX33" fmla="*/ 6991 w 19068"/>
                <a:gd name="connsiteY33" fmla="*/ 5157 h 21600"/>
                <a:gd name="connsiteX34" fmla="*/ 6731 w 19068"/>
                <a:gd name="connsiteY34" fmla="*/ 6236 h 21600"/>
                <a:gd name="connsiteX35" fmla="*/ 6596 w 19068"/>
                <a:gd name="connsiteY35" fmla="*/ 7630 h 21600"/>
                <a:gd name="connsiteX36" fmla="*/ 6301 w 19068"/>
                <a:gd name="connsiteY36" fmla="*/ 16004 h 21600"/>
                <a:gd name="connsiteX37" fmla="*/ 6270 w 19068"/>
                <a:gd name="connsiteY37" fmla="*/ 16358 h 21600"/>
                <a:gd name="connsiteX38" fmla="*/ 6210 w 19068"/>
                <a:gd name="connsiteY38" fmla="*/ 16644 h 21600"/>
                <a:gd name="connsiteX39" fmla="*/ 6128 w 19068"/>
                <a:gd name="connsiteY39" fmla="*/ 16845 h 21600"/>
                <a:gd name="connsiteX40" fmla="*/ 6034 w 19068"/>
                <a:gd name="connsiteY40" fmla="*/ 16921 h 21600"/>
                <a:gd name="connsiteX41" fmla="*/ 4441 w 19068"/>
                <a:gd name="connsiteY41" fmla="*/ 16644 h 21600"/>
                <a:gd name="connsiteX42" fmla="*/ 990 w 19068"/>
                <a:gd name="connsiteY42" fmla="*/ 12557 h 21600"/>
                <a:gd name="connsiteX43" fmla="*/ 0 w 19068"/>
                <a:gd name="connsiteY43" fmla="*/ 21123 h 21600"/>
                <a:gd name="connsiteX44" fmla="*/ 608 w 19068"/>
                <a:gd name="connsiteY44" fmla="*/ 19853 h 21600"/>
                <a:gd name="connsiteX45" fmla="*/ 3768 w 19068"/>
                <a:gd name="connsiteY45" fmla="*/ 21123 h 21600"/>
                <a:gd name="connsiteX46" fmla="*/ 4285 w 19068"/>
                <a:gd name="connsiteY46" fmla="*/ 21600 h 21600"/>
                <a:gd name="connsiteX47" fmla="*/ 5852 w 19068"/>
                <a:gd name="connsiteY47" fmla="*/ 21600 h 21600"/>
                <a:gd name="connsiteX48" fmla="*/ 6419 w 19068"/>
                <a:gd name="connsiteY48" fmla="*/ 21123 h 21600"/>
                <a:gd name="connsiteX49" fmla="*/ 6894 w 19068"/>
                <a:gd name="connsiteY49" fmla="*/ 19853 h 21600"/>
                <a:gd name="connsiteX50" fmla="*/ 7224 w 19068"/>
                <a:gd name="connsiteY50" fmla="*/ 18067 h 21600"/>
                <a:gd name="connsiteX51" fmla="*/ 7363 w 19068"/>
                <a:gd name="connsiteY51" fmla="*/ 16014 h 21600"/>
                <a:gd name="connsiteX52" fmla="*/ 7502 w 19068"/>
                <a:gd name="connsiteY52" fmla="*/ 7639 h 21600"/>
                <a:gd name="connsiteX53" fmla="*/ 7522 w 19068"/>
                <a:gd name="connsiteY53" fmla="*/ 7391 h 21600"/>
                <a:gd name="connsiteX54" fmla="*/ 7567 w 19068"/>
                <a:gd name="connsiteY54" fmla="*/ 7190 h 21600"/>
                <a:gd name="connsiteX55" fmla="*/ 7630 w 19068"/>
                <a:gd name="connsiteY55" fmla="*/ 7057 h 21600"/>
                <a:gd name="connsiteX56" fmla="*/ 7704 w 19068"/>
                <a:gd name="connsiteY56" fmla="*/ 7009 h 21600"/>
                <a:gd name="connsiteX57" fmla="*/ 8903 w 19068"/>
                <a:gd name="connsiteY57" fmla="*/ 7009 h 21600"/>
                <a:gd name="connsiteX58" fmla="*/ 8978 w 19068"/>
                <a:gd name="connsiteY58" fmla="*/ 7057 h 21600"/>
                <a:gd name="connsiteX59" fmla="*/ 9040 w 19068"/>
                <a:gd name="connsiteY59" fmla="*/ 7190 h 21600"/>
                <a:gd name="connsiteX60" fmla="*/ 9086 w 19068"/>
                <a:gd name="connsiteY60" fmla="*/ 7391 h 21600"/>
                <a:gd name="connsiteX61" fmla="*/ 9105 w 19068"/>
                <a:gd name="connsiteY61" fmla="*/ 7639 h 21600"/>
                <a:gd name="connsiteX62" fmla="*/ 9245 w 19068"/>
                <a:gd name="connsiteY62" fmla="*/ 16014 h 21600"/>
                <a:gd name="connsiteX63" fmla="*/ 9384 w 19068"/>
                <a:gd name="connsiteY63" fmla="*/ 18067 h 21600"/>
                <a:gd name="connsiteX64" fmla="*/ 9713 w 19068"/>
                <a:gd name="connsiteY64" fmla="*/ 19853 h 21600"/>
                <a:gd name="connsiteX65" fmla="*/ 10189 w 19068"/>
                <a:gd name="connsiteY65" fmla="*/ 21123 h 21600"/>
                <a:gd name="connsiteX66" fmla="*/ 10756 w 19068"/>
                <a:gd name="connsiteY66" fmla="*/ 21600 h 21600"/>
                <a:gd name="connsiteX67" fmla="*/ 12323 w 19068"/>
                <a:gd name="connsiteY67" fmla="*/ 21600 h 21600"/>
                <a:gd name="connsiteX68" fmla="*/ 12839 w 19068"/>
                <a:gd name="connsiteY68" fmla="*/ 21123 h 21600"/>
                <a:gd name="connsiteX69" fmla="*/ 13183 w 19068"/>
                <a:gd name="connsiteY69" fmla="*/ 19853 h 21600"/>
                <a:gd name="connsiteX70" fmla="*/ 13325 w 19068"/>
                <a:gd name="connsiteY70" fmla="*/ 18067 h 21600"/>
                <a:gd name="connsiteX71" fmla="*/ 13250 w 19068"/>
                <a:gd name="connsiteY71" fmla="*/ 16014 h 21600"/>
                <a:gd name="connsiteX72" fmla="*/ 12097 w 19068"/>
                <a:gd name="connsiteY72" fmla="*/ 2807 h 21600"/>
                <a:gd name="connsiteX73" fmla="*/ 12092 w 19068"/>
                <a:gd name="connsiteY73" fmla="*/ 2607 h 21600"/>
                <a:gd name="connsiteX74" fmla="*/ 12114 w 19068"/>
                <a:gd name="connsiteY74" fmla="*/ 2445 h 21600"/>
                <a:gd name="connsiteX75" fmla="*/ 12159 w 19068"/>
                <a:gd name="connsiteY75" fmla="*/ 2330 h 21600"/>
                <a:gd name="connsiteX76" fmla="*/ 12222 w 19068"/>
                <a:gd name="connsiteY76" fmla="*/ 2292 h 21600"/>
                <a:gd name="connsiteX77" fmla="*/ 13303 w 19068"/>
                <a:gd name="connsiteY77" fmla="*/ 2292 h 21600"/>
                <a:gd name="connsiteX78" fmla="*/ 13375 w 19068"/>
                <a:gd name="connsiteY78" fmla="*/ 2330 h 21600"/>
                <a:gd name="connsiteX79" fmla="*/ 13442 w 19068"/>
                <a:gd name="connsiteY79" fmla="*/ 2445 h 21600"/>
                <a:gd name="connsiteX80" fmla="*/ 13500 w 19068"/>
                <a:gd name="connsiteY80" fmla="*/ 2607 h 21600"/>
                <a:gd name="connsiteX81" fmla="*/ 13539 w 19068"/>
                <a:gd name="connsiteY81" fmla="*/ 2807 h 21600"/>
                <a:gd name="connsiteX82" fmla="*/ 15132 w 19068"/>
                <a:gd name="connsiteY82" fmla="*/ 16014 h 21600"/>
                <a:gd name="connsiteX83" fmla="*/ 15485 w 19068"/>
                <a:gd name="connsiteY83" fmla="*/ 18067 h 21600"/>
                <a:gd name="connsiteX84" fmla="*/ 15999 w 19068"/>
                <a:gd name="connsiteY84" fmla="*/ 19853 h 21600"/>
                <a:gd name="connsiteX85" fmla="*/ 16607 w 19068"/>
                <a:gd name="connsiteY85" fmla="*/ 21123 h 21600"/>
                <a:gd name="connsiteX86" fmla="*/ 17222 w 19068"/>
                <a:gd name="connsiteY86" fmla="*/ 21600 h 21600"/>
                <a:gd name="connsiteX87" fmla="*/ 18498 w 19068"/>
                <a:gd name="connsiteY87" fmla="*/ 21600 h 21600"/>
                <a:gd name="connsiteX88" fmla="*/ 19065 w 19068"/>
                <a:gd name="connsiteY88" fmla="*/ 18420 h 21600"/>
                <a:gd name="connsiteX0" fmla="*/ 19065 w 19068"/>
                <a:gd name="connsiteY0" fmla="*/ 18420 h 21740"/>
                <a:gd name="connsiteX1" fmla="*/ 16557 w 19068"/>
                <a:gd name="connsiteY1" fmla="*/ 16921 h 21740"/>
                <a:gd name="connsiteX2" fmla="*/ 16456 w 19068"/>
                <a:gd name="connsiteY2" fmla="*/ 16845 h 21740"/>
                <a:gd name="connsiteX3" fmla="*/ 16355 w 19068"/>
                <a:gd name="connsiteY3" fmla="*/ 16644 h 21740"/>
                <a:gd name="connsiteX4" fmla="*/ 16263 w 19068"/>
                <a:gd name="connsiteY4" fmla="*/ 16358 h 21740"/>
                <a:gd name="connsiteX5" fmla="*/ 16196 w 19068"/>
                <a:gd name="connsiteY5" fmla="*/ 16004 h 21740"/>
                <a:gd name="connsiteX6" fmla="*/ 14356 w 19068"/>
                <a:gd name="connsiteY6" fmla="*/ 2798 h 21740"/>
                <a:gd name="connsiteX7" fmla="*/ 14122 w 19068"/>
                <a:gd name="connsiteY7" fmla="*/ 1662 h 21740"/>
                <a:gd name="connsiteX8" fmla="*/ 13798 w 19068"/>
                <a:gd name="connsiteY8" fmla="*/ 783 h 21740"/>
                <a:gd name="connsiteX9" fmla="*/ 13426 w 19068"/>
                <a:gd name="connsiteY9" fmla="*/ 210 h 21740"/>
                <a:gd name="connsiteX10" fmla="*/ 13039 w 19068"/>
                <a:gd name="connsiteY10" fmla="*/ 0 h 21740"/>
                <a:gd name="connsiteX11" fmla="*/ 12015 w 19068"/>
                <a:gd name="connsiteY11" fmla="*/ 0 h 21740"/>
                <a:gd name="connsiteX12" fmla="*/ 11671 w 19068"/>
                <a:gd name="connsiteY12" fmla="*/ 210 h 21740"/>
                <a:gd name="connsiteX13" fmla="*/ 11419 w 19068"/>
                <a:gd name="connsiteY13" fmla="*/ 783 h 21740"/>
                <a:gd name="connsiteX14" fmla="*/ 11280 w 19068"/>
                <a:gd name="connsiteY14" fmla="*/ 1662 h 21740"/>
                <a:gd name="connsiteX15" fmla="*/ 11282 w 19068"/>
                <a:gd name="connsiteY15" fmla="*/ 2798 h 21740"/>
                <a:gd name="connsiteX16" fmla="*/ 12188 w 19068"/>
                <a:gd name="connsiteY16" fmla="*/ 16004 h 21740"/>
                <a:gd name="connsiteX17" fmla="*/ 12195 w 19068"/>
                <a:gd name="connsiteY17" fmla="*/ 16358 h 21740"/>
                <a:gd name="connsiteX18" fmla="*/ 12166 w 19068"/>
                <a:gd name="connsiteY18" fmla="*/ 16644 h 21740"/>
                <a:gd name="connsiteX19" fmla="*/ 12106 w 19068"/>
                <a:gd name="connsiteY19" fmla="*/ 16845 h 21740"/>
                <a:gd name="connsiteX20" fmla="*/ 12022 w 19068"/>
                <a:gd name="connsiteY20" fmla="*/ 16921 h 21740"/>
                <a:gd name="connsiteX21" fmla="*/ 10573 w 19068"/>
                <a:gd name="connsiteY21" fmla="*/ 16921 h 21740"/>
                <a:gd name="connsiteX22" fmla="*/ 10480 w 19068"/>
                <a:gd name="connsiteY22" fmla="*/ 16845 h 21740"/>
                <a:gd name="connsiteX23" fmla="*/ 10398 w 19068"/>
                <a:gd name="connsiteY23" fmla="*/ 16644 h 21740"/>
                <a:gd name="connsiteX24" fmla="*/ 10338 w 19068"/>
                <a:gd name="connsiteY24" fmla="*/ 16358 h 21740"/>
                <a:gd name="connsiteX25" fmla="*/ 10307 w 19068"/>
                <a:gd name="connsiteY25" fmla="*/ 16004 h 21740"/>
                <a:gd name="connsiteX26" fmla="*/ 10011 w 19068"/>
                <a:gd name="connsiteY26" fmla="*/ 7630 h 21740"/>
                <a:gd name="connsiteX27" fmla="*/ 9879 w 19068"/>
                <a:gd name="connsiteY27" fmla="*/ 6236 h 21740"/>
                <a:gd name="connsiteX28" fmla="*/ 9619 w 19068"/>
                <a:gd name="connsiteY28" fmla="*/ 5157 h 21740"/>
                <a:gd name="connsiteX29" fmla="*/ 9273 w 19068"/>
                <a:gd name="connsiteY29" fmla="*/ 4459 h 21740"/>
                <a:gd name="connsiteX30" fmla="*/ 8870 w 19068"/>
                <a:gd name="connsiteY30" fmla="*/ 4211 h 21740"/>
                <a:gd name="connsiteX31" fmla="*/ 7740 w 19068"/>
                <a:gd name="connsiteY31" fmla="*/ 4211 h 21740"/>
                <a:gd name="connsiteX32" fmla="*/ 7337 w 19068"/>
                <a:gd name="connsiteY32" fmla="*/ 4459 h 21740"/>
                <a:gd name="connsiteX33" fmla="*/ 6991 w 19068"/>
                <a:gd name="connsiteY33" fmla="*/ 5157 h 21740"/>
                <a:gd name="connsiteX34" fmla="*/ 6731 w 19068"/>
                <a:gd name="connsiteY34" fmla="*/ 6236 h 21740"/>
                <a:gd name="connsiteX35" fmla="*/ 6596 w 19068"/>
                <a:gd name="connsiteY35" fmla="*/ 7630 h 21740"/>
                <a:gd name="connsiteX36" fmla="*/ 6301 w 19068"/>
                <a:gd name="connsiteY36" fmla="*/ 16004 h 21740"/>
                <a:gd name="connsiteX37" fmla="*/ 6270 w 19068"/>
                <a:gd name="connsiteY37" fmla="*/ 16358 h 21740"/>
                <a:gd name="connsiteX38" fmla="*/ 6210 w 19068"/>
                <a:gd name="connsiteY38" fmla="*/ 16644 h 21740"/>
                <a:gd name="connsiteX39" fmla="*/ 6128 w 19068"/>
                <a:gd name="connsiteY39" fmla="*/ 16845 h 21740"/>
                <a:gd name="connsiteX40" fmla="*/ 6034 w 19068"/>
                <a:gd name="connsiteY40" fmla="*/ 16921 h 21740"/>
                <a:gd name="connsiteX41" fmla="*/ 4441 w 19068"/>
                <a:gd name="connsiteY41" fmla="*/ 16644 h 21740"/>
                <a:gd name="connsiteX42" fmla="*/ 990 w 19068"/>
                <a:gd name="connsiteY42" fmla="*/ 12557 h 21740"/>
                <a:gd name="connsiteX43" fmla="*/ 0 w 19068"/>
                <a:gd name="connsiteY43" fmla="*/ 21123 h 21740"/>
                <a:gd name="connsiteX44" fmla="*/ 3768 w 19068"/>
                <a:gd name="connsiteY44" fmla="*/ 21123 h 21740"/>
                <a:gd name="connsiteX45" fmla="*/ 4285 w 19068"/>
                <a:gd name="connsiteY45" fmla="*/ 21600 h 21740"/>
                <a:gd name="connsiteX46" fmla="*/ 5852 w 19068"/>
                <a:gd name="connsiteY46" fmla="*/ 21600 h 21740"/>
                <a:gd name="connsiteX47" fmla="*/ 6419 w 19068"/>
                <a:gd name="connsiteY47" fmla="*/ 21123 h 21740"/>
                <a:gd name="connsiteX48" fmla="*/ 6894 w 19068"/>
                <a:gd name="connsiteY48" fmla="*/ 19853 h 21740"/>
                <a:gd name="connsiteX49" fmla="*/ 7224 w 19068"/>
                <a:gd name="connsiteY49" fmla="*/ 18067 h 21740"/>
                <a:gd name="connsiteX50" fmla="*/ 7363 w 19068"/>
                <a:gd name="connsiteY50" fmla="*/ 16014 h 21740"/>
                <a:gd name="connsiteX51" fmla="*/ 7502 w 19068"/>
                <a:gd name="connsiteY51" fmla="*/ 7639 h 21740"/>
                <a:gd name="connsiteX52" fmla="*/ 7522 w 19068"/>
                <a:gd name="connsiteY52" fmla="*/ 7391 h 21740"/>
                <a:gd name="connsiteX53" fmla="*/ 7567 w 19068"/>
                <a:gd name="connsiteY53" fmla="*/ 7190 h 21740"/>
                <a:gd name="connsiteX54" fmla="*/ 7630 w 19068"/>
                <a:gd name="connsiteY54" fmla="*/ 7057 h 21740"/>
                <a:gd name="connsiteX55" fmla="*/ 7704 w 19068"/>
                <a:gd name="connsiteY55" fmla="*/ 7009 h 21740"/>
                <a:gd name="connsiteX56" fmla="*/ 8903 w 19068"/>
                <a:gd name="connsiteY56" fmla="*/ 7009 h 21740"/>
                <a:gd name="connsiteX57" fmla="*/ 8978 w 19068"/>
                <a:gd name="connsiteY57" fmla="*/ 7057 h 21740"/>
                <a:gd name="connsiteX58" fmla="*/ 9040 w 19068"/>
                <a:gd name="connsiteY58" fmla="*/ 7190 h 21740"/>
                <a:gd name="connsiteX59" fmla="*/ 9086 w 19068"/>
                <a:gd name="connsiteY59" fmla="*/ 7391 h 21740"/>
                <a:gd name="connsiteX60" fmla="*/ 9105 w 19068"/>
                <a:gd name="connsiteY60" fmla="*/ 7639 h 21740"/>
                <a:gd name="connsiteX61" fmla="*/ 9245 w 19068"/>
                <a:gd name="connsiteY61" fmla="*/ 16014 h 21740"/>
                <a:gd name="connsiteX62" fmla="*/ 9384 w 19068"/>
                <a:gd name="connsiteY62" fmla="*/ 18067 h 21740"/>
                <a:gd name="connsiteX63" fmla="*/ 9713 w 19068"/>
                <a:gd name="connsiteY63" fmla="*/ 19853 h 21740"/>
                <a:gd name="connsiteX64" fmla="*/ 10189 w 19068"/>
                <a:gd name="connsiteY64" fmla="*/ 21123 h 21740"/>
                <a:gd name="connsiteX65" fmla="*/ 10756 w 19068"/>
                <a:gd name="connsiteY65" fmla="*/ 21600 h 21740"/>
                <a:gd name="connsiteX66" fmla="*/ 12323 w 19068"/>
                <a:gd name="connsiteY66" fmla="*/ 21600 h 21740"/>
                <a:gd name="connsiteX67" fmla="*/ 12839 w 19068"/>
                <a:gd name="connsiteY67" fmla="*/ 21123 h 21740"/>
                <a:gd name="connsiteX68" fmla="*/ 13183 w 19068"/>
                <a:gd name="connsiteY68" fmla="*/ 19853 h 21740"/>
                <a:gd name="connsiteX69" fmla="*/ 13325 w 19068"/>
                <a:gd name="connsiteY69" fmla="*/ 18067 h 21740"/>
                <a:gd name="connsiteX70" fmla="*/ 13250 w 19068"/>
                <a:gd name="connsiteY70" fmla="*/ 16014 h 21740"/>
                <a:gd name="connsiteX71" fmla="*/ 12097 w 19068"/>
                <a:gd name="connsiteY71" fmla="*/ 2807 h 21740"/>
                <a:gd name="connsiteX72" fmla="*/ 12092 w 19068"/>
                <a:gd name="connsiteY72" fmla="*/ 2607 h 21740"/>
                <a:gd name="connsiteX73" fmla="*/ 12114 w 19068"/>
                <a:gd name="connsiteY73" fmla="*/ 2445 h 21740"/>
                <a:gd name="connsiteX74" fmla="*/ 12159 w 19068"/>
                <a:gd name="connsiteY74" fmla="*/ 2330 h 21740"/>
                <a:gd name="connsiteX75" fmla="*/ 12222 w 19068"/>
                <a:gd name="connsiteY75" fmla="*/ 2292 h 21740"/>
                <a:gd name="connsiteX76" fmla="*/ 13303 w 19068"/>
                <a:gd name="connsiteY76" fmla="*/ 2292 h 21740"/>
                <a:gd name="connsiteX77" fmla="*/ 13375 w 19068"/>
                <a:gd name="connsiteY77" fmla="*/ 2330 h 21740"/>
                <a:gd name="connsiteX78" fmla="*/ 13442 w 19068"/>
                <a:gd name="connsiteY78" fmla="*/ 2445 h 21740"/>
                <a:gd name="connsiteX79" fmla="*/ 13500 w 19068"/>
                <a:gd name="connsiteY79" fmla="*/ 2607 h 21740"/>
                <a:gd name="connsiteX80" fmla="*/ 13539 w 19068"/>
                <a:gd name="connsiteY80" fmla="*/ 2807 h 21740"/>
                <a:gd name="connsiteX81" fmla="*/ 15132 w 19068"/>
                <a:gd name="connsiteY81" fmla="*/ 16014 h 21740"/>
                <a:gd name="connsiteX82" fmla="*/ 15485 w 19068"/>
                <a:gd name="connsiteY82" fmla="*/ 18067 h 21740"/>
                <a:gd name="connsiteX83" fmla="*/ 15999 w 19068"/>
                <a:gd name="connsiteY83" fmla="*/ 19853 h 21740"/>
                <a:gd name="connsiteX84" fmla="*/ 16607 w 19068"/>
                <a:gd name="connsiteY84" fmla="*/ 21123 h 21740"/>
                <a:gd name="connsiteX85" fmla="*/ 17222 w 19068"/>
                <a:gd name="connsiteY85" fmla="*/ 21600 h 21740"/>
                <a:gd name="connsiteX86" fmla="*/ 18498 w 19068"/>
                <a:gd name="connsiteY86" fmla="*/ 21600 h 21740"/>
                <a:gd name="connsiteX87" fmla="*/ 19065 w 19068"/>
                <a:gd name="connsiteY87" fmla="*/ 18420 h 21740"/>
                <a:gd name="connsiteX0" fmla="*/ 18079 w 18082"/>
                <a:gd name="connsiteY0" fmla="*/ 18420 h 21600"/>
                <a:gd name="connsiteX1" fmla="*/ 15571 w 18082"/>
                <a:gd name="connsiteY1" fmla="*/ 16921 h 21600"/>
                <a:gd name="connsiteX2" fmla="*/ 15470 w 18082"/>
                <a:gd name="connsiteY2" fmla="*/ 16845 h 21600"/>
                <a:gd name="connsiteX3" fmla="*/ 15369 w 18082"/>
                <a:gd name="connsiteY3" fmla="*/ 16644 h 21600"/>
                <a:gd name="connsiteX4" fmla="*/ 15277 w 18082"/>
                <a:gd name="connsiteY4" fmla="*/ 16358 h 21600"/>
                <a:gd name="connsiteX5" fmla="*/ 15210 w 18082"/>
                <a:gd name="connsiteY5" fmla="*/ 16004 h 21600"/>
                <a:gd name="connsiteX6" fmla="*/ 13370 w 18082"/>
                <a:gd name="connsiteY6" fmla="*/ 2798 h 21600"/>
                <a:gd name="connsiteX7" fmla="*/ 13136 w 18082"/>
                <a:gd name="connsiteY7" fmla="*/ 1662 h 21600"/>
                <a:gd name="connsiteX8" fmla="*/ 12812 w 18082"/>
                <a:gd name="connsiteY8" fmla="*/ 783 h 21600"/>
                <a:gd name="connsiteX9" fmla="*/ 12440 w 18082"/>
                <a:gd name="connsiteY9" fmla="*/ 210 h 21600"/>
                <a:gd name="connsiteX10" fmla="*/ 12053 w 18082"/>
                <a:gd name="connsiteY10" fmla="*/ 0 h 21600"/>
                <a:gd name="connsiteX11" fmla="*/ 11029 w 18082"/>
                <a:gd name="connsiteY11" fmla="*/ 0 h 21600"/>
                <a:gd name="connsiteX12" fmla="*/ 10685 w 18082"/>
                <a:gd name="connsiteY12" fmla="*/ 210 h 21600"/>
                <a:gd name="connsiteX13" fmla="*/ 10433 w 18082"/>
                <a:gd name="connsiteY13" fmla="*/ 783 h 21600"/>
                <a:gd name="connsiteX14" fmla="*/ 10294 w 18082"/>
                <a:gd name="connsiteY14" fmla="*/ 1662 h 21600"/>
                <a:gd name="connsiteX15" fmla="*/ 10296 w 18082"/>
                <a:gd name="connsiteY15" fmla="*/ 2798 h 21600"/>
                <a:gd name="connsiteX16" fmla="*/ 11202 w 18082"/>
                <a:gd name="connsiteY16" fmla="*/ 16004 h 21600"/>
                <a:gd name="connsiteX17" fmla="*/ 11209 w 18082"/>
                <a:gd name="connsiteY17" fmla="*/ 16358 h 21600"/>
                <a:gd name="connsiteX18" fmla="*/ 11180 w 18082"/>
                <a:gd name="connsiteY18" fmla="*/ 16644 h 21600"/>
                <a:gd name="connsiteX19" fmla="*/ 11120 w 18082"/>
                <a:gd name="connsiteY19" fmla="*/ 16845 h 21600"/>
                <a:gd name="connsiteX20" fmla="*/ 11036 w 18082"/>
                <a:gd name="connsiteY20" fmla="*/ 16921 h 21600"/>
                <a:gd name="connsiteX21" fmla="*/ 9587 w 18082"/>
                <a:gd name="connsiteY21" fmla="*/ 16921 h 21600"/>
                <a:gd name="connsiteX22" fmla="*/ 9494 w 18082"/>
                <a:gd name="connsiteY22" fmla="*/ 16845 h 21600"/>
                <a:gd name="connsiteX23" fmla="*/ 9412 w 18082"/>
                <a:gd name="connsiteY23" fmla="*/ 16644 h 21600"/>
                <a:gd name="connsiteX24" fmla="*/ 9352 w 18082"/>
                <a:gd name="connsiteY24" fmla="*/ 16358 h 21600"/>
                <a:gd name="connsiteX25" fmla="*/ 9321 w 18082"/>
                <a:gd name="connsiteY25" fmla="*/ 16004 h 21600"/>
                <a:gd name="connsiteX26" fmla="*/ 9025 w 18082"/>
                <a:gd name="connsiteY26" fmla="*/ 7630 h 21600"/>
                <a:gd name="connsiteX27" fmla="*/ 8893 w 18082"/>
                <a:gd name="connsiteY27" fmla="*/ 6236 h 21600"/>
                <a:gd name="connsiteX28" fmla="*/ 8633 w 18082"/>
                <a:gd name="connsiteY28" fmla="*/ 5157 h 21600"/>
                <a:gd name="connsiteX29" fmla="*/ 8287 w 18082"/>
                <a:gd name="connsiteY29" fmla="*/ 4459 h 21600"/>
                <a:gd name="connsiteX30" fmla="*/ 7884 w 18082"/>
                <a:gd name="connsiteY30" fmla="*/ 4211 h 21600"/>
                <a:gd name="connsiteX31" fmla="*/ 6754 w 18082"/>
                <a:gd name="connsiteY31" fmla="*/ 4211 h 21600"/>
                <a:gd name="connsiteX32" fmla="*/ 6351 w 18082"/>
                <a:gd name="connsiteY32" fmla="*/ 4459 h 21600"/>
                <a:gd name="connsiteX33" fmla="*/ 6005 w 18082"/>
                <a:gd name="connsiteY33" fmla="*/ 5157 h 21600"/>
                <a:gd name="connsiteX34" fmla="*/ 5745 w 18082"/>
                <a:gd name="connsiteY34" fmla="*/ 6236 h 21600"/>
                <a:gd name="connsiteX35" fmla="*/ 5610 w 18082"/>
                <a:gd name="connsiteY35" fmla="*/ 7630 h 21600"/>
                <a:gd name="connsiteX36" fmla="*/ 5315 w 18082"/>
                <a:gd name="connsiteY36" fmla="*/ 16004 h 21600"/>
                <a:gd name="connsiteX37" fmla="*/ 5284 w 18082"/>
                <a:gd name="connsiteY37" fmla="*/ 16358 h 21600"/>
                <a:gd name="connsiteX38" fmla="*/ 5224 w 18082"/>
                <a:gd name="connsiteY38" fmla="*/ 16644 h 21600"/>
                <a:gd name="connsiteX39" fmla="*/ 5142 w 18082"/>
                <a:gd name="connsiteY39" fmla="*/ 16845 h 21600"/>
                <a:gd name="connsiteX40" fmla="*/ 5048 w 18082"/>
                <a:gd name="connsiteY40" fmla="*/ 16921 h 21600"/>
                <a:gd name="connsiteX41" fmla="*/ 3455 w 18082"/>
                <a:gd name="connsiteY41" fmla="*/ 16644 h 21600"/>
                <a:gd name="connsiteX42" fmla="*/ 4 w 18082"/>
                <a:gd name="connsiteY42" fmla="*/ 12557 h 21600"/>
                <a:gd name="connsiteX43" fmla="*/ 2782 w 18082"/>
                <a:gd name="connsiteY43" fmla="*/ 21123 h 21600"/>
                <a:gd name="connsiteX44" fmla="*/ 3299 w 18082"/>
                <a:gd name="connsiteY44" fmla="*/ 21600 h 21600"/>
                <a:gd name="connsiteX45" fmla="*/ 4866 w 18082"/>
                <a:gd name="connsiteY45" fmla="*/ 21600 h 21600"/>
                <a:gd name="connsiteX46" fmla="*/ 5433 w 18082"/>
                <a:gd name="connsiteY46" fmla="*/ 21123 h 21600"/>
                <a:gd name="connsiteX47" fmla="*/ 5908 w 18082"/>
                <a:gd name="connsiteY47" fmla="*/ 19853 h 21600"/>
                <a:gd name="connsiteX48" fmla="*/ 6238 w 18082"/>
                <a:gd name="connsiteY48" fmla="*/ 18067 h 21600"/>
                <a:gd name="connsiteX49" fmla="*/ 6377 w 18082"/>
                <a:gd name="connsiteY49" fmla="*/ 16014 h 21600"/>
                <a:gd name="connsiteX50" fmla="*/ 6516 w 18082"/>
                <a:gd name="connsiteY50" fmla="*/ 7639 h 21600"/>
                <a:gd name="connsiteX51" fmla="*/ 6536 w 18082"/>
                <a:gd name="connsiteY51" fmla="*/ 7391 h 21600"/>
                <a:gd name="connsiteX52" fmla="*/ 6581 w 18082"/>
                <a:gd name="connsiteY52" fmla="*/ 7190 h 21600"/>
                <a:gd name="connsiteX53" fmla="*/ 6644 w 18082"/>
                <a:gd name="connsiteY53" fmla="*/ 7057 h 21600"/>
                <a:gd name="connsiteX54" fmla="*/ 6718 w 18082"/>
                <a:gd name="connsiteY54" fmla="*/ 7009 h 21600"/>
                <a:gd name="connsiteX55" fmla="*/ 7917 w 18082"/>
                <a:gd name="connsiteY55" fmla="*/ 7009 h 21600"/>
                <a:gd name="connsiteX56" fmla="*/ 7992 w 18082"/>
                <a:gd name="connsiteY56" fmla="*/ 7057 h 21600"/>
                <a:gd name="connsiteX57" fmla="*/ 8054 w 18082"/>
                <a:gd name="connsiteY57" fmla="*/ 7190 h 21600"/>
                <a:gd name="connsiteX58" fmla="*/ 8100 w 18082"/>
                <a:gd name="connsiteY58" fmla="*/ 7391 h 21600"/>
                <a:gd name="connsiteX59" fmla="*/ 8119 w 18082"/>
                <a:gd name="connsiteY59" fmla="*/ 7639 h 21600"/>
                <a:gd name="connsiteX60" fmla="*/ 8259 w 18082"/>
                <a:gd name="connsiteY60" fmla="*/ 16014 h 21600"/>
                <a:gd name="connsiteX61" fmla="*/ 8398 w 18082"/>
                <a:gd name="connsiteY61" fmla="*/ 18067 h 21600"/>
                <a:gd name="connsiteX62" fmla="*/ 8727 w 18082"/>
                <a:gd name="connsiteY62" fmla="*/ 19853 h 21600"/>
                <a:gd name="connsiteX63" fmla="*/ 9203 w 18082"/>
                <a:gd name="connsiteY63" fmla="*/ 21123 h 21600"/>
                <a:gd name="connsiteX64" fmla="*/ 9770 w 18082"/>
                <a:gd name="connsiteY64" fmla="*/ 21600 h 21600"/>
                <a:gd name="connsiteX65" fmla="*/ 11337 w 18082"/>
                <a:gd name="connsiteY65" fmla="*/ 21600 h 21600"/>
                <a:gd name="connsiteX66" fmla="*/ 11853 w 18082"/>
                <a:gd name="connsiteY66" fmla="*/ 21123 h 21600"/>
                <a:gd name="connsiteX67" fmla="*/ 12197 w 18082"/>
                <a:gd name="connsiteY67" fmla="*/ 19853 h 21600"/>
                <a:gd name="connsiteX68" fmla="*/ 12339 w 18082"/>
                <a:gd name="connsiteY68" fmla="*/ 18067 h 21600"/>
                <a:gd name="connsiteX69" fmla="*/ 12264 w 18082"/>
                <a:gd name="connsiteY69" fmla="*/ 16014 h 21600"/>
                <a:gd name="connsiteX70" fmla="*/ 11111 w 18082"/>
                <a:gd name="connsiteY70" fmla="*/ 2807 h 21600"/>
                <a:gd name="connsiteX71" fmla="*/ 11106 w 18082"/>
                <a:gd name="connsiteY71" fmla="*/ 2607 h 21600"/>
                <a:gd name="connsiteX72" fmla="*/ 11128 w 18082"/>
                <a:gd name="connsiteY72" fmla="*/ 2445 h 21600"/>
                <a:gd name="connsiteX73" fmla="*/ 11173 w 18082"/>
                <a:gd name="connsiteY73" fmla="*/ 2330 h 21600"/>
                <a:gd name="connsiteX74" fmla="*/ 11236 w 18082"/>
                <a:gd name="connsiteY74" fmla="*/ 2292 h 21600"/>
                <a:gd name="connsiteX75" fmla="*/ 12317 w 18082"/>
                <a:gd name="connsiteY75" fmla="*/ 2292 h 21600"/>
                <a:gd name="connsiteX76" fmla="*/ 12389 w 18082"/>
                <a:gd name="connsiteY76" fmla="*/ 2330 h 21600"/>
                <a:gd name="connsiteX77" fmla="*/ 12456 w 18082"/>
                <a:gd name="connsiteY77" fmla="*/ 2445 h 21600"/>
                <a:gd name="connsiteX78" fmla="*/ 12514 w 18082"/>
                <a:gd name="connsiteY78" fmla="*/ 2607 h 21600"/>
                <a:gd name="connsiteX79" fmla="*/ 12553 w 18082"/>
                <a:gd name="connsiteY79" fmla="*/ 2807 h 21600"/>
                <a:gd name="connsiteX80" fmla="*/ 14146 w 18082"/>
                <a:gd name="connsiteY80" fmla="*/ 16014 h 21600"/>
                <a:gd name="connsiteX81" fmla="*/ 14499 w 18082"/>
                <a:gd name="connsiteY81" fmla="*/ 18067 h 21600"/>
                <a:gd name="connsiteX82" fmla="*/ 15013 w 18082"/>
                <a:gd name="connsiteY82" fmla="*/ 19853 h 21600"/>
                <a:gd name="connsiteX83" fmla="*/ 15621 w 18082"/>
                <a:gd name="connsiteY83" fmla="*/ 21123 h 21600"/>
                <a:gd name="connsiteX84" fmla="*/ 16236 w 18082"/>
                <a:gd name="connsiteY84" fmla="*/ 21600 h 21600"/>
                <a:gd name="connsiteX85" fmla="*/ 17512 w 18082"/>
                <a:gd name="connsiteY85" fmla="*/ 21600 h 21600"/>
                <a:gd name="connsiteX86" fmla="*/ 18079 w 18082"/>
                <a:gd name="connsiteY86" fmla="*/ 18420 h 21600"/>
                <a:gd name="connsiteX0" fmla="*/ 15297 w 15300"/>
                <a:gd name="connsiteY0" fmla="*/ 18420 h 21600"/>
                <a:gd name="connsiteX1" fmla="*/ 12789 w 15300"/>
                <a:gd name="connsiteY1" fmla="*/ 16921 h 21600"/>
                <a:gd name="connsiteX2" fmla="*/ 12688 w 15300"/>
                <a:gd name="connsiteY2" fmla="*/ 16845 h 21600"/>
                <a:gd name="connsiteX3" fmla="*/ 12587 w 15300"/>
                <a:gd name="connsiteY3" fmla="*/ 16644 h 21600"/>
                <a:gd name="connsiteX4" fmla="*/ 12495 w 15300"/>
                <a:gd name="connsiteY4" fmla="*/ 16358 h 21600"/>
                <a:gd name="connsiteX5" fmla="*/ 12428 w 15300"/>
                <a:gd name="connsiteY5" fmla="*/ 16004 h 21600"/>
                <a:gd name="connsiteX6" fmla="*/ 10588 w 15300"/>
                <a:gd name="connsiteY6" fmla="*/ 2798 h 21600"/>
                <a:gd name="connsiteX7" fmla="*/ 10354 w 15300"/>
                <a:gd name="connsiteY7" fmla="*/ 1662 h 21600"/>
                <a:gd name="connsiteX8" fmla="*/ 10030 w 15300"/>
                <a:gd name="connsiteY8" fmla="*/ 783 h 21600"/>
                <a:gd name="connsiteX9" fmla="*/ 9658 w 15300"/>
                <a:gd name="connsiteY9" fmla="*/ 210 h 21600"/>
                <a:gd name="connsiteX10" fmla="*/ 9271 w 15300"/>
                <a:gd name="connsiteY10" fmla="*/ 0 h 21600"/>
                <a:gd name="connsiteX11" fmla="*/ 8247 w 15300"/>
                <a:gd name="connsiteY11" fmla="*/ 0 h 21600"/>
                <a:gd name="connsiteX12" fmla="*/ 7903 w 15300"/>
                <a:gd name="connsiteY12" fmla="*/ 210 h 21600"/>
                <a:gd name="connsiteX13" fmla="*/ 7651 w 15300"/>
                <a:gd name="connsiteY13" fmla="*/ 783 h 21600"/>
                <a:gd name="connsiteX14" fmla="*/ 7512 w 15300"/>
                <a:gd name="connsiteY14" fmla="*/ 1662 h 21600"/>
                <a:gd name="connsiteX15" fmla="*/ 7514 w 15300"/>
                <a:gd name="connsiteY15" fmla="*/ 2798 h 21600"/>
                <a:gd name="connsiteX16" fmla="*/ 8420 w 15300"/>
                <a:gd name="connsiteY16" fmla="*/ 16004 h 21600"/>
                <a:gd name="connsiteX17" fmla="*/ 8427 w 15300"/>
                <a:gd name="connsiteY17" fmla="*/ 16358 h 21600"/>
                <a:gd name="connsiteX18" fmla="*/ 8398 w 15300"/>
                <a:gd name="connsiteY18" fmla="*/ 16644 h 21600"/>
                <a:gd name="connsiteX19" fmla="*/ 8338 w 15300"/>
                <a:gd name="connsiteY19" fmla="*/ 16845 h 21600"/>
                <a:gd name="connsiteX20" fmla="*/ 8254 w 15300"/>
                <a:gd name="connsiteY20" fmla="*/ 16921 h 21600"/>
                <a:gd name="connsiteX21" fmla="*/ 6805 w 15300"/>
                <a:gd name="connsiteY21" fmla="*/ 16921 h 21600"/>
                <a:gd name="connsiteX22" fmla="*/ 6712 w 15300"/>
                <a:gd name="connsiteY22" fmla="*/ 16845 h 21600"/>
                <a:gd name="connsiteX23" fmla="*/ 6630 w 15300"/>
                <a:gd name="connsiteY23" fmla="*/ 16644 h 21600"/>
                <a:gd name="connsiteX24" fmla="*/ 6570 w 15300"/>
                <a:gd name="connsiteY24" fmla="*/ 16358 h 21600"/>
                <a:gd name="connsiteX25" fmla="*/ 6539 w 15300"/>
                <a:gd name="connsiteY25" fmla="*/ 16004 h 21600"/>
                <a:gd name="connsiteX26" fmla="*/ 6243 w 15300"/>
                <a:gd name="connsiteY26" fmla="*/ 7630 h 21600"/>
                <a:gd name="connsiteX27" fmla="*/ 6111 w 15300"/>
                <a:gd name="connsiteY27" fmla="*/ 6236 h 21600"/>
                <a:gd name="connsiteX28" fmla="*/ 5851 w 15300"/>
                <a:gd name="connsiteY28" fmla="*/ 5157 h 21600"/>
                <a:gd name="connsiteX29" fmla="*/ 5505 w 15300"/>
                <a:gd name="connsiteY29" fmla="*/ 4459 h 21600"/>
                <a:gd name="connsiteX30" fmla="*/ 5102 w 15300"/>
                <a:gd name="connsiteY30" fmla="*/ 4211 h 21600"/>
                <a:gd name="connsiteX31" fmla="*/ 3972 w 15300"/>
                <a:gd name="connsiteY31" fmla="*/ 4211 h 21600"/>
                <a:gd name="connsiteX32" fmla="*/ 3569 w 15300"/>
                <a:gd name="connsiteY32" fmla="*/ 4459 h 21600"/>
                <a:gd name="connsiteX33" fmla="*/ 3223 w 15300"/>
                <a:gd name="connsiteY33" fmla="*/ 5157 h 21600"/>
                <a:gd name="connsiteX34" fmla="*/ 2963 w 15300"/>
                <a:gd name="connsiteY34" fmla="*/ 6236 h 21600"/>
                <a:gd name="connsiteX35" fmla="*/ 2828 w 15300"/>
                <a:gd name="connsiteY35" fmla="*/ 7630 h 21600"/>
                <a:gd name="connsiteX36" fmla="*/ 2533 w 15300"/>
                <a:gd name="connsiteY36" fmla="*/ 16004 h 21600"/>
                <a:gd name="connsiteX37" fmla="*/ 2502 w 15300"/>
                <a:gd name="connsiteY37" fmla="*/ 16358 h 21600"/>
                <a:gd name="connsiteX38" fmla="*/ 2442 w 15300"/>
                <a:gd name="connsiteY38" fmla="*/ 16644 h 21600"/>
                <a:gd name="connsiteX39" fmla="*/ 2360 w 15300"/>
                <a:gd name="connsiteY39" fmla="*/ 16845 h 21600"/>
                <a:gd name="connsiteX40" fmla="*/ 2266 w 15300"/>
                <a:gd name="connsiteY40" fmla="*/ 16921 h 21600"/>
                <a:gd name="connsiteX41" fmla="*/ 673 w 15300"/>
                <a:gd name="connsiteY41" fmla="*/ 16644 h 21600"/>
                <a:gd name="connsiteX42" fmla="*/ 0 w 15300"/>
                <a:gd name="connsiteY42" fmla="*/ 21123 h 21600"/>
                <a:gd name="connsiteX43" fmla="*/ 517 w 15300"/>
                <a:gd name="connsiteY43" fmla="*/ 21600 h 21600"/>
                <a:gd name="connsiteX44" fmla="*/ 2084 w 15300"/>
                <a:gd name="connsiteY44" fmla="*/ 21600 h 21600"/>
                <a:gd name="connsiteX45" fmla="*/ 2651 w 15300"/>
                <a:gd name="connsiteY45" fmla="*/ 21123 h 21600"/>
                <a:gd name="connsiteX46" fmla="*/ 3126 w 15300"/>
                <a:gd name="connsiteY46" fmla="*/ 19853 h 21600"/>
                <a:gd name="connsiteX47" fmla="*/ 3456 w 15300"/>
                <a:gd name="connsiteY47" fmla="*/ 18067 h 21600"/>
                <a:gd name="connsiteX48" fmla="*/ 3595 w 15300"/>
                <a:gd name="connsiteY48" fmla="*/ 16014 h 21600"/>
                <a:gd name="connsiteX49" fmla="*/ 3734 w 15300"/>
                <a:gd name="connsiteY49" fmla="*/ 7639 h 21600"/>
                <a:gd name="connsiteX50" fmla="*/ 3754 w 15300"/>
                <a:gd name="connsiteY50" fmla="*/ 7391 h 21600"/>
                <a:gd name="connsiteX51" fmla="*/ 3799 w 15300"/>
                <a:gd name="connsiteY51" fmla="*/ 7190 h 21600"/>
                <a:gd name="connsiteX52" fmla="*/ 3862 w 15300"/>
                <a:gd name="connsiteY52" fmla="*/ 7057 h 21600"/>
                <a:gd name="connsiteX53" fmla="*/ 3936 w 15300"/>
                <a:gd name="connsiteY53" fmla="*/ 7009 h 21600"/>
                <a:gd name="connsiteX54" fmla="*/ 5135 w 15300"/>
                <a:gd name="connsiteY54" fmla="*/ 7009 h 21600"/>
                <a:gd name="connsiteX55" fmla="*/ 5210 w 15300"/>
                <a:gd name="connsiteY55" fmla="*/ 7057 h 21600"/>
                <a:gd name="connsiteX56" fmla="*/ 5272 w 15300"/>
                <a:gd name="connsiteY56" fmla="*/ 7190 h 21600"/>
                <a:gd name="connsiteX57" fmla="*/ 5318 w 15300"/>
                <a:gd name="connsiteY57" fmla="*/ 7391 h 21600"/>
                <a:gd name="connsiteX58" fmla="*/ 5337 w 15300"/>
                <a:gd name="connsiteY58" fmla="*/ 7639 h 21600"/>
                <a:gd name="connsiteX59" fmla="*/ 5477 w 15300"/>
                <a:gd name="connsiteY59" fmla="*/ 16014 h 21600"/>
                <a:gd name="connsiteX60" fmla="*/ 5616 w 15300"/>
                <a:gd name="connsiteY60" fmla="*/ 18067 h 21600"/>
                <a:gd name="connsiteX61" fmla="*/ 5945 w 15300"/>
                <a:gd name="connsiteY61" fmla="*/ 19853 h 21600"/>
                <a:gd name="connsiteX62" fmla="*/ 6421 w 15300"/>
                <a:gd name="connsiteY62" fmla="*/ 21123 h 21600"/>
                <a:gd name="connsiteX63" fmla="*/ 6988 w 15300"/>
                <a:gd name="connsiteY63" fmla="*/ 21600 h 21600"/>
                <a:gd name="connsiteX64" fmla="*/ 8555 w 15300"/>
                <a:gd name="connsiteY64" fmla="*/ 21600 h 21600"/>
                <a:gd name="connsiteX65" fmla="*/ 9071 w 15300"/>
                <a:gd name="connsiteY65" fmla="*/ 21123 h 21600"/>
                <a:gd name="connsiteX66" fmla="*/ 9415 w 15300"/>
                <a:gd name="connsiteY66" fmla="*/ 19853 h 21600"/>
                <a:gd name="connsiteX67" fmla="*/ 9557 w 15300"/>
                <a:gd name="connsiteY67" fmla="*/ 18067 h 21600"/>
                <a:gd name="connsiteX68" fmla="*/ 9482 w 15300"/>
                <a:gd name="connsiteY68" fmla="*/ 16014 h 21600"/>
                <a:gd name="connsiteX69" fmla="*/ 8329 w 15300"/>
                <a:gd name="connsiteY69" fmla="*/ 2807 h 21600"/>
                <a:gd name="connsiteX70" fmla="*/ 8324 w 15300"/>
                <a:gd name="connsiteY70" fmla="*/ 2607 h 21600"/>
                <a:gd name="connsiteX71" fmla="*/ 8346 w 15300"/>
                <a:gd name="connsiteY71" fmla="*/ 2445 h 21600"/>
                <a:gd name="connsiteX72" fmla="*/ 8391 w 15300"/>
                <a:gd name="connsiteY72" fmla="*/ 2330 h 21600"/>
                <a:gd name="connsiteX73" fmla="*/ 8454 w 15300"/>
                <a:gd name="connsiteY73" fmla="*/ 2292 h 21600"/>
                <a:gd name="connsiteX74" fmla="*/ 9535 w 15300"/>
                <a:gd name="connsiteY74" fmla="*/ 2292 h 21600"/>
                <a:gd name="connsiteX75" fmla="*/ 9607 w 15300"/>
                <a:gd name="connsiteY75" fmla="*/ 2330 h 21600"/>
                <a:gd name="connsiteX76" fmla="*/ 9674 w 15300"/>
                <a:gd name="connsiteY76" fmla="*/ 2445 h 21600"/>
                <a:gd name="connsiteX77" fmla="*/ 9732 w 15300"/>
                <a:gd name="connsiteY77" fmla="*/ 2607 h 21600"/>
                <a:gd name="connsiteX78" fmla="*/ 9771 w 15300"/>
                <a:gd name="connsiteY78" fmla="*/ 2807 h 21600"/>
                <a:gd name="connsiteX79" fmla="*/ 11364 w 15300"/>
                <a:gd name="connsiteY79" fmla="*/ 16014 h 21600"/>
                <a:gd name="connsiteX80" fmla="*/ 11717 w 15300"/>
                <a:gd name="connsiteY80" fmla="*/ 18067 h 21600"/>
                <a:gd name="connsiteX81" fmla="*/ 12231 w 15300"/>
                <a:gd name="connsiteY81" fmla="*/ 19853 h 21600"/>
                <a:gd name="connsiteX82" fmla="*/ 12839 w 15300"/>
                <a:gd name="connsiteY82" fmla="*/ 21123 h 21600"/>
                <a:gd name="connsiteX83" fmla="*/ 13454 w 15300"/>
                <a:gd name="connsiteY83" fmla="*/ 21600 h 21600"/>
                <a:gd name="connsiteX84" fmla="*/ 14730 w 15300"/>
                <a:gd name="connsiteY84" fmla="*/ 21600 h 21600"/>
                <a:gd name="connsiteX85" fmla="*/ 15297 w 15300"/>
                <a:gd name="connsiteY85" fmla="*/ 18420 h 21600"/>
                <a:gd name="connsiteX0" fmla="*/ 15297 w 15300"/>
                <a:gd name="connsiteY0" fmla="*/ 18420 h 21600"/>
                <a:gd name="connsiteX1" fmla="*/ 12789 w 15300"/>
                <a:gd name="connsiteY1" fmla="*/ 16921 h 21600"/>
                <a:gd name="connsiteX2" fmla="*/ 12688 w 15300"/>
                <a:gd name="connsiteY2" fmla="*/ 16845 h 21600"/>
                <a:gd name="connsiteX3" fmla="*/ 12587 w 15300"/>
                <a:gd name="connsiteY3" fmla="*/ 16644 h 21600"/>
                <a:gd name="connsiteX4" fmla="*/ 12495 w 15300"/>
                <a:gd name="connsiteY4" fmla="*/ 16358 h 21600"/>
                <a:gd name="connsiteX5" fmla="*/ 12428 w 15300"/>
                <a:gd name="connsiteY5" fmla="*/ 16004 h 21600"/>
                <a:gd name="connsiteX6" fmla="*/ 10588 w 15300"/>
                <a:gd name="connsiteY6" fmla="*/ 2798 h 21600"/>
                <a:gd name="connsiteX7" fmla="*/ 10354 w 15300"/>
                <a:gd name="connsiteY7" fmla="*/ 1662 h 21600"/>
                <a:gd name="connsiteX8" fmla="*/ 10030 w 15300"/>
                <a:gd name="connsiteY8" fmla="*/ 783 h 21600"/>
                <a:gd name="connsiteX9" fmla="*/ 9658 w 15300"/>
                <a:gd name="connsiteY9" fmla="*/ 210 h 21600"/>
                <a:gd name="connsiteX10" fmla="*/ 9271 w 15300"/>
                <a:gd name="connsiteY10" fmla="*/ 0 h 21600"/>
                <a:gd name="connsiteX11" fmla="*/ 8247 w 15300"/>
                <a:gd name="connsiteY11" fmla="*/ 0 h 21600"/>
                <a:gd name="connsiteX12" fmla="*/ 7903 w 15300"/>
                <a:gd name="connsiteY12" fmla="*/ 210 h 21600"/>
                <a:gd name="connsiteX13" fmla="*/ 7651 w 15300"/>
                <a:gd name="connsiteY13" fmla="*/ 783 h 21600"/>
                <a:gd name="connsiteX14" fmla="*/ 7512 w 15300"/>
                <a:gd name="connsiteY14" fmla="*/ 1662 h 21600"/>
                <a:gd name="connsiteX15" fmla="*/ 7514 w 15300"/>
                <a:gd name="connsiteY15" fmla="*/ 2798 h 21600"/>
                <a:gd name="connsiteX16" fmla="*/ 8420 w 15300"/>
                <a:gd name="connsiteY16" fmla="*/ 16004 h 21600"/>
                <a:gd name="connsiteX17" fmla="*/ 8427 w 15300"/>
                <a:gd name="connsiteY17" fmla="*/ 16358 h 21600"/>
                <a:gd name="connsiteX18" fmla="*/ 8398 w 15300"/>
                <a:gd name="connsiteY18" fmla="*/ 16644 h 21600"/>
                <a:gd name="connsiteX19" fmla="*/ 8338 w 15300"/>
                <a:gd name="connsiteY19" fmla="*/ 16845 h 21600"/>
                <a:gd name="connsiteX20" fmla="*/ 8254 w 15300"/>
                <a:gd name="connsiteY20" fmla="*/ 16921 h 21600"/>
                <a:gd name="connsiteX21" fmla="*/ 6805 w 15300"/>
                <a:gd name="connsiteY21" fmla="*/ 16921 h 21600"/>
                <a:gd name="connsiteX22" fmla="*/ 6712 w 15300"/>
                <a:gd name="connsiteY22" fmla="*/ 16845 h 21600"/>
                <a:gd name="connsiteX23" fmla="*/ 6630 w 15300"/>
                <a:gd name="connsiteY23" fmla="*/ 16644 h 21600"/>
                <a:gd name="connsiteX24" fmla="*/ 6570 w 15300"/>
                <a:gd name="connsiteY24" fmla="*/ 16358 h 21600"/>
                <a:gd name="connsiteX25" fmla="*/ 6539 w 15300"/>
                <a:gd name="connsiteY25" fmla="*/ 16004 h 21600"/>
                <a:gd name="connsiteX26" fmla="*/ 6243 w 15300"/>
                <a:gd name="connsiteY26" fmla="*/ 7630 h 21600"/>
                <a:gd name="connsiteX27" fmla="*/ 6111 w 15300"/>
                <a:gd name="connsiteY27" fmla="*/ 6236 h 21600"/>
                <a:gd name="connsiteX28" fmla="*/ 5851 w 15300"/>
                <a:gd name="connsiteY28" fmla="*/ 5157 h 21600"/>
                <a:gd name="connsiteX29" fmla="*/ 5505 w 15300"/>
                <a:gd name="connsiteY29" fmla="*/ 4459 h 21600"/>
                <a:gd name="connsiteX30" fmla="*/ 5102 w 15300"/>
                <a:gd name="connsiteY30" fmla="*/ 4211 h 21600"/>
                <a:gd name="connsiteX31" fmla="*/ 3972 w 15300"/>
                <a:gd name="connsiteY31" fmla="*/ 4211 h 21600"/>
                <a:gd name="connsiteX32" fmla="*/ 3569 w 15300"/>
                <a:gd name="connsiteY32" fmla="*/ 4459 h 21600"/>
                <a:gd name="connsiteX33" fmla="*/ 3223 w 15300"/>
                <a:gd name="connsiteY33" fmla="*/ 5157 h 21600"/>
                <a:gd name="connsiteX34" fmla="*/ 2963 w 15300"/>
                <a:gd name="connsiteY34" fmla="*/ 6236 h 21600"/>
                <a:gd name="connsiteX35" fmla="*/ 2828 w 15300"/>
                <a:gd name="connsiteY35" fmla="*/ 7630 h 21600"/>
                <a:gd name="connsiteX36" fmla="*/ 2533 w 15300"/>
                <a:gd name="connsiteY36" fmla="*/ 16004 h 21600"/>
                <a:gd name="connsiteX37" fmla="*/ 2502 w 15300"/>
                <a:gd name="connsiteY37" fmla="*/ 16358 h 21600"/>
                <a:gd name="connsiteX38" fmla="*/ 2442 w 15300"/>
                <a:gd name="connsiteY38" fmla="*/ 16644 h 21600"/>
                <a:gd name="connsiteX39" fmla="*/ 2360 w 15300"/>
                <a:gd name="connsiteY39" fmla="*/ 16845 h 21600"/>
                <a:gd name="connsiteX40" fmla="*/ 2266 w 15300"/>
                <a:gd name="connsiteY40" fmla="*/ 16921 h 21600"/>
                <a:gd name="connsiteX41" fmla="*/ 1143 w 15300"/>
                <a:gd name="connsiteY41" fmla="*/ 16808 h 21600"/>
                <a:gd name="connsiteX42" fmla="*/ 0 w 15300"/>
                <a:gd name="connsiteY42" fmla="*/ 21123 h 21600"/>
                <a:gd name="connsiteX43" fmla="*/ 517 w 15300"/>
                <a:gd name="connsiteY43" fmla="*/ 21600 h 21600"/>
                <a:gd name="connsiteX44" fmla="*/ 2084 w 15300"/>
                <a:gd name="connsiteY44" fmla="*/ 21600 h 21600"/>
                <a:gd name="connsiteX45" fmla="*/ 2651 w 15300"/>
                <a:gd name="connsiteY45" fmla="*/ 21123 h 21600"/>
                <a:gd name="connsiteX46" fmla="*/ 3126 w 15300"/>
                <a:gd name="connsiteY46" fmla="*/ 19853 h 21600"/>
                <a:gd name="connsiteX47" fmla="*/ 3456 w 15300"/>
                <a:gd name="connsiteY47" fmla="*/ 18067 h 21600"/>
                <a:gd name="connsiteX48" fmla="*/ 3595 w 15300"/>
                <a:gd name="connsiteY48" fmla="*/ 16014 h 21600"/>
                <a:gd name="connsiteX49" fmla="*/ 3734 w 15300"/>
                <a:gd name="connsiteY49" fmla="*/ 7639 h 21600"/>
                <a:gd name="connsiteX50" fmla="*/ 3754 w 15300"/>
                <a:gd name="connsiteY50" fmla="*/ 7391 h 21600"/>
                <a:gd name="connsiteX51" fmla="*/ 3799 w 15300"/>
                <a:gd name="connsiteY51" fmla="*/ 7190 h 21600"/>
                <a:gd name="connsiteX52" fmla="*/ 3862 w 15300"/>
                <a:gd name="connsiteY52" fmla="*/ 7057 h 21600"/>
                <a:gd name="connsiteX53" fmla="*/ 3936 w 15300"/>
                <a:gd name="connsiteY53" fmla="*/ 7009 h 21600"/>
                <a:gd name="connsiteX54" fmla="*/ 5135 w 15300"/>
                <a:gd name="connsiteY54" fmla="*/ 7009 h 21600"/>
                <a:gd name="connsiteX55" fmla="*/ 5210 w 15300"/>
                <a:gd name="connsiteY55" fmla="*/ 7057 h 21600"/>
                <a:gd name="connsiteX56" fmla="*/ 5272 w 15300"/>
                <a:gd name="connsiteY56" fmla="*/ 7190 h 21600"/>
                <a:gd name="connsiteX57" fmla="*/ 5318 w 15300"/>
                <a:gd name="connsiteY57" fmla="*/ 7391 h 21600"/>
                <a:gd name="connsiteX58" fmla="*/ 5337 w 15300"/>
                <a:gd name="connsiteY58" fmla="*/ 7639 h 21600"/>
                <a:gd name="connsiteX59" fmla="*/ 5477 w 15300"/>
                <a:gd name="connsiteY59" fmla="*/ 16014 h 21600"/>
                <a:gd name="connsiteX60" fmla="*/ 5616 w 15300"/>
                <a:gd name="connsiteY60" fmla="*/ 18067 h 21600"/>
                <a:gd name="connsiteX61" fmla="*/ 5945 w 15300"/>
                <a:gd name="connsiteY61" fmla="*/ 19853 h 21600"/>
                <a:gd name="connsiteX62" fmla="*/ 6421 w 15300"/>
                <a:gd name="connsiteY62" fmla="*/ 21123 h 21600"/>
                <a:gd name="connsiteX63" fmla="*/ 6988 w 15300"/>
                <a:gd name="connsiteY63" fmla="*/ 21600 h 21600"/>
                <a:gd name="connsiteX64" fmla="*/ 8555 w 15300"/>
                <a:gd name="connsiteY64" fmla="*/ 21600 h 21600"/>
                <a:gd name="connsiteX65" fmla="*/ 9071 w 15300"/>
                <a:gd name="connsiteY65" fmla="*/ 21123 h 21600"/>
                <a:gd name="connsiteX66" fmla="*/ 9415 w 15300"/>
                <a:gd name="connsiteY66" fmla="*/ 19853 h 21600"/>
                <a:gd name="connsiteX67" fmla="*/ 9557 w 15300"/>
                <a:gd name="connsiteY67" fmla="*/ 18067 h 21600"/>
                <a:gd name="connsiteX68" fmla="*/ 9482 w 15300"/>
                <a:gd name="connsiteY68" fmla="*/ 16014 h 21600"/>
                <a:gd name="connsiteX69" fmla="*/ 8329 w 15300"/>
                <a:gd name="connsiteY69" fmla="*/ 2807 h 21600"/>
                <a:gd name="connsiteX70" fmla="*/ 8324 w 15300"/>
                <a:gd name="connsiteY70" fmla="*/ 2607 h 21600"/>
                <a:gd name="connsiteX71" fmla="*/ 8346 w 15300"/>
                <a:gd name="connsiteY71" fmla="*/ 2445 h 21600"/>
                <a:gd name="connsiteX72" fmla="*/ 8391 w 15300"/>
                <a:gd name="connsiteY72" fmla="*/ 2330 h 21600"/>
                <a:gd name="connsiteX73" fmla="*/ 8454 w 15300"/>
                <a:gd name="connsiteY73" fmla="*/ 2292 h 21600"/>
                <a:gd name="connsiteX74" fmla="*/ 9535 w 15300"/>
                <a:gd name="connsiteY74" fmla="*/ 2292 h 21600"/>
                <a:gd name="connsiteX75" fmla="*/ 9607 w 15300"/>
                <a:gd name="connsiteY75" fmla="*/ 2330 h 21600"/>
                <a:gd name="connsiteX76" fmla="*/ 9674 w 15300"/>
                <a:gd name="connsiteY76" fmla="*/ 2445 h 21600"/>
                <a:gd name="connsiteX77" fmla="*/ 9732 w 15300"/>
                <a:gd name="connsiteY77" fmla="*/ 2607 h 21600"/>
                <a:gd name="connsiteX78" fmla="*/ 9771 w 15300"/>
                <a:gd name="connsiteY78" fmla="*/ 2807 h 21600"/>
                <a:gd name="connsiteX79" fmla="*/ 11364 w 15300"/>
                <a:gd name="connsiteY79" fmla="*/ 16014 h 21600"/>
                <a:gd name="connsiteX80" fmla="*/ 11717 w 15300"/>
                <a:gd name="connsiteY80" fmla="*/ 18067 h 21600"/>
                <a:gd name="connsiteX81" fmla="*/ 12231 w 15300"/>
                <a:gd name="connsiteY81" fmla="*/ 19853 h 21600"/>
                <a:gd name="connsiteX82" fmla="*/ 12839 w 15300"/>
                <a:gd name="connsiteY82" fmla="*/ 21123 h 21600"/>
                <a:gd name="connsiteX83" fmla="*/ 13454 w 15300"/>
                <a:gd name="connsiteY83" fmla="*/ 21600 h 21600"/>
                <a:gd name="connsiteX84" fmla="*/ 14730 w 15300"/>
                <a:gd name="connsiteY84" fmla="*/ 21600 h 21600"/>
                <a:gd name="connsiteX85" fmla="*/ 15297 w 15300"/>
                <a:gd name="connsiteY85" fmla="*/ 18420 h 21600"/>
                <a:gd name="connsiteX0" fmla="*/ 15003 w 15006"/>
                <a:gd name="connsiteY0" fmla="*/ 18420 h 21600"/>
                <a:gd name="connsiteX1" fmla="*/ 12495 w 15006"/>
                <a:gd name="connsiteY1" fmla="*/ 16921 h 21600"/>
                <a:gd name="connsiteX2" fmla="*/ 12394 w 15006"/>
                <a:gd name="connsiteY2" fmla="*/ 16845 h 21600"/>
                <a:gd name="connsiteX3" fmla="*/ 12293 w 15006"/>
                <a:gd name="connsiteY3" fmla="*/ 16644 h 21600"/>
                <a:gd name="connsiteX4" fmla="*/ 12201 w 15006"/>
                <a:gd name="connsiteY4" fmla="*/ 16358 h 21600"/>
                <a:gd name="connsiteX5" fmla="*/ 12134 w 15006"/>
                <a:gd name="connsiteY5" fmla="*/ 16004 h 21600"/>
                <a:gd name="connsiteX6" fmla="*/ 10294 w 15006"/>
                <a:gd name="connsiteY6" fmla="*/ 2798 h 21600"/>
                <a:gd name="connsiteX7" fmla="*/ 10060 w 15006"/>
                <a:gd name="connsiteY7" fmla="*/ 1662 h 21600"/>
                <a:gd name="connsiteX8" fmla="*/ 9736 w 15006"/>
                <a:gd name="connsiteY8" fmla="*/ 783 h 21600"/>
                <a:gd name="connsiteX9" fmla="*/ 9364 w 15006"/>
                <a:gd name="connsiteY9" fmla="*/ 210 h 21600"/>
                <a:gd name="connsiteX10" fmla="*/ 8977 w 15006"/>
                <a:gd name="connsiteY10" fmla="*/ 0 h 21600"/>
                <a:gd name="connsiteX11" fmla="*/ 7953 w 15006"/>
                <a:gd name="connsiteY11" fmla="*/ 0 h 21600"/>
                <a:gd name="connsiteX12" fmla="*/ 7609 w 15006"/>
                <a:gd name="connsiteY12" fmla="*/ 210 h 21600"/>
                <a:gd name="connsiteX13" fmla="*/ 7357 w 15006"/>
                <a:gd name="connsiteY13" fmla="*/ 783 h 21600"/>
                <a:gd name="connsiteX14" fmla="*/ 7218 w 15006"/>
                <a:gd name="connsiteY14" fmla="*/ 1662 h 21600"/>
                <a:gd name="connsiteX15" fmla="*/ 7220 w 15006"/>
                <a:gd name="connsiteY15" fmla="*/ 2798 h 21600"/>
                <a:gd name="connsiteX16" fmla="*/ 8126 w 15006"/>
                <a:gd name="connsiteY16" fmla="*/ 16004 h 21600"/>
                <a:gd name="connsiteX17" fmla="*/ 8133 w 15006"/>
                <a:gd name="connsiteY17" fmla="*/ 16358 h 21600"/>
                <a:gd name="connsiteX18" fmla="*/ 8104 w 15006"/>
                <a:gd name="connsiteY18" fmla="*/ 16644 h 21600"/>
                <a:gd name="connsiteX19" fmla="*/ 8044 w 15006"/>
                <a:gd name="connsiteY19" fmla="*/ 16845 h 21600"/>
                <a:gd name="connsiteX20" fmla="*/ 7960 w 15006"/>
                <a:gd name="connsiteY20" fmla="*/ 16921 h 21600"/>
                <a:gd name="connsiteX21" fmla="*/ 6511 w 15006"/>
                <a:gd name="connsiteY21" fmla="*/ 16921 h 21600"/>
                <a:gd name="connsiteX22" fmla="*/ 6418 w 15006"/>
                <a:gd name="connsiteY22" fmla="*/ 16845 h 21600"/>
                <a:gd name="connsiteX23" fmla="*/ 6336 w 15006"/>
                <a:gd name="connsiteY23" fmla="*/ 16644 h 21600"/>
                <a:gd name="connsiteX24" fmla="*/ 6276 w 15006"/>
                <a:gd name="connsiteY24" fmla="*/ 16358 h 21600"/>
                <a:gd name="connsiteX25" fmla="*/ 6245 w 15006"/>
                <a:gd name="connsiteY25" fmla="*/ 16004 h 21600"/>
                <a:gd name="connsiteX26" fmla="*/ 5949 w 15006"/>
                <a:gd name="connsiteY26" fmla="*/ 7630 h 21600"/>
                <a:gd name="connsiteX27" fmla="*/ 5817 w 15006"/>
                <a:gd name="connsiteY27" fmla="*/ 6236 h 21600"/>
                <a:gd name="connsiteX28" fmla="*/ 5557 w 15006"/>
                <a:gd name="connsiteY28" fmla="*/ 5157 h 21600"/>
                <a:gd name="connsiteX29" fmla="*/ 5211 w 15006"/>
                <a:gd name="connsiteY29" fmla="*/ 4459 h 21600"/>
                <a:gd name="connsiteX30" fmla="*/ 4808 w 15006"/>
                <a:gd name="connsiteY30" fmla="*/ 4211 h 21600"/>
                <a:gd name="connsiteX31" fmla="*/ 3678 w 15006"/>
                <a:gd name="connsiteY31" fmla="*/ 4211 h 21600"/>
                <a:gd name="connsiteX32" fmla="*/ 3275 w 15006"/>
                <a:gd name="connsiteY32" fmla="*/ 4459 h 21600"/>
                <a:gd name="connsiteX33" fmla="*/ 2929 w 15006"/>
                <a:gd name="connsiteY33" fmla="*/ 5157 h 21600"/>
                <a:gd name="connsiteX34" fmla="*/ 2669 w 15006"/>
                <a:gd name="connsiteY34" fmla="*/ 6236 h 21600"/>
                <a:gd name="connsiteX35" fmla="*/ 2534 w 15006"/>
                <a:gd name="connsiteY35" fmla="*/ 7630 h 21600"/>
                <a:gd name="connsiteX36" fmla="*/ 2239 w 15006"/>
                <a:gd name="connsiteY36" fmla="*/ 16004 h 21600"/>
                <a:gd name="connsiteX37" fmla="*/ 2208 w 15006"/>
                <a:gd name="connsiteY37" fmla="*/ 16358 h 21600"/>
                <a:gd name="connsiteX38" fmla="*/ 2148 w 15006"/>
                <a:gd name="connsiteY38" fmla="*/ 16644 h 21600"/>
                <a:gd name="connsiteX39" fmla="*/ 2066 w 15006"/>
                <a:gd name="connsiteY39" fmla="*/ 16845 h 21600"/>
                <a:gd name="connsiteX40" fmla="*/ 1972 w 15006"/>
                <a:gd name="connsiteY40" fmla="*/ 16921 h 21600"/>
                <a:gd name="connsiteX41" fmla="*/ 849 w 15006"/>
                <a:gd name="connsiteY41" fmla="*/ 16808 h 21600"/>
                <a:gd name="connsiteX42" fmla="*/ 0 w 15006"/>
                <a:gd name="connsiteY42" fmla="*/ 20665 h 21600"/>
                <a:gd name="connsiteX43" fmla="*/ 223 w 15006"/>
                <a:gd name="connsiteY43" fmla="*/ 21600 h 21600"/>
                <a:gd name="connsiteX44" fmla="*/ 1790 w 15006"/>
                <a:gd name="connsiteY44" fmla="*/ 21600 h 21600"/>
                <a:gd name="connsiteX45" fmla="*/ 2357 w 15006"/>
                <a:gd name="connsiteY45" fmla="*/ 21123 h 21600"/>
                <a:gd name="connsiteX46" fmla="*/ 2832 w 15006"/>
                <a:gd name="connsiteY46" fmla="*/ 19853 h 21600"/>
                <a:gd name="connsiteX47" fmla="*/ 3162 w 15006"/>
                <a:gd name="connsiteY47" fmla="*/ 18067 h 21600"/>
                <a:gd name="connsiteX48" fmla="*/ 3301 w 15006"/>
                <a:gd name="connsiteY48" fmla="*/ 16014 h 21600"/>
                <a:gd name="connsiteX49" fmla="*/ 3440 w 15006"/>
                <a:gd name="connsiteY49" fmla="*/ 7639 h 21600"/>
                <a:gd name="connsiteX50" fmla="*/ 3460 w 15006"/>
                <a:gd name="connsiteY50" fmla="*/ 7391 h 21600"/>
                <a:gd name="connsiteX51" fmla="*/ 3505 w 15006"/>
                <a:gd name="connsiteY51" fmla="*/ 7190 h 21600"/>
                <a:gd name="connsiteX52" fmla="*/ 3568 w 15006"/>
                <a:gd name="connsiteY52" fmla="*/ 7057 h 21600"/>
                <a:gd name="connsiteX53" fmla="*/ 3642 w 15006"/>
                <a:gd name="connsiteY53" fmla="*/ 7009 h 21600"/>
                <a:gd name="connsiteX54" fmla="*/ 4841 w 15006"/>
                <a:gd name="connsiteY54" fmla="*/ 7009 h 21600"/>
                <a:gd name="connsiteX55" fmla="*/ 4916 w 15006"/>
                <a:gd name="connsiteY55" fmla="*/ 7057 h 21600"/>
                <a:gd name="connsiteX56" fmla="*/ 4978 w 15006"/>
                <a:gd name="connsiteY56" fmla="*/ 7190 h 21600"/>
                <a:gd name="connsiteX57" fmla="*/ 5024 w 15006"/>
                <a:gd name="connsiteY57" fmla="*/ 7391 h 21600"/>
                <a:gd name="connsiteX58" fmla="*/ 5043 w 15006"/>
                <a:gd name="connsiteY58" fmla="*/ 7639 h 21600"/>
                <a:gd name="connsiteX59" fmla="*/ 5183 w 15006"/>
                <a:gd name="connsiteY59" fmla="*/ 16014 h 21600"/>
                <a:gd name="connsiteX60" fmla="*/ 5322 w 15006"/>
                <a:gd name="connsiteY60" fmla="*/ 18067 h 21600"/>
                <a:gd name="connsiteX61" fmla="*/ 5651 w 15006"/>
                <a:gd name="connsiteY61" fmla="*/ 19853 h 21600"/>
                <a:gd name="connsiteX62" fmla="*/ 6127 w 15006"/>
                <a:gd name="connsiteY62" fmla="*/ 21123 h 21600"/>
                <a:gd name="connsiteX63" fmla="*/ 6694 w 15006"/>
                <a:gd name="connsiteY63" fmla="*/ 21600 h 21600"/>
                <a:gd name="connsiteX64" fmla="*/ 8261 w 15006"/>
                <a:gd name="connsiteY64" fmla="*/ 21600 h 21600"/>
                <a:gd name="connsiteX65" fmla="*/ 8777 w 15006"/>
                <a:gd name="connsiteY65" fmla="*/ 21123 h 21600"/>
                <a:gd name="connsiteX66" fmla="*/ 9121 w 15006"/>
                <a:gd name="connsiteY66" fmla="*/ 19853 h 21600"/>
                <a:gd name="connsiteX67" fmla="*/ 9263 w 15006"/>
                <a:gd name="connsiteY67" fmla="*/ 18067 h 21600"/>
                <a:gd name="connsiteX68" fmla="*/ 9188 w 15006"/>
                <a:gd name="connsiteY68" fmla="*/ 16014 h 21600"/>
                <a:gd name="connsiteX69" fmla="*/ 8035 w 15006"/>
                <a:gd name="connsiteY69" fmla="*/ 2807 h 21600"/>
                <a:gd name="connsiteX70" fmla="*/ 8030 w 15006"/>
                <a:gd name="connsiteY70" fmla="*/ 2607 h 21600"/>
                <a:gd name="connsiteX71" fmla="*/ 8052 w 15006"/>
                <a:gd name="connsiteY71" fmla="*/ 2445 h 21600"/>
                <a:gd name="connsiteX72" fmla="*/ 8097 w 15006"/>
                <a:gd name="connsiteY72" fmla="*/ 2330 h 21600"/>
                <a:gd name="connsiteX73" fmla="*/ 8160 w 15006"/>
                <a:gd name="connsiteY73" fmla="*/ 2292 h 21600"/>
                <a:gd name="connsiteX74" fmla="*/ 9241 w 15006"/>
                <a:gd name="connsiteY74" fmla="*/ 2292 h 21600"/>
                <a:gd name="connsiteX75" fmla="*/ 9313 w 15006"/>
                <a:gd name="connsiteY75" fmla="*/ 2330 h 21600"/>
                <a:gd name="connsiteX76" fmla="*/ 9380 w 15006"/>
                <a:gd name="connsiteY76" fmla="*/ 2445 h 21600"/>
                <a:gd name="connsiteX77" fmla="*/ 9438 w 15006"/>
                <a:gd name="connsiteY77" fmla="*/ 2607 h 21600"/>
                <a:gd name="connsiteX78" fmla="*/ 9477 w 15006"/>
                <a:gd name="connsiteY78" fmla="*/ 2807 h 21600"/>
                <a:gd name="connsiteX79" fmla="*/ 11070 w 15006"/>
                <a:gd name="connsiteY79" fmla="*/ 16014 h 21600"/>
                <a:gd name="connsiteX80" fmla="*/ 11423 w 15006"/>
                <a:gd name="connsiteY80" fmla="*/ 18067 h 21600"/>
                <a:gd name="connsiteX81" fmla="*/ 11937 w 15006"/>
                <a:gd name="connsiteY81" fmla="*/ 19853 h 21600"/>
                <a:gd name="connsiteX82" fmla="*/ 12545 w 15006"/>
                <a:gd name="connsiteY82" fmla="*/ 21123 h 21600"/>
                <a:gd name="connsiteX83" fmla="*/ 13160 w 15006"/>
                <a:gd name="connsiteY83" fmla="*/ 21600 h 21600"/>
                <a:gd name="connsiteX84" fmla="*/ 14436 w 15006"/>
                <a:gd name="connsiteY84" fmla="*/ 21600 h 21600"/>
                <a:gd name="connsiteX85" fmla="*/ 15003 w 15006"/>
                <a:gd name="connsiteY85" fmla="*/ 18420 h 21600"/>
                <a:gd name="connsiteX0" fmla="*/ 14912 w 14915"/>
                <a:gd name="connsiteY0" fmla="*/ 18420 h 21600"/>
                <a:gd name="connsiteX1" fmla="*/ 12404 w 14915"/>
                <a:gd name="connsiteY1" fmla="*/ 16921 h 21600"/>
                <a:gd name="connsiteX2" fmla="*/ 12303 w 14915"/>
                <a:gd name="connsiteY2" fmla="*/ 16845 h 21600"/>
                <a:gd name="connsiteX3" fmla="*/ 12202 w 14915"/>
                <a:gd name="connsiteY3" fmla="*/ 16644 h 21600"/>
                <a:gd name="connsiteX4" fmla="*/ 12110 w 14915"/>
                <a:gd name="connsiteY4" fmla="*/ 16358 h 21600"/>
                <a:gd name="connsiteX5" fmla="*/ 12043 w 14915"/>
                <a:gd name="connsiteY5" fmla="*/ 16004 h 21600"/>
                <a:gd name="connsiteX6" fmla="*/ 10203 w 14915"/>
                <a:gd name="connsiteY6" fmla="*/ 2798 h 21600"/>
                <a:gd name="connsiteX7" fmla="*/ 9969 w 14915"/>
                <a:gd name="connsiteY7" fmla="*/ 1662 h 21600"/>
                <a:gd name="connsiteX8" fmla="*/ 9645 w 14915"/>
                <a:gd name="connsiteY8" fmla="*/ 783 h 21600"/>
                <a:gd name="connsiteX9" fmla="*/ 9273 w 14915"/>
                <a:gd name="connsiteY9" fmla="*/ 210 h 21600"/>
                <a:gd name="connsiteX10" fmla="*/ 8886 w 14915"/>
                <a:gd name="connsiteY10" fmla="*/ 0 h 21600"/>
                <a:gd name="connsiteX11" fmla="*/ 7862 w 14915"/>
                <a:gd name="connsiteY11" fmla="*/ 0 h 21600"/>
                <a:gd name="connsiteX12" fmla="*/ 7518 w 14915"/>
                <a:gd name="connsiteY12" fmla="*/ 210 h 21600"/>
                <a:gd name="connsiteX13" fmla="*/ 7266 w 14915"/>
                <a:gd name="connsiteY13" fmla="*/ 783 h 21600"/>
                <a:gd name="connsiteX14" fmla="*/ 7127 w 14915"/>
                <a:gd name="connsiteY14" fmla="*/ 1662 h 21600"/>
                <a:gd name="connsiteX15" fmla="*/ 7129 w 14915"/>
                <a:gd name="connsiteY15" fmla="*/ 2798 h 21600"/>
                <a:gd name="connsiteX16" fmla="*/ 8035 w 14915"/>
                <a:gd name="connsiteY16" fmla="*/ 16004 h 21600"/>
                <a:gd name="connsiteX17" fmla="*/ 8042 w 14915"/>
                <a:gd name="connsiteY17" fmla="*/ 16358 h 21600"/>
                <a:gd name="connsiteX18" fmla="*/ 8013 w 14915"/>
                <a:gd name="connsiteY18" fmla="*/ 16644 h 21600"/>
                <a:gd name="connsiteX19" fmla="*/ 7953 w 14915"/>
                <a:gd name="connsiteY19" fmla="*/ 16845 h 21600"/>
                <a:gd name="connsiteX20" fmla="*/ 7869 w 14915"/>
                <a:gd name="connsiteY20" fmla="*/ 16921 h 21600"/>
                <a:gd name="connsiteX21" fmla="*/ 6420 w 14915"/>
                <a:gd name="connsiteY21" fmla="*/ 16921 h 21600"/>
                <a:gd name="connsiteX22" fmla="*/ 6327 w 14915"/>
                <a:gd name="connsiteY22" fmla="*/ 16845 h 21600"/>
                <a:gd name="connsiteX23" fmla="*/ 6245 w 14915"/>
                <a:gd name="connsiteY23" fmla="*/ 16644 h 21600"/>
                <a:gd name="connsiteX24" fmla="*/ 6185 w 14915"/>
                <a:gd name="connsiteY24" fmla="*/ 16358 h 21600"/>
                <a:gd name="connsiteX25" fmla="*/ 6154 w 14915"/>
                <a:gd name="connsiteY25" fmla="*/ 16004 h 21600"/>
                <a:gd name="connsiteX26" fmla="*/ 5858 w 14915"/>
                <a:gd name="connsiteY26" fmla="*/ 7630 h 21600"/>
                <a:gd name="connsiteX27" fmla="*/ 5726 w 14915"/>
                <a:gd name="connsiteY27" fmla="*/ 6236 h 21600"/>
                <a:gd name="connsiteX28" fmla="*/ 5466 w 14915"/>
                <a:gd name="connsiteY28" fmla="*/ 5157 h 21600"/>
                <a:gd name="connsiteX29" fmla="*/ 5120 w 14915"/>
                <a:gd name="connsiteY29" fmla="*/ 4459 h 21600"/>
                <a:gd name="connsiteX30" fmla="*/ 4717 w 14915"/>
                <a:gd name="connsiteY30" fmla="*/ 4211 h 21600"/>
                <a:gd name="connsiteX31" fmla="*/ 3587 w 14915"/>
                <a:gd name="connsiteY31" fmla="*/ 4211 h 21600"/>
                <a:gd name="connsiteX32" fmla="*/ 3184 w 14915"/>
                <a:gd name="connsiteY32" fmla="*/ 4459 h 21600"/>
                <a:gd name="connsiteX33" fmla="*/ 2838 w 14915"/>
                <a:gd name="connsiteY33" fmla="*/ 5157 h 21600"/>
                <a:gd name="connsiteX34" fmla="*/ 2578 w 14915"/>
                <a:gd name="connsiteY34" fmla="*/ 6236 h 21600"/>
                <a:gd name="connsiteX35" fmla="*/ 2443 w 14915"/>
                <a:gd name="connsiteY35" fmla="*/ 7630 h 21600"/>
                <a:gd name="connsiteX36" fmla="*/ 2148 w 14915"/>
                <a:gd name="connsiteY36" fmla="*/ 16004 h 21600"/>
                <a:gd name="connsiteX37" fmla="*/ 2117 w 14915"/>
                <a:gd name="connsiteY37" fmla="*/ 16358 h 21600"/>
                <a:gd name="connsiteX38" fmla="*/ 2057 w 14915"/>
                <a:gd name="connsiteY38" fmla="*/ 16644 h 21600"/>
                <a:gd name="connsiteX39" fmla="*/ 1975 w 14915"/>
                <a:gd name="connsiteY39" fmla="*/ 16845 h 21600"/>
                <a:gd name="connsiteX40" fmla="*/ 1881 w 14915"/>
                <a:gd name="connsiteY40" fmla="*/ 16921 h 21600"/>
                <a:gd name="connsiteX41" fmla="*/ 758 w 14915"/>
                <a:gd name="connsiteY41" fmla="*/ 16808 h 21600"/>
                <a:gd name="connsiteX42" fmla="*/ 0 w 14915"/>
                <a:gd name="connsiteY42" fmla="*/ 20370 h 21600"/>
                <a:gd name="connsiteX43" fmla="*/ 132 w 14915"/>
                <a:gd name="connsiteY43" fmla="*/ 21600 h 21600"/>
                <a:gd name="connsiteX44" fmla="*/ 1699 w 14915"/>
                <a:gd name="connsiteY44" fmla="*/ 21600 h 21600"/>
                <a:gd name="connsiteX45" fmla="*/ 2266 w 14915"/>
                <a:gd name="connsiteY45" fmla="*/ 21123 h 21600"/>
                <a:gd name="connsiteX46" fmla="*/ 2741 w 14915"/>
                <a:gd name="connsiteY46" fmla="*/ 19853 h 21600"/>
                <a:gd name="connsiteX47" fmla="*/ 3071 w 14915"/>
                <a:gd name="connsiteY47" fmla="*/ 18067 h 21600"/>
                <a:gd name="connsiteX48" fmla="*/ 3210 w 14915"/>
                <a:gd name="connsiteY48" fmla="*/ 16014 h 21600"/>
                <a:gd name="connsiteX49" fmla="*/ 3349 w 14915"/>
                <a:gd name="connsiteY49" fmla="*/ 7639 h 21600"/>
                <a:gd name="connsiteX50" fmla="*/ 3369 w 14915"/>
                <a:gd name="connsiteY50" fmla="*/ 7391 h 21600"/>
                <a:gd name="connsiteX51" fmla="*/ 3414 w 14915"/>
                <a:gd name="connsiteY51" fmla="*/ 7190 h 21600"/>
                <a:gd name="connsiteX52" fmla="*/ 3477 w 14915"/>
                <a:gd name="connsiteY52" fmla="*/ 7057 h 21600"/>
                <a:gd name="connsiteX53" fmla="*/ 3551 w 14915"/>
                <a:gd name="connsiteY53" fmla="*/ 7009 h 21600"/>
                <a:gd name="connsiteX54" fmla="*/ 4750 w 14915"/>
                <a:gd name="connsiteY54" fmla="*/ 7009 h 21600"/>
                <a:gd name="connsiteX55" fmla="*/ 4825 w 14915"/>
                <a:gd name="connsiteY55" fmla="*/ 7057 h 21600"/>
                <a:gd name="connsiteX56" fmla="*/ 4887 w 14915"/>
                <a:gd name="connsiteY56" fmla="*/ 7190 h 21600"/>
                <a:gd name="connsiteX57" fmla="*/ 4933 w 14915"/>
                <a:gd name="connsiteY57" fmla="*/ 7391 h 21600"/>
                <a:gd name="connsiteX58" fmla="*/ 4952 w 14915"/>
                <a:gd name="connsiteY58" fmla="*/ 7639 h 21600"/>
                <a:gd name="connsiteX59" fmla="*/ 5092 w 14915"/>
                <a:gd name="connsiteY59" fmla="*/ 16014 h 21600"/>
                <a:gd name="connsiteX60" fmla="*/ 5231 w 14915"/>
                <a:gd name="connsiteY60" fmla="*/ 18067 h 21600"/>
                <a:gd name="connsiteX61" fmla="*/ 5560 w 14915"/>
                <a:gd name="connsiteY61" fmla="*/ 19853 h 21600"/>
                <a:gd name="connsiteX62" fmla="*/ 6036 w 14915"/>
                <a:gd name="connsiteY62" fmla="*/ 21123 h 21600"/>
                <a:gd name="connsiteX63" fmla="*/ 6603 w 14915"/>
                <a:gd name="connsiteY63" fmla="*/ 21600 h 21600"/>
                <a:gd name="connsiteX64" fmla="*/ 8170 w 14915"/>
                <a:gd name="connsiteY64" fmla="*/ 21600 h 21600"/>
                <a:gd name="connsiteX65" fmla="*/ 8686 w 14915"/>
                <a:gd name="connsiteY65" fmla="*/ 21123 h 21600"/>
                <a:gd name="connsiteX66" fmla="*/ 9030 w 14915"/>
                <a:gd name="connsiteY66" fmla="*/ 19853 h 21600"/>
                <a:gd name="connsiteX67" fmla="*/ 9172 w 14915"/>
                <a:gd name="connsiteY67" fmla="*/ 18067 h 21600"/>
                <a:gd name="connsiteX68" fmla="*/ 9097 w 14915"/>
                <a:gd name="connsiteY68" fmla="*/ 16014 h 21600"/>
                <a:gd name="connsiteX69" fmla="*/ 7944 w 14915"/>
                <a:gd name="connsiteY69" fmla="*/ 2807 h 21600"/>
                <a:gd name="connsiteX70" fmla="*/ 7939 w 14915"/>
                <a:gd name="connsiteY70" fmla="*/ 2607 h 21600"/>
                <a:gd name="connsiteX71" fmla="*/ 7961 w 14915"/>
                <a:gd name="connsiteY71" fmla="*/ 2445 h 21600"/>
                <a:gd name="connsiteX72" fmla="*/ 8006 w 14915"/>
                <a:gd name="connsiteY72" fmla="*/ 2330 h 21600"/>
                <a:gd name="connsiteX73" fmla="*/ 8069 w 14915"/>
                <a:gd name="connsiteY73" fmla="*/ 2292 h 21600"/>
                <a:gd name="connsiteX74" fmla="*/ 9150 w 14915"/>
                <a:gd name="connsiteY74" fmla="*/ 2292 h 21600"/>
                <a:gd name="connsiteX75" fmla="*/ 9222 w 14915"/>
                <a:gd name="connsiteY75" fmla="*/ 2330 h 21600"/>
                <a:gd name="connsiteX76" fmla="*/ 9289 w 14915"/>
                <a:gd name="connsiteY76" fmla="*/ 2445 h 21600"/>
                <a:gd name="connsiteX77" fmla="*/ 9347 w 14915"/>
                <a:gd name="connsiteY77" fmla="*/ 2607 h 21600"/>
                <a:gd name="connsiteX78" fmla="*/ 9386 w 14915"/>
                <a:gd name="connsiteY78" fmla="*/ 2807 h 21600"/>
                <a:gd name="connsiteX79" fmla="*/ 10979 w 14915"/>
                <a:gd name="connsiteY79" fmla="*/ 16014 h 21600"/>
                <a:gd name="connsiteX80" fmla="*/ 11332 w 14915"/>
                <a:gd name="connsiteY80" fmla="*/ 18067 h 21600"/>
                <a:gd name="connsiteX81" fmla="*/ 11846 w 14915"/>
                <a:gd name="connsiteY81" fmla="*/ 19853 h 21600"/>
                <a:gd name="connsiteX82" fmla="*/ 12454 w 14915"/>
                <a:gd name="connsiteY82" fmla="*/ 21123 h 21600"/>
                <a:gd name="connsiteX83" fmla="*/ 13069 w 14915"/>
                <a:gd name="connsiteY83" fmla="*/ 21600 h 21600"/>
                <a:gd name="connsiteX84" fmla="*/ 14345 w 14915"/>
                <a:gd name="connsiteY84" fmla="*/ 21600 h 21600"/>
                <a:gd name="connsiteX85" fmla="*/ 14912 w 14915"/>
                <a:gd name="connsiteY85" fmla="*/ 18420 h 21600"/>
                <a:gd name="connsiteX0" fmla="*/ 14912 w 14915"/>
                <a:gd name="connsiteY0" fmla="*/ 18420 h 21600"/>
                <a:gd name="connsiteX1" fmla="*/ 12404 w 14915"/>
                <a:gd name="connsiteY1" fmla="*/ 16921 h 21600"/>
                <a:gd name="connsiteX2" fmla="*/ 12303 w 14915"/>
                <a:gd name="connsiteY2" fmla="*/ 16845 h 21600"/>
                <a:gd name="connsiteX3" fmla="*/ 12202 w 14915"/>
                <a:gd name="connsiteY3" fmla="*/ 16644 h 21600"/>
                <a:gd name="connsiteX4" fmla="*/ 12110 w 14915"/>
                <a:gd name="connsiteY4" fmla="*/ 16358 h 21600"/>
                <a:gd name="connsiteX5" fmla="*/ 12043 w 14915"/>
                <a:gd name="connsiteY5" fmla="*/ 16004 h 21600"/>
                <a:gd name="connsiteX6" fmla="*/ 10203 w 14915"/>
                <a:gd name="connsiteY6" fmla="*/ 2798 h 21600"/>
                <a:gd name="connsiteX7" fmla="*/ 9969 w 14915"/>
                <a:gd name="connsiteY7" fmla="*/ 1662 h 21600"/>
                <a:gd name="connsiteX8" fmla="*/ 9645 w 14915"/>
                <a:gd name="connsiteY8" fmla="*/ 783 h 21600"/>
                <a:gd name="connsiteX9" fmla="*/ 9273 w 14915"/>
                <a:gd name="connsiteY9" fmla="*/ 210 h 21600"/>
                <a:gd name="connsiteX10" fmla="*/ 8886 w 14915"/>
                <a:gd name="connsiteY10" fmla="*/ 0 h 21600"/>
                <a:gd name="connsiteX11" fmla="*/ 7862 w 14915"/>
                <a:gd name="connsiteY11" fmla="*/ 0 h 21600"/>
                <a:gd name="connsiteX12" fmla="*/ 7518 w 14915"/>
                <a:gd name="connsiteY12" fmla="*/ 210 h 21600"/>
                <a:gd name="connsiteX13" fmla="*/ 7266 w 14915"/>
                <a:gd name="connsiteY13" fmla="*/ 783 h 21600"/>
                <a:gd name="connsiteX14" fmla="*/ 7127 w 14915"/>
                <a:gd name="connsiteY14" fmla="*/ 1662 h 21600"/>
                <a:gd name="connsiteX15" fmla="*/ 7129 w 14915"/>
                <a:gd name="connsiteY15" fmla="*/ 2798 h 21600"/>
                <a:gd name="connsiteX16" fmla="*/ 8035 w 14915"/>
                <a:gd name="connsiteY16" fmla="*/ 16004 h 21600"/>
                <a:gd name="connsiteX17" fmla="*/ 8042 w 14915"/>
                <a:gd name="connsiteY17" fmla="*/ 16358 h 21600"/>
                <a:gd name="connsiteX18" fmla="*/ 8013 w 14915"/>
                <a:gd name="connsiteY18" fmla="*/ 16644 h 21600"/>
                <a:gd name="connsiteX19" fmla="*/ 7953 w 14915"/>
                <a:gd name="connsiteY19" fmla="*/ 16845 h 21600"/>
                <a:gd name="connsiteX20" fmla="*/ 7869 w 14915"/>
                <a:gd name="connsiteY20" fmla="*/ 16921 h 21600"/>
                <a:gd name="connsiteX21" fmla="*/ 6420 w 14915"/>
                <a:gd name="connsiteY21" fmla="*/ 16921 h 21600"/>
                <a:gd name="connsiteX22" fmla="*/ 6327 w 14915"/>
                <a:gd name="connsiteY22" fmla="*/ 16845 h 21600"/>
                <a:gd name="connsiteX23" fmla="*/ 6245 w 14915"/>
                <a:gd name="connsiteY23" fmla="*/ 16644 h 21600"/>
                <a:gd name="connsiteX24" fmla="*/ 6185 w 14915"/>
                <a:gd name="connsiteY24" fmla="*/ 16358 h 21600"/>
                <a:gd name="connsiteX25" fmla="*/ 6154 w 14915"/>
                <a:gd name="connsiteY25" fmla="*/ 16004 h 21600"/>
                <a:gd name="connsiteX26" fmla="*/ 5858 w 14915"/>
                <a:gd name="connsiteY26" fmla="*/ 7630 h 21600"/>
                <a:gd name="connsiteX27" fmla="*/ 5726 w 14915"/>
                <a:gd name="connsiteY27" fmla="*/ 6236 h 21600"/>
                <a:gd name="connsiteX28" fmla="*/ 5466 w 14915"/>
                <a:gd name="connsiteY28" fmla="*/ 5157 h 21600"/>
                <a:gd name="connsiteX29" fmla="*/ 5120 w 14915"/>
                <a:gd name="connsiteY29" fmla="*/ 4459 h 21600"/>
                <a:gd name="connsiteX30" fmla="*/ 4717 w 14915"/>
                <a:gd name="connsiteY30" fmla="*/ 4211 h 21600"/>
                <a:gd name="connsiteX31" fmla="*/ 3587 w 14915"/>
                <a:gd name="connsiteY31" fmla="*/ 4211 h 21600"/>
                <a:gd name="connsiteX32" fmla="*/ 3184 w 14915"/>
                <a:gd name="connsiteY32" fmla="*/ 4459 h 21600"/>
                <a:gd name="connsiteX33" fmla="*/ 2838 w 14915"/>
                <a:gd name="connsiteY33" fmla="*/ 5157 h 21600"/>
                <a:gd name="connsiteX34" fmla="*/ 2578 w 14915"/>
                <a:gd name="connsiteY34" fmla="*/ 6236 h 21600"/>
                <a:gd name="connsiteX35" fmla="*/ 2443 w 14915"/>
                <a:gd name="connsiteY35" fmla="*/ 7630 h 21600"/>
                <a:gd name="connsiteX36" fmla="*/ 2148 w 14915"/>
                <a:gd name="connsiteY36" fmla="*/ 16004 h 21600"/>
                <a:gd name="connsiteX37" fmla="*/ 2117 w 14915"/>
                <a:gd name="connsiteY37" fmla="*/ 16358 h 21600"/>
                <a:gd name="connsiteX38" fmla="*/ 2057 w 14915"/>
                <a:gd name="connsiteY38" fmla="*/ 16644 h 21600"/>
                <a:gd name="connsiteX39" fmla="*/ 1975 w 14915"/>
                <a:gd name="connsiteY39" fmla="*/ 16845 h 21600"/>
                <a:gd name="connsiteX40" fmla="*/ 1881 w 14915"/>
                <a:gd name="connsiteY40" fmla="*/ 16921 h 21600"/>
                <a:gd name="connsiteX41" fmla="*/ 758 w 14915"/>
                <a:gd name="connsiteY41" fmla="*/ 16808 h 21600"/>
                <a:gd name="connsiteX42" fmla="*/ 0 w 14915"/>
                <a:gd name="connsiteY42" fmla="*/ 20370 h 21600"/>
                <a:gd name="connsiteX43" fmla="*/ 132 w 14915"/>
                <a:gd name="connsiteY43" fmla="*/ 21600 h 21600"/>
                <a:gd name="connsiteX44" fmla="*/ 1699 w 14915"/>
                <a:gd name="connsiteY44" fmla="*/ 21600 h 21600"/>
                <a:gd name="connsiteX45" fmla="*/ 2266 w 14915"/>
                <a:gd name="connsiteY45" fmla="*/ 21123 h 21600"/>
                <a:gd name="connsiteX46" fmla="*/ 2741 w 14915"/>
                <a:gd name="connsiteY46" fmla="*/ 19853 h 21600"/>
                <a:gd name="connsiteX47" fmla="*/ 3071 w 14915"/>
                <a:gd name="connsiteY47" fmla="*/ 18067 h 21600"/>
                <a:gd name="connsiteX48" fmla="*/ 3210 w 14915"/>
                <a:gd name="connsiteY48" fmla="*/ 16014 h 21600"/>
                <a:gd name="connsiteX49" fmla="*/ 3349 w 14915"/>
                <a:gd name="connsiteY49" fmla="*/ 7639 h 21600"/>
                <a:gd name="connsiteX50" fmla="*/ 3369 w 14915"/>
                <a:gd name="connsiteY50" fmla="*/ 7391 h 21600"/>
                <a:gd name="connsiteX51" fmla="*/ 3414 w 14915"/>
                <a:gd name="connsiteY51" fmla="*/ 7190 h 21600"/>
                <a:gd name="connsiteX52" fmla="*/ 3477 w 14915"/>
                <a:gd name="connsiteY52" fmla="*/ 7057 h 21600"/>
                <a:gd name="connsiteX53" fmla="*/ 3551 w 14915"/>
                <a:gd name="connsiteY53" fmla="*/ 7009 h 21600"/>
                <a:gd name="connsiteX54" fmla="*/ 4750 w 14915"/>
                <a:gd name="connsiteY54" fmla="*/ 7009 h 21600"/>
                <a:gd name="connsiteX55" fmla="*/ 4825 w 14915"/>
                <a:gd name="connsiteY55" fmla="*/ 7057 h 21600"/>
                <a:gd name="connsiteX56" fmla="*/ 4887 w 14915"/>
                <a:gd name="connsiteY56" fmla="*/ 7190 h 21600"/>
                <a:gd name="connsiteX57" fmla="*/ 4933 w 14915"/>
                <a:gd name="connsiteY57" fmla="*/ 7391 h 21600"/>
                <a:gd name="connsiteX58" fmla="*/ 4952 w 14915"/>
                <a:gd name="connsiteY58" fmla="*/ 7639 h 21600"/>
                <a:gd name="connsiteX59" fmla="*/ 5092 w 14915"/>
                <a:gd name="connsiteY59" fmla="*/ 16014 h 21600"/>
                <a:gd name="connsiteX60" fmla="*/ 5231 w 14915"/>
                <a:gd name="connsiteY60" fmla="*/ 18067 h 21600"/>
                <a:gd name="connsiteX61" fmla="*/ 5560 w 14915"/>
                <a:gd name="connsiteY61" fmla="*/ 19853 h 21600"/>
                <a:gd name="connsiteX62" fmla="*/ 6036 w 14915"/>
                <a:gd name="connsiteY62" fmla="*/ 21123 h 21600"/>
                <a:gd name="connsiteX63" fmla="*/ 6603 w 14915"/>
                <a:gd name="connsiteY63" fmla="*/ 21600 h 21600"/>
                <a:gd name="connsiteX64" fmla="*/ 8170 w 14915"/>
                <a:gd name="connsiteY64" fmla="*/ 21600 h 21600"/>
                <a:gd name="connsiteX65" fmla="*/ 8686 w 14915"/>
                <a:gd name="connsiteY65" fmla="*/ 21123 h 21600"/>
                <a:gd name="connsiteX66" fmla="*/ 9030 w 14915"/>
                <a:gd name="connsiteY66" fmla="*/ 19853 h 21600"/>
                <a:gd name="connsiteX67" fmla="*/ 9172 w 14915"/>
                <a:gd name="connsiteY67" fmla="*/ 18067 h 21600"/>
                <a:gd name="connsiteX68" fmla="*/ 9097 w 14915"/>
                <a:gd name="connsiteY68" fmla="*/ 16014 h 21600"/>
                <a:gd name="connsiteX69" fmla="*/ 7944 w 14915"/>
                <a:gd name="connsiteY69" fmla="*/ 2807 h 21600"/>
                <a:gd name="connsiteX70" fmla="*/ 7939 w 14915"/>
                <a:gd name="connsiteY70" fmla="*/ 2607 h 21600"/>
                <a:gd name="connsiteX71" fmla="*/ 7961 w 14915"/>
                <a:gd name="connsiteY71" fmla="*/ 2445 h 21600"/>
                <a:gd name="connsiteX72" fmla="*/ 8006 w 14915"/>
                <a:gd name="connsiteY72" fmla="*/ 2330 h 21600"/>
                <a:gd name="connsiteX73" fmla="*/ 8069 w 14915"/>
                <a:gd name="connsiteY73" fmla="*/ 2292 h 21600"/>
                <a:gd name="connsiteX74" fmla="*/ 9150 w 14915"/>
                <a:gd name="connsiteY74" fmla="*/ 2292 h 21600"/>
                <a:gd name="connsiteX75" fmla="*/ 9222 w 14915"/>
                <a:gd name="connsiteY75" fmla="*/ 2330 h 21600"/>
                <a:gd name="connsiteX76" fmla="*/ 9289 w 14915"/>
                <a:gd name="connsiteY76" fmla="*/ 2445 h 21600"/>
                <a:gd name="connsiteX77" fmla="*/ 9347 w 14915"/>
                <a:gd name="connsiteY77" fmla="*/ 2607 h 21600"/>
                <a:gd name="connsiteX78" fmla="*/ 9386 w 14915"/>
                <a:gd name="connsiteY78" fmla="*/ 2807 h 21600"/>
                <a:gd name="connsiteX79" fmla="*/ 10979 w 14915"/>
                <a:gd name="connsiteY79" fmla="*/ 16014 h 21600"/>
                <a:gd name="connsiteX80" fmla="*/ 11332 w 14915"/>
                <a:gd name="connsiteY80" fmla="*/ 18067 h 21600"/>
                <a:gd name="connsiteX81" fmla="*/ 11846 w 14915"/>
                <a:gd name="connsiteY81" fmla="*/ 19853 h 21600"/>
                <a:gd name="connsiteX82" fmla="*/ 12454 w 14915"/>
                <a:gd name="connsiteY82" fmla="*/ 21123 h 21600"/>
                <a:gd name="connsiteX83" fmla="*/ 13069 w 14915"/>
                <a:gd name="connsiteY83" fmla="*/ 21600 h 21600"/>
                <a:gd name="connsiteX84" fmla="*/ 14345 w 14915"/>
                <a:gd name="connsiteY84" fmla="*/ 21600 h 21600"/>
                <a:gd name="connsiteX85" fmla="*/ 14912 w 14915"/>
                <a:gd name="connsiteY85" fmla="*/ 18420 h 21600"/>
                <a:gd name="connsiteX0" fmla="*/ 14912 w 14915"/>
                <a:gd name="connsiteY0" fmla="*/ 18420 h 21600"/>
                <a:gd name="connsiteX1" fmla="*/ 12404 w 14915"/>
                <a:gd name="connsiteY1" fmla="*/ 16921 h 21600"/>
                <a:gd name="connsiteX2" fmla="*/ 12303 w 14915"/>
                <a:gd name="connsiteY2" fmla="*/ 16845 h 21600"/>
                <a:gd name="connsiteX3" fmla="*/ 12202 w 14915"/>
                <a:gd name="connsiteY3" fmla="*/ 16644 h 21600"/>
                <a:gd name="connsiteX4" fmla="*/ 12110 w 14915"/>
                <a:gd name="connsiteY4" fmla="*/ 16358 h 21600"/>
                <a:gd name="connsiteX5" fmla="*/ 12043 w 14915"/>
                <a:gd name="connsiteY5" fmla="*/ 16004 h 21600"/>
                <a:gd name="connsiteX6" fmla="*/ 10203 w 14915"/>
                <a:gd name="connsiteY6" fmla="*/ 2798 h 21600"/>
                <a:gd name="connsiteX7" fmla="*/ 9969 w 14915"/>
                <a:gd name="connsiteY7" fmla="*/ 1662 h 21600"/>
                <a:gd name="connsiteX8" fmla="*/ 9645 w 14915"/>
                <a:gd name="connsiteY8" fmla="*/ 783 h 21600"/>
                <a:gd name="connsiteX9" fmla="*/ 9273 w 14915"/>
                <a:gd name="connsiteY9" fmla="*/ 210 h 21600"/>
                <a:gd name="connsiteX10" fmla="*/ 8886 w 14915"/>
                <a:gd name="connsiteY10" fmla="*/ 0 h 21600"/>
                <a:gd name="connsiteX11" fmla="*/ 7862 w 14915"/>
                <a:gd name="connsiteY11" fmla="*/ 0 h 21600"/>
                <a:gd name="connsiteX12" fmla="*/ 7518 w 14915"/>
                <a:gd name="connsiteY12" fmla="*/ 210 h 21600"/>
                <a:gd name="connsiteX13" fmla="*/ 7266 w 14915"/>
                <a:gd name="connsiteY13" fmla="*/ 783 h 21600"/>
                <a:gd name="connsiteX14" fmla="*/ 7127 w 14915"/>
                <a:gd name="connsiteY14" fmla="*/ 1662 h 21600"/>
                <a:gd name="connsiteX15" fmla="*/ 7129 w 14915"/>
                <a:gd name="connsiteY15" fmla="*/ 2798 h 21600"/>
                <a:gd name="connsiteX16" fmla="*/ 8035 w 14915"/>
                <a:gd name="connsiteY16" fmla="*/ 16004 h 21600"/>
                <a:gd name="connsiteX17" fmla="*/ 8042 w 14915"/>
                <a:gd name="connsiteY17" fmla="*/ 16358 h 21600"/>
                <a:gd name="connsiteX18" fmla="*/ 8013 w 14915"/>
                <a:gd name="connsiteY18" fmla="*/ 16644 h 21600"/>
                <a:gd name="connsiteX19" fmla="*/ 7953 w 14915"/>
                <a:gd name="connsiteY19" fmla="*/ 16845 h 21600"/>
                <a:gd name="connsiteX20" fmla="*/ 7869 w 14915"/>
                <a:gd name="connsiteY20" fmla="*/ 16921 h 21600"/>
                <a:gd name="connsiteX21" fmla="*/ 6420 w 14915"/>
                <a:gd name="connsiteY21" fmla="*/ 16921 h 21600"/>
                <a:gd name="connsiteX22" fmla="*/ 6327 w 14915"/>
                <a:gd name="connsiteY22" fmla="*/ 16845 h 21600"/>
                <a:gd name="connsiteX23" fmla="*/ 6245 w 14915"/>
                <a:gd name="connsiteY23" fmla="*/ 16644 h 21600"/>
                <a:gd name="connsiteX24" fmla="*/ 6185 w 14915"/>
                <a:gd name="connsiteY24" fmla="*/ 16358 h 21600"/>
                <a:gd name="connsiteX25" fmla="*/ 6154 w 14915"/>
                <a:gd name="connsiteY25" fmla="*/ 16004 h 21600"/>
                <a:gd name="connsiteX26" fmla="*/ 5858 w 14915"/>
                <a:gd name="connsiteY26" fmla="*/ 7630 h 21600"/>
                <a:gd name="connsiteX27" fmla="*/ 5726 w 14915"/>
                <a:gd name="connsiteY27" fmla="*/ 6236 h 21600"/>
                <a:gd name="connsiteX28" fmla="*/ 5466 w 14915"/>
                <a:gd name="connsiteY28" fmla="*/ 5157 h 21600"/>
                <a:gd name="connsiteX29" fmla="*/ 5120 w 14915"/>
                <a:gd name="connsiteY29" fmla="*/ 4459 h 21600"/>
                <a:gd name="connsiteX30" fmla="*/ 4717 w 14915"/>
                <a:gd name="connsiteY30" fmla="*/ 4211 h 21600"/>
                <a:gd name="connsiteX31" fmla="*/ 3587 w 14915"/>
                <a:gd name="connsiteY31" fmla="*/ 4211 h 21600"/>
                <a:gd name="connsiteX32" fmla="*/ 3184 w 14915"/>
                <a:gd name="connsiteY32" fmla="*/ 4459 h 21600"/>
                <a:gd name="connsiteX33" fmla="*/ 2838 w 14915"/>
                <a:gd name="connsiteY33" fmla="*/ 5157 h 21600"/>
                <a:gd name="connsiteX34" fmla="*/ 2578 w 14915"/>
                <a:gd name="connsiteY34" fmla="*/ 6236 h 21600"/>
                <a:gd name="connsiteX35" fmla="*/ 2443 w 14915"/>
                <a:gd name="connsiteY35" fmla="*/ 7630 h 21600"/>
                <a:gd name="connsiteX36" fmla="*/ 2148 w 14915"/>
                <a:gd name="connsiteY36" fmla="*/ 16004 h 21600"/>
                <a:gd name="connsiteX37" fmla="*/ 2117 w 14915"/>
                <a:gd name="connsiteY37" fmla="*/ 16358 h 21600"/>
                <a:gd name="connsiteX38" fmla="*/ 2057 w 14915"/>
                <a:gd name="connsiteY38" fmla="*/ 16644 h 21600"/>
                <a:gd name="connsiteX39" fmla="*/ 1975 w 14915"/>
                <a:gd name="connsiteY39" fmla="*/ 16845 h 21600"/>
                <a:gd name="connsiteX40" fmla="*/ 1881 w 14915"/>
                <a:gd name="connsiteY40" fmla="*/ 16921 h 21600"/>
                <a:gd name="connsiteX41" fmla="*/ 758 w 14915"/>
                <a:gd name="connsiteY41" fmla="*/ 16808 h 21600"/>
                <a:gd name="connsiteX42" fmla="*/ 0 w 14915"/>
                <a:gd name="connsiteY42" fmla="*/ 20370 h 21600"/>
                <a:gd name="connsiteX43" fmla="*/ 132 w 14915"/>
                <a:gd name="connsiteY43" fmla="*/ 21600 h 21600"/>
                <a:gd name="connsiteX44" fmla="*/ 1699 w 14915"/>
                <a:gd name="connsiteY44" fmla="*/ 21600 h 21600"/>
                <a:gd name="connsiteX45" fmla="*/ 2266 w 14915"/>
                <a:gd name="connsiteY45" fmla="*/ 21123 h 21600"/>
                <a:gd name="connsiteX46" fmla="*/ 2741 w 14915"/>
                <a:gd name="connsiteY46" fmla="*/ 19853 h 21600"/>
                <a:gd name="connsiteX47" fmla="*/ 3071 w 14915"/>
                <a:gd name="connsiteY47" fmla="*/ 18067 h 21600"/>
                <a:gd name="connsiteX48" fmla="*/ 3210 w 14915"/>
                <a:gd name="connsiteY48" fmla="*/ 16014 h 21600"/>
                <a:gd name="connsiteX49" fmla="*/ 3349 w 14915"/>
                <a:gd name="connsiteY49" fmla="*/ 7639 h 21600"/>
                <a:gd name="connsiteX50" fmla="*/ 3369 w 14915"/>
                <a:gd name="connsiteY50" fmla="*/ 7391 h 21600"/>
                <a:gd name="connsiteX51" fmla="*/ 3414 w 14915"/>
                <a:gd name="connsiteY51" fmla="*/ 7190 h 21600"/>
                <a:gd name="connsiteX52" fmla="*/ 3477 w 14915"/>
                <a:gd name="connsiteY52" fmla="*/ 7057 h 21600"/>
                <a:gd name="connsiteX53" fmla="*/ 3551 w 14915"/>
                <a:gd name="connsiteY53" fmla="*/ 7009 h 21600"/>
                <a:gd name="connsiteX54" fmla="*/ 4750 w 14915"/>
                <a:gd name="connsiteY54" fmla="*/ 7009 h 21600"/>
                <a:gd name="connsiteX55" fmla="*/ 4825 w 14915"/>
                <a:gd name="connsiteY55" fmla="*/ 7057 h 21600"/>
                <a:gd name="connsiteX56" fmla="*/ 4887 w 14915"/>
                <a:gd name="connsiteY56" fmla="*/ 7190 h 21600"/>
                <a:gd name="connsiteX57" fmla="*/ 4933 w 14915"/>
                <a:gd name="connsiteY57" fmla="*/ 7391 h 21600"/>
                <a:gd name="connsiteX58" fmla="*/ 4952 w 14915"/>
                <a:gd name="connsiteY58" fmla="*/ 7639 h 21600"/>
                <a:gd name="connsiteX59" fmla="*/ 5092 w 14915"/>
                <a:gd name="connsiteY59" fmla="*/ 16014 h 21600"/>
                <a:gd name="connsiteX60" fmla="*/ 5231 w 14915"/>
                <a:gd name="connsiteY60" fmla="*/ 18067 h 21600"/>
                <a:gd name="connsiteX61" fmla="*/ 5560 w 14915"/>
                <a:gd name="connsiteY61" fmla="*/ 19853 h 21600"/>
                <a:gd name="connsiteX62" fmla="*/ 6036 w 14915"/>
                <a:gd name="connsiteY62" fmla="*/ 21123 h 21600"/>
                <a:gd name="connsiteX63" fmla="*/ 6603 w 14915"/>
                <a:gd name="connsiteY63" fmla="*/ 21600 h 21600"/>
                <a:gd name="connsiteX64" fmla="*/ 8170 w 14915"/>
                <a:gd name="connsiteY64" fmla="*/ 21600 h 21600"/>
                <a:gd name="connsiteX65" fmla="*/ 8686 w 14915"/>
                <a:gd name="connsiteY65" fmla="*/ 21123 h 21600"/>
                <a:gd name="connsiteX66" fmla="*/ 9030 w 14915"/>
                <a:gd name="connsiteY66" fmla="*/ 19853 h 21600"/>
                <a:gd name="connsiteX67" fmla="*/ 9172 w 14915"/>
                <a:gd name="connsiteY67" fmla="*/ 18067 h 21600"/>
                <a:gd name="connsiteX68" fmla="*/ 9097 w 14915"/>
                <a:gd name="connsiteY68" fmla="*/ 16014 h 21600"/>
                <a:gd name="connsiteX69" fmla="*/ 7944 w 14915"/>
                <a:gd name="connsiteY69" fmla="*/ 2807 h 21600"/>
                <a:gd name="connsiteX70" fmla="*/ 7939 w 14915"/>
                <a:gd name="connsiteY70" fmla="*/ 2607 h 21600"/>
                <a:gd name="connsiteX71" fmla="*/ 7961 w 14915"/>
                <a:gd name="connsiteY71" fmla="*/ 2445 h 21600"/>
                <a:gd name="connsiteX72" fmla="*/ 8006 w 14915"/>
                <a:gd name="connsiteY72" fmla="*/ 2330 h 21600"/>
                <a:gd name="connsiteX73" fmla="*/ 8069 w 14915"/>
                <a:gd name="connsiteY73" fmla="*/ 2292 h 21600"/>
                <a:gd name="connsiteX74" fmla="*/ 9150 w 14915"/>
                <a:gd name="connsiteY74" fmla="*/ 2292 h 21600"/>
                <a:gd name="connsiteX75" fmla="*/ 9222 w 14915"/>
                <a:gd name="connsiteY75" fmla="*/ 2330 h 21600"/>
                <a:gd name="connsiteX76" fmla="*/ 9289 w 14915"/>
                <a:gd name="connsiteY76" fmla="*/ 2445 h 21600"/>
                <a:gd name="connsiteX77" fmla="*/ 9347 w 14915"/>
                <a:gd name="connsiteY77" fmla="*/ 2607 h 21600"/>
                <a:gd name="connsiteX78" fmla="*/ 9386 w 14915"/>
                <a:gd name="connsiteY78" fmla="*/ 2807 h 21600"/>
                <a:gd name="connsiteX79" fmla="*/ 10979 w 14915"/>
                <a:gd name="connsiteY79" fmla="*/ 16014 h 21600"/>
                <a:gd name="connsiteX80" fmla="*/ 11332 w 14915"/>
                <a:gd name="connsiteY80" fmla="*/ 18067 h 21600"/>
                <a:gd name="connsiteX81" fmla="*/ 11846 w 14915"/>
                <a:gd name="connsiteY81" fmla="*/ 19853 h 21600"/>
                <a:gd name="connsiteX82" fmla="*/ 12454 w 14915"/>
                <a:gd name="connsiteY82" fmla="*/ 21123 h 21600"/>
                <a:gd name="connsiteX83" fmla="*/ 13069 w 14915"/>
                <a:gd name="connsiteY83" fmla="*/ 21600 h 21600"/>
                <a:gd name="connsiteX84" fmla="*/ 14345 w 14915"/>
                <a:gd name="connsiteY84" fmla="*/ 21600 h 21600"/>
                <a:gd name="connsiteX85" fmla="*/ 14912 w 14915"/>
                <a:gd name="connsiteY85" fmla="*/ 18420 h 21600"/>
                <a:gd name="connsiteX0" fmla="*/ 14912 w 14915"/>
                <a:gd name="connsiteY0" fmla="*/ 18420 h 21600"/>
                <a:gd name="connsiteX1" fmla="*/ 12404 w 14915"/>
                <a:gd name="connsiteY1" fmla="*/ 16921 h 21600"/>
                <a:gd name="connsiteX2" fmla="*/ 12303 w 14915"/>
                <a:gd name="connsiteY2" fmla="*/ 16845 h 21600"/>
                <a:gd name="connsiteX3" fmla="*/ 12202 w 14915"/>
                <a:gd name="connsiteY3" fmla="*/ 16644 h 21600"/>
                <a:gd name="connsiteX4" fmla="*/ 12110 w 14915"/>
                <a:gd name="connsiteY4" fmla="*/ 16358 h 21600"/>
                <a:gd name="connsiteX5" fmla="*/ 12043 w 14915"/>
                <a:gd name="connsiteY5" fmla="*/ 16004 h 21600"/>
                <a:gd name="connsiteX6" fmla="*/ 10203 w 14915"/>
                <a:gd name="connsiteY6" fmla="*/ 2798 h 21600"/>
                <a:gd name="connsiteX7" fmla="*/ 9969 w 14915"/>
                <a:gd name="connsiteY7" fmla="*/ 1662 h 21600"/>
                <a:gd name="connsiteX8" fmla="*/ 9645 w 14915"/>
                <a:gd name="connsiteY8" fmla="*/ 783 h 21600"/>
                <a:gd name="connsiteX9" fmla="*/ 9273 w 14915"/>
                <a:gd name="connsiteY9" fmla="*/ 210 h 21600"/>
                <a:gd name="connsiteX10" fmla="*/ 8886 w 14915"/>
                <a:gd name="connsiteY10" fmla="*/ 0 h 21600"/>
                <a:gd name="connsiteX11" fmla="*/ 7862 w 14915"/>
                <a:gd name="connsiteY11" fmla="*/ 0 h 21600"/>
                <a:gd name="connsiteX12" fmla="*/ 7518 w 14915"/>
                <a:gd name="connsiteY12" fmla="*/ 210 h 21600"/>
                <a:gd name="connsiteX13" fmla="*/ 7266 w 14915"/>
                <a:gd name="connsiteY13" fmla="*/ 783 h 21600"/>
                <a:gd name="connsiteX14" fmla="*/ 7127 w 14915"/>
                <a:gd name="connsiteY14" fmla="*/ 1662 h 21600"/>
                <a:gd name="connsiteX15" fmla="*/ 7129 w 14915"/>
                <a:gd name="connsiteY15" fmla="*/ 2798 h 21600"/>
                <a:gd name="connsiteX16" fmla="*/ 8035 w 14915"/>
                <a:gd name="connsiteY16" fmla="*/ 16004 h 21600"/>
                <a:gd name="connsiteX17" fmla="*/ 8042 w 14915"/>
                <a:gd name="connsiteY17" fmla="*/ 16358 h 21600"/>
                <a:gd name="connsiteX18" fmla="*/ 8013 w 14915"/>
                <a:gd name="connsiteY18" fmla="*/ 16644 h 21600"/>
                <a:gd name="connsiteX19" fmla="*/ 7953 w 14915"/>
                <a:gd name="connsiteY19" fmla="*/ 16845 h 21600"/>
                <a:gd name="connsiteX20" fmla="*/ 7869 w 14915"/>
                <a:gd name="connsiteY20" fmla="*/ 16921 h 21600"/>
                <a:gd name="connsiteX21" fmla="*/ 6420 w 14915"/>
                <a:gd name="connsiteY21" fmla="*/ 16921 h 21600"/>
                <a:gd name="connsiteX22" fmla="*/ 6327 w 14915"/>
                <a:gd name="connsiteY22" fmla="*/ 16845 h 21600"/>
                <a:gd name="connsiteX23" fmla="*/ 6245 w 14915"/>
                <a:gd name="connsiteY23" fmla="*/ 16644 h 21600"/>
                <a:gd name="connsiteX24" fmla="*/ 6185 w 14915"/>
                <a:gd name="connsiteY24" fmla="*/ 16358 h 21600"/>
                <a:gd name="connsiteX25" fmla="*/ 6154 w 14915"/>
                <a:gd name="connsiteY25" fmla="*/ 16004 h 21600"/>
                <a:gd name="connsiteX26" fmla="*/ 5858 w 14915"/>
                <a:gd name="connsiteY26" fmla="*/ 7630 h 21600"/>
                <a:gd name="connsiteX27" fmla="*/ 5726 w 14915"/>
                <a:gd name="connsiteY27" fmla="*/ 6236 h 21600"/>
                <a:gd name="connsiteX28" fmla="*/ 5466 w 14915"/>
                <a:gd name="connsiteY28" fmla="*/ 5157 h 21600"/>
                <a:gd name="connsiteX29" fmla="*/ 5120 w 14915"/>
                <a:gd name="connsiteY29" fmla="*/ 4459 h 21600"/>
                <a:gd name="connsiteX30" fmla="*/ 4717 w 14915"/>
                <a:gd name="connsiteY30" fmla="*/ 4211 h 21600"/>
                <a:gd name="connsiteX31" fmla="*/ 3587 w 14915"/>
                <a:gd name="connsiteY31" fmla="*/ 4211 h 21600"/>
                <a:gd name="connsiteX32" fmla="*/ 3184 w 14915"/>
                <a:gd name="connsiteY32" fmla="*/ 4459 h 21600"/>
                <a:gd name="connsiteX33" fmla="*/ 2838 w 14915"/>
                <a:gd name="connsiteY33" fmla="*/ 5157 h 21600"/>
                <a:gd name="connsiteX34" fmla="*/ 2578 w 14915"/>
                <a:gd name="connsiteY34" fmla="*/ 6236 h 21600"/>
                <a:gd name="connsiteX35" fmla="*/ 2443 w 14915"/>
                <a:gd name="connsiteY35" fmla="*/ 7630 h 21600"/>
                <a:gd name="connsiteX36" fmla="*/ 2148 w 14915"/>
                <a:gd name="connsiteY36" fmla="*/ 16004 h 21600"/>
                <a:gd name="connsiteX37" fmla="*/ 2117 w 14915"/>
                <a:gd name="connsiteY37" fmla="*/ 16358 h 21600"/>
                <a:gd name="connsiteX38" fmla="*/ 2057 w 14915"/>
                <a:gd name="connsiteY38" fmla="*/ 16644 h 21600"/>
                <a:gd name="connsiteX39" fmla="*/ 1975 w 14915"/>
                <a:gd name="connsiteY39" fmla="*/ 16845 h 21600"/>
                <a:gd name="connsiteX40" fmla="*/ 1881 w 14915"/>
                <a:gd name="connsiteY40" fmla="*/ 16921 h 21600"/>
                <a:gd name="connsiteX41" fmla="*/ 758 w 14915"/>
                <a:gd name="connsiteY41" fmla="*/ 16808 h 21600"/>
                <a:gd name="connsiteX42" fmla="*/ 0 w 14915"/>
                <a:gd name="connsiteY42" fmla="*/ 20370 h 21600"/>
                <a:gd name="connsiteX43" fmla="*/ 289 w 14915"/>
                <a:gd name="connsiteY43" fmla="*/ 21535 h 21600"/>
                <a:gd name="connsiteX44" fmla="*/ 1699 w 14915"/>
                <a:gd name="connsiteY44" fmla="*/ 21600 h 21600"/>
                <a:gd name="connsiteX45" fmla="*/ 2266 w 14915"/>
                <a:gd name="connsiteY45" fmla="*/ 21123 h 21600"/>
                <a:gd name="connsiteX46" fmla="*/ 2741 w 14915"/>
                <a:gd name="connsiteY46" fmla="*/ 19853 h 21600"/>
                <a:gd name="connsiteX47" fmla="*/ 3071 w 14915"/>
                <a:gd name="connsiteY47" fmla="*/ 18067 h 21600"/>
                <a:gd name="connsiteX48" fmla="*/ 3210 w 14915"/>
                <a:gd name="connsiteY48" fmla="*/ 16014 h 21600"/>
                <a:gd name="connsiteX49" fmla="*/ 3349 w 14915"/>
                <a:gd name="connsiteY49" fmla="*/ 7639 h 21600"/>
                <a:gd name="connsiteX50" fmla="*/ 3369 w 14915"/>
                <a:gd name="connsiteY50" fmla="*/ 7391 h 21600"/>
                <a:gd name="connsiteX51" fmla="*/ 3414 w 14915"/>
                <a:gd name="connsiteY51" fmla="*/ 7190 h 21600"/>
                <a:gd name="connsiteX52" fmla="*/ 3477 w 14915"/>
                <a:gd name="connsiteY52" fmla="*/ 7057 h 21600"/>
                <a:gd name="connsiteX53" fmla="*/ 3551 w 14915"/>
                <a:gd name="connsiteY53" fmla="*/ 7009 h 21600"/>
                <a:gd name="connsiteX54" fmla="*/ 4750 w 14915"/>
                <a:gd name="connsiteY54" fmla="*/ 7009 h 21600"/>
                <a:gd name="connsiteX55" fmla="*/ 4825 w 14915"/>
                <a:gd name="connsiteY55" fmla="*/ 7057 h 21600"/>
                <a:gd name="connsiteX56" fmla="*/ 4887 w 14915"/>
                <a:gd name="connsiteY56" fmla="*/ 7190 h 21600"/>
                <a:gd name="connsiteX57" fmla="*/ 4933 w 14915"/>
                <a:gd name="connsiteY57" fmla="*/ 7391 h 21600"/>
                <a:gd name="connsiteX58" fmla="*/ 4952 w 14915"/>
                <a:gd name="connsiteY58" fmla="*/ 7639 h 21600"/>
                <a:gd name="connsiteX59" fmla="*/ 5092 w 14915"/>
                <a:gd name="connsiteY59" fmla="*/ 16014 h 21600"/>
                <a:gd name="connsiteX60" fmla="*/ 5231 w 14915"/>
                <a:gd name="connsiteY60" fmla="*/ 18067 h 21600"/>
                <a:gd name="connsiteX61" fmla="*/ 5560 w 14915"/>
                <a:gd name="connsiteY61" fmla="*/ 19853 h 21600"/>
                <a:gd name="connsiteX62" fmla="*/ 6036 w 14915"/>
                <a:gd name="connsiteY62" fmla="*/ 21123 h 21600"/>
                <a:gd name="connsiteX63" fmla="*/ 6603 w 14915"/>
                <a:gd name="connsiteY63" fmla="*/ 21600 h 21600"/>
                <a:gd name="connsiteX64" fmla="*/ 8170 w 14915"/>
                <a:gd name="connsiteY64" fmla="*/ 21600 h 21600"/>
                <a:gd name="connsiteX65" fmla="*/ 8686 w 14915"/>
                <a:gd name="connsiteY65" fmla="*/ 21123 h 21600"/>
                <a:gd name="connsiteX66" fmla="*/ 9030 w 14915"/>
                <a:gd name="connsiteY66" fmla="*/ 19853 h 21600"/>
                <a:gd name="connsiteX67" fmla="*/ 9172 w 14915"/>
                <a:gd name="connsiteY67" fmla="*/ 18067 h 21600"/>
                <a:gd name="connsiteX68" fmla="*/ 9097 w 14915"/>
                <a:gd name="connsiteY68" fmla="*/ 16014 h 21600"/>
                <a:gd name="connsiteX69" fmla="*/ 7944 w 14915"/>
                <a:gd name="connsiteY69" fmla="*/ 2807 h 21600"/>
                <a:gd name="connsiteX70" fmla="*/ 7939 w 14915"/>
                <a:gd name="connsiteY70" fmla="*/ 2607 h 21600"/>
                <a:gd name="connsiteX71" fmla="*/ 7961 w 14915"/>
                <a:gd name="connsiteY71" fmla="*/ 2445 h 21600"/>
                <a:gd name="connsiteX72" fmla="*/ 8006 w 14915"/>
                <a:gd name="connsiteY72" fmla="*/ 2330 h 21600"/>
                <a:gd name="connsiteX73" fmla="*/ 8069 w 14915"/>
                <a:gd name="connsiteY73" fmla="*/ 2292 h 21600"/>
                <a:gd name="connsiteX74" fmla="*/ 9150 w 14915"/>
                <a:gd name="connsiteY74" fmla="*/ 2292 h 21600"/>
                <a:gd name="connsiteX75" fmla="*/ 9222 w 14915"/>
                <a:gd name="connsiteY75" fmla="*/ 2330 h 21600"/>
                <a:gd name="connsiteX76" fmla="*/ 9289 w 14915"/>
                <a:gd name="connsiteY76" fmla="*/ 2445 h 21600"/>
                <a:gd name="connsiteX77" fmla="*/ 9347 w 14915"/>
                <a:gd name="connsiteY77" fmla="*/ 2607 h 21600"/>
                <a:gd name="connsiteX78" fmla="*/ 9386 w 14915"/>
                <a:gd name="connsiteY78" fmla="*/ 2807 h 21600"/>
                <a:gd name="connsiteX79" fmla="*/ 10979 w 14915"/>
                <a:gd name="connsiteY79" fmla="*/ 16014 h 21600"/>
                <a:gd name="connsiteX80" fmla="*/ 11332 w 14915"/>
                <a:gd name="connsiteY80" fmla="*/ 18067 h 21600"/>
                <a:gd name="connsiteX81" fmla="*/ 11846 w 14915"/>
                <a:gd name="connsiteY81" fmla="*/ 19853 h 21600"/>
                <a:gd name="connsiteX82" fmla="*/ 12454 w 14915"/>
                <a:gd name="connsiteY82" fmla="*/ 21123 h 21600"/>
                <a:gd name="connsiteX83" fmla="*/ 13069 w 14915"/>
                <a:gd name="connsiteY83" fmla="*/ 21600 h 21600"/>
                <a:gd name="connsiteX84" fmla="*/ 14345 w 14915"/>
                <a:gd name="connsiteY84" fmla="*/ 21600 h 21600"/>
                <a:gd name="connsiteX85" fmla="*/ 14912 w 14915"/>
                <a:gd name="connsiteY85" fmla="*/ 18420 h 21600"/>
                <a:gd name="connsiteX0" fmla="*/ 14892 w 14895"/>
                <a:gd name="connsiteY0" fmla="*/ 18420 h 21600"/>
                <a:gd name="connsiteX1" fmla="*/ 12384 w 14895"/>
                <a:gd name="connsiteY1" fmla="*/ 16921 h 21600"/>
                <a:gd name="connsiteX2" fmla="*/ 12283 w 14895"/>
                <a:gd name="connsiteY2" fmla="*/ 16845 h 21600"/>
                <a:gd name="connsiteX3" fmla="*/ 12182 w 14895"/>
                <a:gd name="connsiteY3" fmla="*/ 16644 h 21600"/>
                <a:gd name="connsiteX4" fmla="*/ 12090 w 14895"/>
                <a:gd name="connsiteY4" fmla="*/ 16358 h 21600"/>
                <a:gd name="connsiteX5" fmla="*/ 12023 w 14895"/>
                <a:gd name="connsiteY5" fmla="*/ 16004 h 21600"/>
                <a:gd name="connsiteX6" fmla="*/ 10183 w 14895"/>
                <a:gd name="connsiteY6" fmla="*/ 2798 h 21600"/>
                <a:gd name="connsiteX7" fmla="*/ 9949 w 14895"/>
                <a:gd name="connsiteY7" fmla="*/ 1662 h 21600"/>
                <a:gd name="connsiteX8" fmla="*/ 9625 w 14895"/>
                <a:gd name="connsiteY8" fmla="*/ 783 h 21600"/>
                <a:gd name="connsiteX9" fmla="*/ 9253 w 14895"/>
                <a:gd name="connsiteY9" fmla="*/ 210 h 21600"/>
                <a:gd name="connsiteX10" fmla="*/ 8866 w 14895"/>
                <a:gd name="connsiteY10" fmla="*/ 0 h 21600"/>
                <a:gd name="connsiteX11" fmla="*/ 7842 w 14895"/>
                <a:gd name="connsiteY11" fmla="*/ 0 h 21600"/>
                <a:gd name="connsiteX12" fmla="*/ 7498 w 14895"/>
                <a:gd name="connsiteY12" fmla="*/ 210 h 21600"/>
                <a:gd name="connsiteX13" fmla="*/ 7246 w 14895"/>
                <a:gd name="connsiteY13" fmla="*/ 783 h 21600"/>
                <a:gd name="connsiteX14" fmla="*/ 7107 w 14895"/>
                <a:gd name="connsiteY14" fmla="*/ 1662 h 21600"/>
                <a:gd name="connsiteX15" fmla="*/ 7109 w 14895"/>
                <a:gd name="connsiteY15" fmla="*/ 2798 h 21600"/>
                <a:gd name="connsiteX16" fmla="*/ 8015 w 14895"/>
                <a:gd name="connsiteY16" fmla="*/ 16004 h 21600"/>
                <a:gd name="connsiteX17" fmla="*/ 8022 w 14895"/>
                <a:gd name="connsiteY17" fmla="*/ 16358 h 21600"/>
                <a:gd name="connsiteX18" fmla="*/ 7993 w 14895"/>
                <a:gd name="connsiteY18" fmla="*/ 16644 h 21600"/>
                <a:gd name="connsiteX19" fmla="*/ 7933 w 14895"/>
                <a:gd name="connsiteY19" fmla="*/ 16845 h 21600"/>
                <a:gd name="connsiteX20" fmla="*/ 7849 w 14895"/>
                <a:gd name="connsiteY20" fmla="*/ 16921 h 21600"/>
                <a:gd name="connsiteX21" fmla="*/ 6400 w 14895"/>
                <a:gd name="connsiteY21" fmla="*/ 16921 h 21600"/>
                <a:gd name="connsiteX22" fmla="*/ 6307 w 14895"/>
                <a:gd name="connsiteY22" fmla="*/ 16845 h 21600"/>
                <a:gd name="connsiteX23" fmla="*/ 6225 w 14895"/>
                <a:gd name="connsiteY23" fmla="*/ 16644 h 21600"/>
                <a:gd name="connsiteX24" fmla="*/ 6165 w 14895"/>
                <a:gd name="connsiteY24" fmla="*/ 16358 h 21600"/>
                <a:gd name="connsiteX25" fmla="*/ 6134 w 14895"/>
                <a:gd name="connsiteY25" fmla="*/ 16004 h 21600"/>
                <a:gd name="connsiteX26" fmla="*/ 5838 w 14895"/>
                <a:gd name="connsiteY26" fmla="*/ 7630 h 21600"/>
                <a:gd name="connsiteX27" fmla="*/ 5706 w 14895"/>
                <a:gd name="connsiteY27" fmla="*/ 6236 h 21600"/>
                <a:gd name="connsiteX28" fmla="*/ 5446 w 14895"/>
                <a:gd name="connsiteY28" fmla="*/ 5157 h 21600"/>
                <a:gd name="connsiteX29" fmla="*/ 5100 w 14895"/>
                <a:gd name="connsiteY29" fmla="*/ 4459 h 21600"/>
                <a:gd name="connsiteX30" fmla="*/ 4697 w 14895"/>
                <a:gd name="connsiteY30" fmla="*/ 4211 h 21600"/>
                <a:gd name="connsiteX31" fmla="*/ 3567 w 14895"/>
                <a:gd name="connsiteY31" fmla="*/ 4211 h 21600"/>
                <a:gd name="connsiteX32" fmla="*/ 3164 w 14895"/>
                <a:gd name="connsiteY32" fmla="*/ 4459 h 21600"/>
                <a:gd name="connsiteX33" fmla="*/ 2818 w 14895"/>
                <a:gd name="connsiteY33" fmla="*/ 5157 h 21600"/>
                <a:gd name="connsiteX34" fmla="*/ 2558 w 14895"/>
                <a:gd name="connsiteY34" fmla="*/ 6236 h 21600"/>
                <a:gd name="connsiteX35" fmla="*/ 2423 w 14895"/>
                <a:gd name="connsiteY35" fmla="*/ 7630 h 21600"/>
                <a:gd name="connsiteX36" fmla="*/ 2128 w 14895"/>
                <a:gd name="connsiteY36" fmla="*/ 16004 h 21600"/>
                <a:gd name="connsiteX37" fmla="*/ 2097 w 14895"/>
                <a:gd name="connsiteY37" fmla="*/ 16358 h 21600"/>
                <a:gd name="connsiteX38" fmla="*/ 2037 w 14895"/>
                <a:gd name="connsiteY38" fmla="*/ 16644 h 21600"/>
                <a:gd name="connsiteX39" fmla="*/ 1955 w 14895"/>
                <a:gd name="connsiteY39" fmla="*/ 16845 h 21600"/>
                <a:gd name="connsiteX40" fmla="*/ 1861 w 14895"/>
                <a:gd name="connsiteY40" fmla="*/ 16921 h 21600"/>
                <a:gd name="connsiteX41" fmla="*/ 738 w 14895"/>
                <a:gd name="connsiteY41" fmla="*/ 16808 h 21600"/>
                <a:gd name="connsiteX42" fmla="*/ 0 w 14895"/>
                <a:gd name="connsiteY42" fmla="*/ 20370 h 21600"/>
                <a:gd name="connsiteX43" fmla="*/ 269 w 14895"/>
                <a:gd name="connsiteY43" fmla="*/ 21535 h 21600"/>
                <a:gd name="connsiteX44" fmla="*/ 1679 w 14895"/>
                <a:gd name="connsiteY44" fmla="*/ 21600 h 21600"/>
                <a:gd name="connsiteX45" fmla="*/ 2246 w 14895"/>
                <a:gd name="connsiteY45" fmla="*/ 21123 h 21600"/>
                <a:gd name="connsiteX46" fmla="*/ 2721 w 14895"/>
                <a:gd name="connsiteY46" fmla="*/ 19853 h 21600"/>
                <a:gd name="connsiteX47" fmla="*/ 3051 w 14895"/>
                <a:gd name="connsiteY47" fmla="*/ 18067 h 21600"/>
                <a:gd name="connsiteX48" fmla="*/ 3190 w 14895"/>
                <a:gd name="connsiteY48" fmla="*/ 16014 h 21600"/>
                <a:gd name="connsiteX49" fmla="*/ 3329 w 14895"/>
                <a:gd name="connsiteY49" fmla="*/ 7639 h 21600"/>
                <a:gd name="connsiteX50" fmla="*/ 3349 w 14895"/>
                <a:gd name="connsiteY50" fmla="*/ 7391 h 21600"/>
                <a:gd name="connsiteX51" fmla="*/ 3394 w 14895"/>
                <a:gd name="connsiteY51" fmla="*/ 7190 h 21600"/>
                <a:gd name="connsiteX52" fmla="*/ 3457 w 14895"/>
                <a:gd name="connsiteY52" fmla="*/ 7057 h 21600"/>
                <a:gd name="connsiteX53" fmla="*/ 3531 w 14895"/>
                <a:gd name="connsiteY53" fmla="*/ 7009 h 21600"/>
                <a:gd name="connsiteX54" fmla="*/ 4730 w 14895"/>
                <a:gd name="connsiteY54" fmla="*/ 7009 h 21600"/>
                <a:gd name="connsiteX55" fmla="*/ 4805 w 14895"/>
                <a:gd name="connsiteY55" fmla="*/ 7057 h 21600"/>
                <a:gd name="connsiteX56" fmla="*/ 4867 w 14895"/>
                <a:gd name="connsiteY56" fmla="*/ 7190 h 21600"/>
                <a:gd name="connsiteX57" fmla="*/ 4913 w 14895"/>
                <a:gd name="connsiteY57" fmla="*/ 7391 h 21600"/>
                <a:gd name="connsiteX58" fmla="*/ 4932 w 14895"/>
                <a:gd name="connsiteY58" fmla="*/ 7639 h 21600"/>
                <a:gd name="connsiteX59" fmla="*/ 5072 w 14895"/>
                <a:gd name="connsiteY59" fmla="*/ 16014 h 21600"/>
                <a:gd name="connsiteX60" fmla="*/ 5211 w 14895"/>
                <a:gd name="connsiteY60" fmla="*/ 18067 h 21600"/>
                <a:gd name="connsiteX61" fmla="*/ 5540 w 14895"/>
                <a:gd name="connsiteY61" fmla="*/ 19853 h 21600"/>
                <a:gd name="connsiteX62" fmla="*/ 6016 w 14895"/>
                <a:gd name="connsiteY62" fmla="*/ 21123 h 21600"/>
                <a:gd name="connsiteX63" fmla="*/ 6583 w 14895"/>
                <a:gd name="connsiteY63" fmla="*/ 21600 h 21600"/>
                <a:gd name="connsiteX64" fmla="*/ 8150 w 14895"/>
                <a:gd name="connsiteY64" fmla="*/ 21600 h 21600"/>
                <a:gd name="connsiteX65" fmla="*/ 8666 w 14895"/>
                <a:gd name="connsiteY65" fmla="*/ 21123 h 21600"/>
                <a:gd name="connsiteX66" fmla="*/ 9010 w 14895"/>
                <a:gd name="connsiteY66" fmla="*/ 19853 h 21600"/>
                <a:gd name="connsiteX67" fmla="*/ 9152 w 14895"/>
                <a:gd name="connsiteY67" fmla="*/ 18067 h 21600"/>
                <a:gd name="connsiteX68" fmla="*/ 9077 w 14895"/>
                <a:gd name="connsiteY68" fmla="*/ 16014 h 21600"/>
                <a:gd name="connsiteX69" fmla="*/ 7924 w 14895"/>
                <a:gd name="connsiteY69" fmla="*/ 2807 h 21600"/>
                <a:gd name="connsiteX70" fmla="*/ 7919 w 14895"/>
                <a:gd name="connsiteY70" fmla="*/ 2607 h 21600"/>
                <a:gd name="connsiteX71" fmla="*/ 7941 w 14895"/>
                <a:gd name="connsiteY71" fmla="*/ 2445 h 21600"/>
                <a:gd name="connsiteX72" fmla="*/ 7986 w 14895"/>
                <a:gd name="connsiteY72" fmla="*/ 2330 h 21600"/>
                <a:gd name="connsiteX73" fmla="*/ 8049 w 14895"/>
                <a:gd name="connsiteY73" fmla="*/ 2292 h 21600"/>
                <a:gd name="connsiteX74" fmla="*/ 9130 w 14895"/>
                <a:gd name="connsiteY74" fmla="*/ 2292 h 21600"/>
                <a:gd name="connsiteX75" fmla="*/ 9202 w 14895"/>
                <a:gd name="connsiteY75" fmla="*/ 2330 h 21600"/>
                <a:gd name="connsiteX76" fmla="*/ 9269 w 14895"/>
                <a:gd name="connsiteY76" fmla="*/ 2445 h 21600"/>
                <a:gd name="connsiteX77" fmla="*/ 9327 w 14895"/>
                <a:gd name="connsiteY77" fmla="*/ 2607 h 21600"/>
                <a:gd name="connsiteX78" fmla="*/ 9366 w 14895"/>
                <a:gd name="connsiteY78" fmla="*/ 2807 h 21600"/>
                <a:gd name="connsiteX79" fmla="*/ 10959 w 14895"/>
                <a:gd name="connsiteY79" fmla="*/ 16014 h 21600"/>
                <a:gd name="connsiteX80" fmla="*/ 11312 w 14895"/>
                <a:gd name="connsiteY80" fmla="*/ 18067 h 21600"/>
                <a:gd name="connsiteX81" fmla="*/ 11826 w 14895"/>
                <a:gd name="connsiteY81" fmla="*/ 19853 h 21600"/>
                <a:gd name="connsiteX82" fmla="*/ 12434 w 14895"/>
                <a:gd name="connsiteY82" fmla="*/ 21123 h 21600"/>
                <a:gd name="connsiteX83" fmla="*/ 13049 w 14895"/>
                <a:gd name="connsiteY83" fmla="*/ 21600 h 21600"/>
                <a:gd name="connsiteX84" fmla="*/ 14325 w 14895"/>
                <a:gd name="connsiteY84" fmla="*/ 21600 h 21600"/>
                <a:gd name="connsiteX85" fmla="*/ 14892 w 14895"/>
                <a:gd name="connsiteY85" fmla="*/ 18420 h 21600"/>
                <a:gd name="connsiteX0" fmla="*/ 14892 w 14895"/>
                <a:gd name="connsiteY0" fmla="*/ 18420 h 21600"/>
                <a:gd name="connsiteX1" fmla="*/ 12384 w 14895"/>
                <a:gd name="connsiteY1" fmla="*/ 16921 h 21600"/>
                <a:gd name="connsiteX2" fmla="*/ 12283 w 14895"/>
                <a:gd name="connsiteY2" fmla="*/ 16845 h 21600"/>
                <a:gd name="connsiteX3" fmla="*/ 12182 w 14895"/>
                <a:gd name="connsiteY3" fmla="*/ 16644 h 21600"/>
                <a:gd name="connsiteX4" fmla="*/ 12090 w 14895"/>
                <a:gd name="connsiteY4" fmla="*/ 16358 h 21600"/>
                <a:gd name="connsiteX5" fmla="*/ 12023 w 14895"/>
                <a:gd name="connsiteY5" fmla="*/ 16004 h 21600"/>
                <a:gd name="connsiteX6" fmla="*/ 10183 w 14895"/>
                <a:gd name="connsiteY6" fmla="*/ 2798 h 21600"/>
                <a:gd name="connsiteX7" fmla="*/ 9949 w 14895"/>
                <a:gd name="connsiteY7" fmla="*/ 1662 h 21600"/>
                <a:gd name="connsiteX8" fmla="*/ 9625 w 14895"/>
                <a:gd name="connsiteY8" fmla="*/ 783 h 21600"/>
                <a:gd name="connsiteX9" fmla="*/ 9253 w 14895"/>
                <a:gd name="connsiteY9" fmla="*/ 210 h 21600"/>
                <a:gd name="connsiteX10" fmla="*/ 8866 w 14895"/>
                <a:gd name="connsiteY10" fmla="*/ 0 h 21600"/>
                <a:gd name="connsiteX11" fmla="*/ 7842 w 14895"/>
                <a:gd name="connsiteY11" fmla="*/ 0 h 21600"/>
                <a:gd name="connsiteX12" fmla="*/ 7498 w 14895"/>
                <a:gd name="connsiteY12" fmla="*/ 210 h 21600"/>
                <a:gd name="connsiteX13" fmla="*/ 7246 w 14895"/>
                <a:gd name="connsiteY13" fmla="*/ 783 h 21600"/>
                <a:gd name="connsiteX14" fmla="*/ 7107 w 14895"/>
                <a:gd name="connsiteY14" fmla="*/ 1662 h 21600"/>
                <a:gd name="connsiteX15" fmla="*/ 7109 w 14895"/>
                <a:gd name="connsiteY15" fmla="*/ 2798 h 21600"/>
                <a:gd name="connsiteX16" fmla="*/ 8015 w 14895"/>
                <a:gd name="connsiteY16" fmla="*/ 16004 h 21600"/>
                <a:gd name="connsiteX17" fmla="*/ 8022 w 14895"/>
                <a:gd name="connsiteY17" fmla="*/ 16358 h 21600"/>
                <a:gd name="connsiteX18" fmla="*/ 7993 w 14895"/>
                <a:gd name="connsiteY18" fmla="*/ 16644 h 21600"/>
                <a:gd name="connsiteX19" fmla="*/ 7933 w 14895"/>
                <a:gd name="connsiteY19" fmla="*/ 16845 h 21600"/>
                <a:gd name="connsiteX20" fmla="*/ 7849 w 14895"/>
                <a:gd name="connsiteY20" fmla="*/ 16921 h 21600"/>
                <a:gd name="connsiteX21" fmla="*/ 6400 w 14895"/>
                <a:gd name="connsiteY21" fmla="*/ 16921 h 21600"/>
                <a:gd name="connsiteX22" fmla="*/ 6307 w 14895"/>
                <a:gd name="connsiteY22" fmla="*/ 16845 h 21600"/>
                <a:gd name="connsiteX23" fmla="*/ 6225 w 14895"/>
                <a:gd name="connsiteY23" fmla="*/ 16644 h 21600"/>
                <a:gd name="connsiteX24" fmla="*/ 6165 w 14895"/>
                <a:gd name="connsiteY24" fmla="*/ 16358 h 21600"/>
                <a:gd name="connsiteX25" fmla="*/ 6134 w 14895"/>
                <a:gd name="connsiteY25" fmla="*/ 16004 h 21600"/>
                <a:gd name="connsiteX26" fmla="*/ 5838 w 14895"/>
                <a:gd name="connsiteY26" fmla="*/ 7630 h 21600"/>
                <a:gd name="connsiteX27" fmla="*/ 5706 w 14895"/>
                <a:gd name="connsiteY27" fmla="*/ 6236 h 21600"/>
                <a:gd name="connsiteX28" fmla="*/ 5446 w 14895"/>
                <a:gd name="connsiteY28" fmla="*/ 5157 h 21600"/>
                <a:gd name="connsiteX29" fmla="*/ 5100 w 14895"/>
                <a:gd name="connsiteY29" fmla="*/ 4459 h 21600"/>
                <a:gd name="connsiteX30" fmla="*/ 4697 w 14895"/>
                <a:gd name="connsiteY30" fmla="*/ 4211 h 21600"/>
                <a:gd name="connsiteX31" fmla="*/ 3567 w 14895"/>
                <a:gd name="connsiteY31" fmla="*/ 4211 h 21600"/>
                <a:gd name="connsiteX32" fmla="*/ 3164 w 14895"/>
                <a:gd name="connsiteY32" fmla="*/ 4459 h 21600"/>
                <a:gd name="connsiteX33" fmla="*/ 2818 w 14895"/>
                <a:gd name="connsiteY33" fmla="*/ 5157 h 21600"/>
                <a:gd name="connsiteX34" fmla="*/ 2558 w 14895"/>
                <a:gd name="connsiteY34" fmla="*/ 6236 h 21600"/>
                <a:gd name="connsiteX35" fmla="*/ 2423 w 14895"/>
                <a:gd name="connsiteY35" fmla="*/ 7630 h 21600"/>
                <a:gd name="connsiteX36" fmla="*/ 2128 w 14895"/>
                <a:gd name="connsiteY36" fmla="*/ 16004 h 21600"/>
                <a:gd name="connsiteX37" fmla="*/ 2097 w 14895"/>
                <a:gd name="connsiteY37" fmla="*/ 16358 h 21600"/>
                <a:gd name="connsiteX38" fmla="*/ 2037 w 14895"/>
                <a:gd name="connsiteY38" fmla="*/ 16644 h 21600"/>
                <a:gd name="connsiteX39" fmla="*/ 1955 w 14895"/>
                <a:gd name="connsiteY39" fmla="*/ 16845 h 21600"/>
                <a:gd name="connsiteX40" fmla="*/ 1861 w 14895"/>
                <a:gd name="connsiteY40" fmla="*/ 16921 h 21600"/>
                <a:gd name="connsiteX41" fmla="*/ 738 w 14895"/>
                <a:gd name="connsiteY41" fmla="*/ 16808 h 21600"/>
                <a:gd name="connsiteX42" fmla="*/ 0 w 14895"/>
                <a:gd name="connsiteY42" fmla="*/ 20370 h 21600"/>
                <a:gd name="connsiteX43" fmla="*/ 269 w 14895"/>
                <a:gd name="connsiteY43" fmla="*/ 21535 h 21600"/>
                <a:gd name="connsiteX44" fmla="*/ 1679 w 14895"/>
                <a:gd name="connsiteY44" fmla="*/ 21600 h 21600"/>
                <a:gd name="connsiteX45" fmla="*/ 2246 w 14895"/>
                <a:gd name="connsiteY45" fmla="*/ 21123 h 21600"/>
                <a:gd name="connsiteX46" fmla="*/ 2721 w 14895"/>
                <a:gd name="connsiteY46" fmla="*/ 19853 h 21600"/>
                <a:gd name="connsiteX47" fmla="*/ 3051 w 14895"/>
                <a:gd name="connsiteY47" fmla="*/ 18067 h 21600"/>
                <a:gd name="connsiteX48" fmla="*/ 3190 w 14895"/>
                <a:gd name="connsiteY48" fmla="*/ 16014 h 21600"/>
                <a:gd name="connsiteX49" fmla="*/ 3329 w 14895"/>
                <a:gd name="connsiteY49" fmla="*/ 7639 h 21600"/>
                <a:gd name="connsiteX50" fmla="*/ 3349 w 14895"/>
                <a:gd name="connsiteY50" fmla="*/ 7391 h 21600"/>
                <a:gd name="connsiteX51" fmla="*/ 3394 w 14895"/>
                <a:gd name="connsiteY51" fmla="*/ 7190 h 21600"/>
                <a:gd name="connsiteX52" fmla="*/ 3457 w 14895"/>
                <a:gd name="connsiteY52" fmla="*/ 7057 h 21600"/>
                <a:gd name="connsiteX53" fmla="*/ 3531 w 14895"/>
                <a:gd name="connsiteY53" fmla="*/ 7009 h 21600"/>
                <a:gd name="connsiteX54" fmla="*/ 4730 w 14895"/>
                <a:gd name="connsiteY54" fmla="*/ 7009 h 21600"/>
                <a:gd name="connsiteX55" fmla="*/ 4805 w 14895"/>
                <a:gd name="connsiteY55" fmla="*/ 7057 h 21600"/>
                <a:gd name="connsiteX56" fmla="*/ 4867 w 14895"/>
                <a:gd name="connsiteY56" fmla="*/ 7190 h 21600"/>
                <a:gd name="connsiteX57" fmla="*/ 4913 w 14895"/>
                <a:gd name="connsiteY57" fmla="*/ 7391 h 21600"/>
                <a:gd name="connsiteX58" fmla="*/ 4932 w 14895"/>
                <a:gd name="connsiteY58" fmla="*/ 7639 h 21600"/>
                <a:gd name="connsiteX59" fmla="*/ 5072 w 14895"/>
                <a:gd name="connsiteY59" fmla="*/ 16014 h 21600"/>
                <a:gd name="connsiteX60" fmla="*/ 5211 w 14895"/>
                <a:gd name="connsiteY60" fmla="*/ 18067 h 21600"/>
                <a:gd name="connsiteX61" fmla="*/ 5540 w 14895"/>
                <a:gd name="connsiteY61" fmla="*/ 19853 h 21600"/>
                <a:gd name="connsiteX62" fmla="*/ 6016 w 14895"/>
                <a:gd name="connsiteY62" fmla="*/ 21123 h 21600"/>
                <a:gd name="connsiteX63" fmla="*/ 6583 w 14895"/>
                <a:gd name="connsiteY63" fmla="*/ 21600 h 21600"/>
                <a:gd name="connsiteX64" fmla="*/ 8150 w 14895"/>
                <a:gd name="connsiteY64" fmla="*/ 21600 h 21600"/>
                <a:gd name="connsiteX65" fmla="*/ 8666 w 14895"/>
                <a:gd name="connsiteY65" fmla="*/ 21123 h 21600"/>
                <a:gd name="connsiteX66" fmla="*/ 9010 w 14895"/>
                <a:gd name="connsiteY66" fmla="*/ 19853 h 21600"/>
                <a:gd name="connsiteX67" fmla="*/ 9152 w 14895"/>
                <a:gd name="connsiteY67" fmla="*/ 18067 h 21600"/>
                <a:gd name="connsiteX68" fmla="*/ 9077 w 14895"/>
                <a:gd name="connsiteY68" fmla="*/ 16014 h 21600"/>
                <a:gd name="connsiteX69" fmla="*/ 7924 w 14895"/>
                <a:gd name="connsiteY69" fmla="*/ 2807 h 21600"/>
                <a:gd name="connsiteX70" fmla="*/ 7919 w 14895"/>
                <a:gd name="connsiteY70" fmla="*/ 2607 h 21600"/>
                <a:gd name="connsiteX71" fmla="*/ 7941 w 14895"/>
                <a:gd name="connsiteY71" fmla="*/ 2445 h 21600"/>
                <a:gd name="connsiteX72" fmla="*/ 7986 w 14895"/>
                <a:gd name="connsiteY72" fmla="*/ 2330 h 21600"/>
                <a:gd name="connsiteX73" fmla="*/ 8049 w 14895"/>
                <a:gd name="connsiteY73" fmla="*/ 2292 h 21600"/>
                <a:gd name="connsiteX74" fmla="*/ 9130 w 14895"/>
                <a:gd name="connsiteY74" fmla="*/ 2292 h 21600"/>
                <a:gd name="connsiteX75" fmla="*/ 9202 w 14895"/>
                <a:gd name="connsiteY75" fmla="*/ 2330 h 21600"/>
                <a:gd name="connsiteX76" fmla="*/ 9269 w 14895"/>
                <a:gd name="connsiteY76" fmla="*/ 2445 h 21600"/>
                <a:gd name="connsiteX77" fmla="*/ 9327 w 14895"/>
                <a:gd name="connsiteY77" fmla="*/ 2607 h 21600"/>
                <a:gd name="connsiteX78" fmla="*/ 9366 w 14895"/>
                <a:gd name="connsiteY78" fmla="*/ 2807 h 21600"/>
                <a:gd name="connsiteX79" fmla="*/ 10959 w 14895"/>
                <a:gd name="connsiteY79" fmla="*/ 16014 h 21600"/>
                <a:gd name="connsiteX80" fmla="*/ 11312 w 14895"/>
                <a:gd name="connsiteY80" fmla="*/ 18067 h 21600"/>
                <a:gd name="connsiteX81" fmla="*/ 11826 w 14895"/>
                <a:gd name="connsiteY81" fmla="*/ 19853 h 21600"/>
                <a:gd name="connsiteX82" fmla="*/ 12434 w 14895"/>
                <a:gd name="connsiteY82" fmla="*/ 21123 h 21600"/>
                <a:gd name="connsiteX83" fmla="*/ 13049 w 14895"/>
                <a:gd name="connsiteY83" fmla="*/ 21600 h 21600"/>
                <a:gd name="connsiteX84" fmla="*/ 14325 w 14895"/>
                <a:gd name="connsiteY84" fmla="*/ 21600 h 21600"/>
                <a:gd name="connsiteX85" fmla="*/ 14892 w 14895"/>
                <a:gd name="connsiteY85" fmla="*/ 18420 h 21600"/>
                <a:gd name="connsiteX0" fmla="*/ 14885 w 14888"/>
                <a:gd name="connsiteY0" fmla="*/ 18420 h 21600"/>
                <a:gd name="connsiteX1" fmla="*/ 12377 w 14888"/>
                <a:gd name="connsiteY1" fmla="*/ 16921 h 21600"/>
                <a:gd name="connsiteX2" fmla="*/ 12276 w 14888"/>
                <a:gd name="connsiteY2" fmla="*/ 16845 h 21600"/>
                <a:gd name="connsiteX3" fmla="*/ 12175 w 14888"/>
                <a:gd name="connsiteY3" fmla="*/ 16644 h 21600"/>
                <a:gd name="connsiteX4" fmla="*/ 12083 w 14888"/>
                <a:gd name="connsiteY4" fmla="*/ 16358 h 21600"/>
                <a:gd name="connsiteX5" fmla="*/ 12016 w 14888"/>
                <a:gd name="connsiteY5" fmla="*/ 16004 h 21600"/>
                <a:gd name="connsiteX6" fmla="*/ 10176 w 14888"/>
                <a:gd name="connsiteY6" fmla="*/ 2798 h 21600"/>
                <a:gd name="connsiteX7" fmla="*/ 9942 w 14888"/>
                <a:gd name="connsiteY7" fmla="*/ 1662 h 21600"/>
                <a:gd name="connsiteX8" fmla="*/ 9618 w 14888"/>
                <a:gd name="connsiteY8" fmla="*/ 783 h 21600"/>
                <a:gd name="connsiteX9" fmla="*/ 9246 w 14888"/>
                <a:gd name="connsiteY9" fmla="*/ 210 h 21600"/>
                <a:gd name="connsiteX10" fmla="*/ 8859 w 14888"/>
                <a:gd name="connsiteY10" fmla="*/ 0 h 21600"/>
                <a:gd name="connsiteX11" fmla="*/ 7835 w 14888"/>
                <a:gd name="connsiteY11" fmla="*/ 0 h 21600"/>
                <a:gd name="connsiteX12" fmla="*/ 7491 w 14888"/>
                <a:gd name="connsiteY12" fmla="*/ 210 h 21600"/>
                <a:gd name="connsiteX13" fmla="*/ 7239 w 14888"/>
                <a:gd name="connsiteY13" fmla="*/ 783 h 21600"/>
                <a:gd name="connsiteX14" fmla="*/ 7100 w 14888"/>
                <a:gd name="connsiteY14" fmla="*/ 1662 h 21600"/>
                <a:gd name="connsiteX15" fmla="*/ 7102 w 14888"/>
                <a:gd name="connsiteY15" fmla="*/ 2798 h 21600"/>
                <a:gd name="connsiteX16" fmla="*/ 8008 w 14888"/>
                <a:gd name="connsiteY16" fmla="*/ 16004 h 21600"/>
                <a:gd name="connsiteX17" fmla="*/ 8015 w 14888"/>
                <a:gd name="connsiteY17" fmla="*/ 16358 h 21600"/>
                <a:gd name="connsiteX18" fmla="*/ 7986 w 14888"/>
                <a:gd name="connsiteY18" fmla="*/ 16644 h 21600"/>
                <a:gd name="connsiteX19" fmla="*/ 7926 w 14888"/>
                <a:gd name="connsiteY19" fmla="*/ 16845 h 21600"/>
                <a:gd name="connsiteX20" fmla="*/ 7842 w 14888"/>
                <a:gd name="connsiteY20" fmla="*/ 16921 h 21600"/>
                <a:gd name="connsiteX21" fmla="*/ 6393 w 14888"/>
                <a:gd name="connsiteY21" fmla="*/ 16921 h 21600"/>
                <a:gd name="connsiteX22" fmla="*/ 6300 w 14888"/>
                <a:gd name="connsiteY22" fmla="*/ 16845 h 21600"/>
                <a:gd name="connsiteX23" fmla="*/ 6218 w 14888"/>
                <a:gd name="connsiteY23" fmla="*/ 16644 h 21600"/>
                <a:gd name="connsiteX24" fmla="*/ 6158 w 14888"/>
                <a:gd name="connsiteY24" fmla="*/ 16358 h 21600"/>
                <a:gd name="connsiteX25" fmla="*/ 6127 w 14888"/>
                <a:gd name="connsiteY25" fmla="*/ 16004 h 21600"/>
                <a:gd name="connsiteX26" fmla="*/ 5831 w 14888"/>
                <a:gd name="connsiteY26" fmla="*/ 7630 h 21600"/>
                <a:gd name="connsiteX27" fmla="*/ 5699 w 14888"/>
                <a:gd name="connsiteY27" fmla="*/ 6236 h 21600"/>
                <a:gd name="connsiteX28" fmla="*/ 5439 w 14888"/>
                <a:gd name="connsiteY28" fmla="*/ 5157 h 21600"/>
                <a:gd name="connsiteX29" fmla="*/ 5093 w 14888"/>
                <a:gd name="connsiteY29" fmla="*/ 4459 h 21600"/>
                <a:gd name="connsiteX30" fmla="*/ 4690 w 14888"/>
                <a:gd name="connsiteY30" fmla="*/ 4211 h 21600"/>
                <a:gd name="connsiteX31" fmla="*/ 3560 w 14888"/>
                <a:gd name="connsiteY31" fmla="*/ 4211 h 21600"/>
                <a:gd name="connsiteX32" fmla="*/ 3157 w 14888"/>
                <a:gd name="connsiteY32" fmla="*/ 4459 h 21600"/>
                <a:gd name="connsiteX33" fmla="*/ 2811 w 14888"/>
                <a:gd name="connsiteY33" fmla="*/ 5157 h 21600"/>
                <a:gd name="connsiteX34" fmla="*/ 2551 w 14888"/>
                <a:gd name="connsiteY34" fmla="*/ 6236 h 21600"/>
                <a:gd name="connsiteX35" fmla="*/ 2416 w 14888"/>
                <a:gd name="connsiteY35" fmla="*/ 7630 h 21600"/>
                <a:gd name="connsiteX36" fmla="*/ 2121 w 14888"/>
                <a:gd name="connsiteY36" fmla="*/ 16004 h 21600"/>
                <a:gd name="connsiteX37" fmla="*/ 2090 w 14888"/>
                <a:gd name="connsiteY37" fmla="*/ 16358 h 21600"/>
                <a:gd name="connsiteX38" fmla="*/ 2030 w 14888"/>
                <a:gd name="connsiteY38" fmla="*/ 16644 h 21600"/>
                <a:gd name="connsiteX39" fmla="*/ 1948 w 14888"/>
                <a:gd name="connsiteY39" fmla="*/ 16845 h 21600"/>
                <a:gd name="connsiteX40" fmla="*/ 1854 w 14888"/>
                <a:gd name="connsiteY40" fmla="*/ 16921 h 21600"/>
                <a:gd name="connsiteX41" fmla="*/ 731 w 14888"/>
                <a:gd name="connsiteY41" fmla="*/ 16808 h 21600"/>
                <a:gd name="connsiteX42" fmla="*/ 0 w 14888"/>
                <a:gd name="connsiteY42" fmla="*/ 20337 h 21600"/>
                <a:gd name="connsiteX43" fmla="*/ 262 w 14888"/>
                <a:gd name="connsiteY43" fmla="*/ 21535 h 21600"/>
                <a:gd name="connsiteX44" fmla="*/ 1672 w 14888"/>
                <a:gd name="connsiteY44" fmla="*/ 21600 h 21600"/>
                <a:gd name="connsiteX45" fmla="*/ 2239 w 14888"/>
                <a:gd name="connsiteY45" fmla="*/ 21123 h 21600"/>
                <a:gd name="connsiteX46" fmla="*/ 2714 w 14888"/>
                <a:gd name="connsiteY46" fmla="*/ 19853 h 21600"/>
                <a:gd name="connsiteX47" fmla="*/ 3044 w 14888"/>
                <a:gd name="connsiteY47" fmla="*/ 18067 h 21600"/>
                <a:gd name="connsiteX48" fmla="*/ 3183 w 14888"/>
                <a:gd name="connsiteY48" fmla="*/ 16014 h 21600"/>
                <a:gd name="connsiteX49" fmla="*/ 3322 w 14888"/>
                <a:gd name="connsiteY49" fmla="*/ 7639 h 21600"/>
                <a:gd name="connsiteX50" fmla="*/ 3342 w 14888"/>
                <a:gd name="connsiteY50" fmla="*/ 7391 h 21600"/>
                <a:gd name="connsiteX51" fmla="*/ 3387 w 14888"/>
                <a:gd name="connsiteY51" fmla="*/ 7190 h 21600"/>
                <a:gd name="connsiteX52" fmla="*/ 3450 w 14888"/>
                <a:gd name="connsiteY52" fmla="*/ 7057 h 21600"/>
                <a:gd name="connsiteX53" fmla="*/ 3524 w 14888"/>
                <a:gd name="connsiteY53" fmla="*/ 7009 h 21600"/>
                <a:gd name="connsiteX54" fmla="*/ 4723 w 14888"/>
                <a:gd name="connsiteY54" fmla="*/ 7009 h 21600"/>
                <a:gd name="connsiteX55" fmla="*/ 4798 w 14888"/>
                <a:gd name="connsiteY55" fmla="*/ 7057 h 21600"/>
                <a:gd name="connsiteX56" fmla="*/ 4860 w 14888"/>
                <a:gd name="connsiteY56" fmla="*/ 7190 h 21600"/>
                <a:gd name="connsiteX57" fmla="*/ 4906 w 14888"/>
                <a:gd name="connsiteY57" fmla="*/ 7391 h 21600"/>
                <a:gd name="connsiteX58" fmla="*/ 4925 w 14888"/>
                <a:gd name="connsiteY58" fmla="*/ 7639 h 21600"/>
                <a:gd name="connsiteX59" fmla="*/ 5065 w 14888"/>
                <a:gd name="connsiteY59" fmla="*/ 16014 h 21600"/>
                <a:gd name="connsiteX60" fmla="*/ 5204 w 14888"/>
                <a:gd name="connsiteY60" fmla="*/ 18067 h 21600"/>
                <a:gd name="connsiteX61" fmla="*/ 5533 w 14888"/>
                <a:gd name="connsiteY61" fmla="*/ 19853 h 21600"/>
                <a:gd name="connsiteX62" fmla="*/ 6009 w 14888"/>
                <a:gd name="connsiteY62" fmla="*/ 21123 h 21600"/>
                <a:gd name="connsiteX63" fmla="*/ 6576 w 14888"/>
                <a:gd name="connsiteY63" fmla="*/ 21600 h 21600"/>
                <a:gd name="connsiteX64" fmla="*/ 8143 w 14888"/>
                <a:gd name="connsiteY64" fmla="*/ 21600 h 21600"/>
                <a:gd name="connsiteX65" fmla="*/ 8659 w 14888"/>
                <a:gd name="connsiteY65" fmla="*/ 21123 h 21600"/>
                <a:gd name="connsiteX66" fmla="*/ 9003 w 14888"/>
                <a:gd name="connsiteY66" fmla="*/ 19853 h 21600"/>
                <a:gd name="connsiteX67" fmla="*/ 9145 w 14888"/>
                <a:gd name="connsiteY67" fmla="*/ 18067 h 21600"/>
                <a:gd name="connsiteX68" fmla="*/ 9070 w 14888"/>
                <a:gd name="connsiteY68" fmla="*/ 16014 h 21600"/>
                <a:gd name="connsiteX69" fmla="*/ 7917 w 14888"/>
                <a:gd name="connsiteY69" fmla="*/ 2807 h 21600"/>
                <a:gd name="connsiteX70" fmla="*/ 7912 w 14888"/>
                <a:gd name="connsiteY70" fmla="*/ 2607 h 21600"/>
                <a:gd name="connsiteX71" fmla="*/ 7934 w 14888"/>
                <a:gd name="connsiteY71" fmla="*/ 2445 h 21600"/>
                <a:gd name="connsiteX72" fmla="*/ 7979 w 14888"/>
                <a:gd name="connsiteY72" fmla="*/ 2330 h 21600"/>
                <a:gd name="connsiteX73" fmla="*/ 8042 w 14888"/>
                <a:gd name="connsiteY73" fmla="*/ 2292 h 21600"/>
                <a:gd name="connsiteX74" fmla="*/ 9123 w 14888"/>
                <a:gd name="connsiteY74" fmla="*/ 2292 h 21600"/>
                <a:gd name="connsiteX75" fmla="*/ 9195 w 14888"/>
                <a:gd name="connsiteY75" fmla="*/ 2330 h 21600"/>
                <a:gd name="connsiteX76" fmla="*/ 9262 w 14888"/>
                <a:gd name="connsiteY76" fmla="*/ 2445 h 21600"/>
                <a:gd name="connsiteX77" fmla="*/ 9320 w 14888"/>
                <a:gd name="connsiteY77" fmla="*/ 2607 h 21600"/>
                <a:gd name="connsiteX78" fmla="*/ 9359 w 14888"/>
                <a:gd name="connsiteY78" fmla="*/ 2807 h 21600"/>
                <a:gd name="connsiteX79" fmla="*/ 10952 w 14888"/>
                <a:gd name="connsiteY79" fmla="*/ 16014 h 21600"/>
                <a:gd name="connsiteX80" fmla="*/ 11305 w 14888"/>
                <a:gd name="connsiteY80" fmla="*/ 18067 h 21600"/>
                <a:gd name="connsiteX81" fmla="*/ 11819 w 14888"/>
                <a:gd name="connsiteY81" fmla="*/ 19853 h 21600"/>
                <a:gd name="connsiteX82" fmla="*/ 12427 w 14888"/>
                <a:gd name="connsiteY82" fmla="*/ 21123 h 21600"/>
                <a:gd name="connsiteX83" fmla="*/ 13042 w 14888"/>
                <a:gd name="connsiteY83" fmla="*/ 21600 h 21600"/>
                <a:gd name="connsiteX84" fmla="*/ 14318 w 14888"/>
                <a:gd name="connsiteY84" fmla="*/ 21600 h 21600"/>
                <a:gd name="connsiteX85" fmla="*/ 14885 w 14888"/>
                <a:gd name="connsiteY85" fmla="*/ 18420 h 21600"/>
                <a:gd name="connsiteX0" fmla="*/ 14887 w 14890"/>
                <a:gd name="connsiteY0" fmla="*/ 18420 h 21600"/>
                <a:gd name="connsiteX1" fmla="*/ 12379 w 14890"/>
                <a:gd name="connsiteY1" fmla="*/ 16921 h 21600"/>
                <a:gd name="connsiteX2" fmla="*/ 12278 w 14890"/>
                <a:gd name="connsiteY2" fmla="*/ 16845 h 21600"/>
                <a:gd name="connsiteX3" fmla="*/ 12177 w 14890"/>
                <a:gd name="connsiteY3" fmla="*/ 16644 h 21600"/>
                <a:gd name="connsiteX4" fmla="*/ 12085 w 14890"/>
                <a:gd name="connsiteY4" fmla="*/ 16358 h 21600"/>
                <a:gd name="connsiteX5" fmla="*/ 12018 w 14890"/>
                <a:gd name="connsiteY5" fmla="*/ 16004 h 21600"/>
                <a:gd name="connsiteX6" fmla="*/ 10178 w 14890"/>
                <a:gd name="connsiteY6" fmla="*/ 2798 h 21600"/>
                <a:gd name="connsiteX7" fmla="*/ 9944 w 14890"/>
                <a:gd name="connsiteY7" fmla="*/ 1662 h 21600"/>
                <a:gd name="connsiteX8" fmla="*/ 9620 w 14890"/>
                <a:gd name="connsiteY8" fmla="*/ 783 h 21600"/>
                <a:gd name="connsiteX9" fmla="*/ 9248 w 14890"/>
                <a:gd name="connsiteY9" fmla="*/ 210 h 21600"/>
                <a:gd name="connsiteX10" fmla="*/ 8861 w 14890"/>
                <a:gd name="connsiteY10" fmla="*/ 0 h 21600"/>
                <a:gd name="connsiteX11" fmla="*/ 7837 w 14890"/>
                <a:gd name="connsiteY11" fmla="*/ 0 h 21600"/>
                <a:gd name="connsiteX12" fmla="*/ 7493 w 14890"/>
                <a:gd name="connsiteY12" fmla="*/ 210 h 21600"/>
                <a:gd name="connsiteX13" fmla="*/ 7241 w 14890"/>
                <a:gd name="connsiteY13" fmla="*/ 783 h 21600"/>
                <a:gd name="connsiteX14" fmla="*/ 7102 w 14890"/>
                <a:gd name="connsiteY14" fmla="*/ 1662 h 21600"/>
                <a:gd name="connsiteX15" fmla="*/ 7104 w 14890"/>
                <a:gd name="connsiteY15" fmla="*/ 2798 h 21600"/>
                <a:gd name="connsiteX16" fmla="*/ 8010 w 14890"/>
                <a:gd name="connsiteY16" fmla="*/ 16004 h 21600"/>
                <a:gd name="connsiteX17" fmla="*/ 8017 w 14890"/>
                <a:gd name="connsiteY17" fmla="*/ 16358 h 21600"/>
                <a:gd name="connsiteX18" fmla="*/ 7988 w 14890"/>
                <a:gd name="connsiteY18" fmla="*/ 16644 h 21600"/>
                <a:gd name="connsiteX19" fmla="*/ 7928 w 14890"/>
                <a:gd name="connsiteY19" fmla="*/ 16845 h 21600"/>
                <a:gd name="connsiteX20" fmla="*/ 7844 w 14890"/>
                <a:gd name="connsiteY20" fmla="*/ 16921 h 21600"/>
                <a:gd name="connsiteX21" fmla="*/ 6395 w 14890"/>
                <a:gd name="connsiteY21" fmla="*/ 16921 h 21600"/>
                <a:gd name="connsiteX22" fmla="*/ 6302 w 14890"/>
                <a:gd name="connsiteY22" fmla="*/ 16845 h 21600"/>
                <a:gd name="connsiteX23" fmla="*/ 6220 w 14890"/>
                <a:gd name="connsiteY23" fmla="*/ 16644 h 21600"/>
                <a:gd name="connsiteX24" fmla="*/ 6160 w 14890"/>
                <a:gd name="connsiteY24" fmla="*/ 16358 h 21600"/>
                <a:gd name="connsiteX25" fmla="*/ 6129 w 14890"/>
                <a:gd name="connsiteY25" fmla="*/ 16004 h 21600"/>
                <a:gd name="connsiteX26" fmla="*/ 5833 w 14890"/>
                <a:gd name="connsiteY26" fmla="*/ 7630 h 21600"/>
                <a:gd name="connsiteX27" fmla="*/ 5701 w 14890"/>
                <a:gd name="connsiteY27" fmla="*/ 6236 h 21600"/>
                <a:gd name="connsiteX28" fmla="*/ 5441 w 14890"/>
                <a:gd name="connsiteY28" fmla="*/ 5157 h 21600"/>
                <a:gd name="connsiteX29" fmla="*/ 5095 w 14890"/>
                <a:gd name="connsiteY29" fmla="*/ 4459 h 21600"/>
                <a:gd name="connsiteX30" fmla="*/ 4692 w 14890"/>
                <a:gd name="connsiteY30" fmla="*/ 4211 h 21600"/>
                <a:gd name="connsiteX31" fmla="*/ 3562 w 14890"/>
                <a:gd name="connsiteY31" fmla="*/ 4211 h 21600"/>
                <a:gd name="connsiteX32" fmla="*/ 3159 w 14890"/>
                <a:gd name="connsiteY32" fmla="*/ 4459 h 21600"/>
                <a:gd name="connsiteX33" fmla="*/ 2813 w 14890"/>
                <a:gd name="connsiteY33" fmla="*/ 5157 h 21600"/>
                <a:gd name="connsiteX34" fmla="*/ 2553 w 14890"/>
                <a:gd name="connsiteY34" fmla="*/ 6236 h 21600"/>
                <a:gd name="connsiteX35" fmla="*/ 2418 w 14890"/>
                <a:gd name="connsiteY35" fmla="*/ 7630 h 21600"/>
                <a:gd name="connsiteX36" fmla="*/ 2123 w 14890"/>
                <a:gd name="connsiteY36" fmla="*/ 16004 h 21600"/>
                <a:gd name="connsiteX37" fmla="*/ 2092 w 14890"/>
                <a:gd name="connsiteY37" fmla="*/ 16358 h 21600"/>
                <a:gd name="connsiteX38" fmla="*/ 2032 w 14890"/>
                <a:gd name="connsiteY38" fmla="*/ 16644 h 21600"/>
                <a:gd name="connsiteX39" fmla="*/ 1950 w 14890"/>
                <a:gd name="connsiteY39" fmla="*/ 16845 h 21600"/>
                <a:gd name="connsiteX40" fmla="*/ 1856 w 14890"/>
                <a:gd name="connsiteY40" fmla="*/ 16921 h 21600"/>
                <a:gd name="connsiteX41" fmla="*/ 733 w 14890"/>
                <a:gd name="connsiteY41" fmla="*/ 16808 h 21600"/>
                <a:gd name="connsiteX42" fmla="*/ 2 w 14890"/>
                <a:gd name="connsiteY42" fmla="*/ 20337 h 21600"/>
                <a:gd name="connsiteX43" fmla="*/ 264 w 14890"/>
                <a:gd name="connsiteY43" fmla="*/ 21535 h 21600"/>
                <a:gd name="connsiteX44" fmla="*/ 1674 w 14890"/>
                <a:gd name="connsiteY44" fmla="*/ 21600 h 21600"/>
                <a:gd name="connsiteX45" fmla="*/ 2241 w 14890"/>
                <a:gd name="connsiteY45" fmla="*/ 21123 h 21600"/>
                <a:gd name="connsiteX46" fmla="*/ 2716 w 14890"/>
                <a:gd name="connsiteY46" fmla="*/ 19853 h 21600"/>
                <a:gd name="connsiteX47" fmla="*/ 3046 w 14890"/>
                <a:gd name="connsiteY47" fmla="*/ 18067 h 21600"/>
                <a:gd name="connsiteX48" fmla="*/ 3185 w 14890"/>
                <a:gd name="connsiteY48" fmla="*/ 16014 h 21600"/>
                <a:gd name="connsiteX49" fmla="*/ 3324 w 14890"/>
                <a:gd name="connsiteY49" fmla="*/ 7639 h 21600"/>
                <a:gd name="connsiteX50" fmla="*/ 3344 w 14890"/>
                <a:gd name="connsiteY50" fmla="*/ 7391 h 21600"/>
                <a:gd name="connsiteX51" fmla="*/ 3389 w 14890"/>
                <a:gd name="connsiteY51" fmla="*/ 7190 h 21600"/>
                <a:gd name="connsiteX52" fmla="*/ 3452 w 14890"/>
                <a:gd name="connsiteY52" fmla="*/ 7057 h 21600"/>
                <a:gd name="connsiteX53" fmla="*/ 3526 w 14890"/>
                <a:gd name="connsiteY53" fmla="*/ 7009 h 21600"/>
                <a:gd name="connsiteX54" fmla="*/ 4725 w 14890"/>
                <a:gd name="connsiteY54" fmla="*/ 7009 h 21600"/>
                <a:gd name="connsiteX55" fmla="*/ 4800 w 14890"/>
                <a:gd name="connsiteY55" fmla="*/ 7057 h 21600"/>
                <a:gd name="connsiteX56" fmla="*/ 4862 w 14890"/>
                <a:gd name="connsiteY56" fmla="*/ 7190 h 21600"/>
                <a:gd name="connsiteX57" fmla="*/ 4908 w 14890"/>
                <a:gd name="connsiteY57" fmla="*/ 7391 h 21600"/>
                <a:gd name="connsiteX58" fmla="*/ 4927 w 14890"/>
                <a:gd name="connsiteY58" fmla="*/ 7639 h 21600"/>
                <a:gd name="connsiteX59" fmla="*/ 5067 w 14890"/>
                <a:gd name="connsiteY59" fmla="*/ 16014 h 21600"/>
                <a:gd name="connsiteX60" fmla="*/ 5206 w 14890"/>
                <a:gd name="connsiteY60" fmla="*/ 18067 h 21600"/>
                <a:gd name="connsiteX61" fmla="*/ 5535 w 14890"/>
                <a:gd name="connsiteY61" fmla="*/ 19853 h 21600"/>
                <a:gd name="connsiteX62" fmla="*/ 6011 w 14890"/>
                <a:gd name="connsiteY62" fmla="*/ 21123 h 21600"/>
                <a:gd name="connsiteX63" fmla="*/ 6578 w 14890"/>
                <a:gd name="connsiteY63" fmla="*/ 21600 h 21600"/>
                <a:gd name="connsiteX64" fmla="*/ 8145 w 14890"/>
                <a:gd name="connsiteY64" fmla="*/ 21600 h 21600"/>
                <a:gd name="connsiteX65" fmla="*/ 8661 w 14890"/>
                <a:gd name="connsiteY65" fmla="*/ 21123 h 21600"/>
                <a:gd name="connsiteX66" fmla="*/ 9005 w 14890"/>
                <a:gd name="connsiteY66" fmla="*/ 19853 h 21600"/>
                <a:gd name="connsiteX67" fmla="*/ 9147 w 14890"/>
                <a:gd name="connsiteY67" fmla="*/ 18067 h 21600"/>
                <a:gd name="connsiteX68" fmla="*/ 9072 w 14890"/>
                <a:gd name="connsiteY68" fmla="*/ 16014 h 21600"/>
                <a:gd name="connsiteX69" fmla="*/ 7919 w 14890"/>
                <a:gd name="connsiteY69" fmla="*/ 2807 h 21600"/>
                <a:gd name="connsiteX70" fmla="*/ 7914 w 14890"/>
                <a:gd name="connsiteY70" fmla="*/ 2607 h 21600"/>
                <a:gd name="connsiteX71" fmla="*/ 7936 w 14890"/>
                <a:gd name="connsiteY71" fmla="*/ 2445 h 21600"/>
                <a:gd name="connsiteX72" fmla="*/ 7981 w 14890"/>
                <a:gd name="connsiteY72" fmla="*/ 2330 h 21600"/>
                <a:gd name="connsiteX73" fmla="*/ 8044 w 14890"/>
                <a:gd name="connsiteY73" fmla="*/ 2292 h 21600"/>
                <a:gd name="connsiteX74" fmla="*/ 9125 w 14890"/>
                <a:gd name="connsiteY74" fmla="*/ 2292 h 21600"/>
                <a:gd name="connsiteX75" fmla="*/ 9197 w 14890"/>
                <a:gd name="connsiteY75" fmla="*/ 2330 h 21600"/>
                <a:gd name="connsiteX76" fmla="*/ 9264 w 14890"/>
                <a:gd name="connsiteY76" fmla="*/ 2445 h 21600"/>
                <a:gd name="connsiteX77" fmla="*/ 9322 w 14890"/>
                <a:gd name="connsiteY77" fmla="*/ 2607 h 21600"/>
                <a:gd name="connsiteX78" fmla="*/ 9361 w 14890"/>
                <a:gd name="connsiteY78" fmla="*/ 2807 h 21600"/>
                <a:gd name="connsiteX79" fmla="*/ 10954 w 14890"/>
                <a:gd name="connsiteY79" fmla="*/ 16014 h 21600"/>
                <a:gd name="connsiteX80" fmla="*/ 11307 w 14890"/>
                <a:gd name="connsiteY80" fmla="*/ 18067 h 21600"/>
                <a:gd name="connsiteX81" fmla="*/ 11821 w 14890"/>
                <a:gd name="connsiteY81" fmla="*/ 19853 h 21600"/>
                <a:gd name="connsiteX82" fmla="*/ 12429 w 14890"/>
                <a:gd name="connsiteY82" fmla="*/ 21123 h 21600"/>
                <a:gd name="connsiteX83" fmla="*/ 13044 w 14890"/>
                <a:gd name="connsiteY83" fmla="*/ 21600 h 21600"/>
                <a:gd name="connsiteX84" fmla="*/ 14320 w 14890"/>
                <a:gd name="connsiteY84" fmla="*/ 21600 h 21600"/>
                <a:gd name="connsiteX85" fmla="*/ 14887 w 14890"/>
                <a:gd name="connsiteY85" fmla="*/ 18420 h 21600"/>
                <a:gd name="connsiteX0" fmla="*/ 14887 w 14890"/>
                <a:gd name="connsiteY0" fmla="*/ 18420 h 21600"/>
                <a:gd name="connsiteX1" fmla="*/ 12379 w 14890"/>
                <a:gd name="connsiteY1" fmla="*/ 16921 h 21600"/>
                <a:gd name="connsiteX2" fmla="*/ 12278 w 14890"/>
                <a:gd name="connsiteY2" fmla="*/ 16845 h 21600"/>
                <a:gd name="connsiteX3" fmla="*/ 12177 w 14890"/>
                <a:gd name="connsiteY3" fmla="*/ 16644 h 21600"/>
                <a:gd name="connsiteX4" fmla="*/ 12085 w 14890"/>
                <a:gd name="connsiteY4" fmla="*/ 16358 h 21600"/>
                <a:gd name="connsiteX5" fmla="*/ 12018 w 14890"/>
                <a:gd name="connsiteY5" fmla="*/ 16004 h 21600"/>
                <a:gd name="connsiteX6" fmla="*/ 10178 w 14890"/>
                <a:gd name="connsiteY6" fmla="*/ 2798 h 21600"/>
                <a:gd name="connsiteX7" fmla="*/ 9944 w 14890"/>
                <a:gd name="connsiteY7" fmla="*/ 1662 h 21600"/>
                <a:gd name="connsiteX8" fmla="*/ 9620 w 14890"/>
                <a:gd name="connsiteY8" fmla="*/ 783 h 21600"/>
                <a:gd name="connsiteX9" fmla="*/ 9248 w 14890"/>
                <a:gd name="connsiteY9" fmla="*/ 210 h 21600"/>
                <a:gd name="connsiteX10" fmla="*/ 8861 w 14890"/>
                <a:gd name="connsiteY10" fmla="*/ 0 h 21600"/>
                <a:gd name="connsiteX11" fmla="*/ 7837 w 14890"/>
                <a:gd name="connsiteY11" fmla="*/ 0 h 21600"/>
                <a:gd name="connsiteX12" fmla="*/ 7493 w 14890"/>
                <a:gd name="connsiteY12" fmla="*/ 210 h 21600"/>
                <a:gd name="connsiteX13" fmla="*/ 7241 w 14890"/>
                <a:gd name="connsiteY13" fmla="*/ 783 h 21600"/>
                <a:gd name="connsiteX14" fmla="*/ 7102 w 14890"/>
                <a:gd name="connsiteY14" fmla="*/ 1662 h 21600"/>
                <a:gd name="connsiteX15" fmla="*/ 7104 w 14890"/>
                <a:gd name="connsiteY15" fmla="*/ 2798 h 21600"/>
                <a:gd name="connsiteX16" fmla="*/ 8010 w 14890"/>
                <a:gd name="connsiteY16" fmla="*/ 16004 h 21600"/>
                <a:gd name="connsiteX17" fmla="*/ 8017 w 14890"/>
                <a:gd name="connsiteY17" fmla="*/ 16358 h 21600"/>
                <a:gd name="connsiteX18" fmla="*/ 7988 w 14890"/>
                <a:gd name="connsiteY18" fmla="*/ 16644 h 21600"/>
                <a:gd name="connsiteX19" fmla="*/ 7928 w 14890"/>
                <a:gd name="connsiteY19" fmla="*/ 16845 h 21600"/>
                <a:gd name="connsiteX20" fmla="*/ 7844 w 14890"/>
                <a:gd name="connsiteY20" fmla="*/ 16921 h 21600"/>
                <a:gd name="connsiteX21" fmla="*/ 6395 w 14890"/>
                <a:gd name="connsiteY21" fmla="*/ 16921 h 21600"/>
                <a:gd name="connsiteX22" fmla="*/ 6302 w 14890"/>
                <a:gd name="connsiteY22" fmla="*/ 16845 h 21600"/>
                <a:gd name="connsiteX23" fmla="*/ 6220 w 14890"/>
                <a:gd name="connsiteY23" fmla="*/ 16644 h 21600"/>
                <a:gd name="connsiteX24" fmla="*/ 6160 w 14890"/>
                <a:gd name="connsiteY24" fmla="*/ 16358 h 21600"/>
                <a:gd name="connsiteX25" fmla="*/ 6129 w 14890"/>
                <a:gd name="connsiteY25" fmla="*/ 16004 h 21600"/>
                <a:gd name="connsiteX26" fmla="*/ 5833 w 14890"/>
                <a:gd name="connsiteY26" fmla="*/ 7630 h 21600"/>
                <a:gd name="connsiteX27" fmla="*/ 5701 w 14890"/>
                <a:gd name="connsiteY27" fmla="*/ 6236 h 21600"/>
                <a:gd name="connsiteX28" fmla="*/ 5441 w 14890"/>
                <a:gd name="connsiteY28" fmla="*/ 5157 h 21600"/>
                <a:gd name="connsiteX29" fmla="*/ 5095 w 14890"/>
                <a:gd name="connsiteY29" fmla="*/ 4459 h 21600"/>
                <a:gd name="connsiteX30" fmla="*/ 4692 w 14890"/>
                <a:gd name="connsiteY30" fmla="*/ 4211 h 21600"/>
                <a:gd name="connsiteX31" fmla="*/ 3562 w 14890"/>
                <a:gd name="connsiteY31" fmla="*/ 4211 h 21600"/>
                <a:gd name="connsiteX32" fmla="*/ 3159 w 14890"/>
                <a:gd name="connsiteY32" fmla="*/ 4459 h 21600"/>
                <a:gd name="connsiteX33" fmla="*/ 2813 w 14890"/>
                <a:gd name="connsiteY33" fmla="*/ 5157 h 21600"/>
                <a:gd name="connsiteX34" fmla="*/ 2553 w 14890"/>
                <a:gd name="connsiteY34" fmla="*/ 6236 h 21600"/>
                <a:gd name="connsiteX35" fmla="*/ 2418 w 14890"/>
                <a:gd name="connsiteY35" fmla="*/ 7630 h 21600"/>
                <a:gd name="connsiteX36" fmla="*/ 2123 w 14890"/>
                <a:gd name="connsiteY36" fmla="*/ 16004 h 21600"/>
                <a:gd name="connsiteX37" fmla="*/ 2092 w 14890"/>
                <a:gd name="connsiteY37" fmla="*/ 16358 h 21600"/>
                <a:gd name="connsiteX38" fmla="*/ 2032 w 14890"/>
                <a:gd name="connsiteY38" fmla="*/ 16644 h 21600"/>
                <a:gd name="connsiteX39" fmla="*/ 1950 w 14890"/>
                <a:gd name="connsiteY39" fmla="*/ 16845 h 21600"/>
                <a:gd name="connsiteX40" fmla="*/ 1856 w 14890"/>
                <a:gd name="connsiteY40" fmla="*/ 16921 h 21600"/>
                <a:gd name="connsiteX41" fmla="*/ 733 w 14890"/>
                <a:gd name="connsiteY41" fmla="*/ 16808 h 21600"/>
                <a:gd name="connsiteX42" fmla="*/ 2 w 14890"/>
                <a:gd name="connsiteY42" fmla="*/ 20337 h 21600"/>
                <a:gd name="connsiteX43" fmla="*/ 264 w 14890"/>
                <a:gd name="connsiteY43" fmla="*/ 21535 h 21600"/>
                <a:gd name="connsiteX44" fmla="*/ 1674 w 14890"/>
                <a:gd name="connsiteY44" fmla="*/ 21600 h 21600"/>
                <a:gd name="connsiteX45" fmla="*/ 2241 w 14890"/>
                <a:gd name="connsiteY45" fmla="*/ 21123 h 21600"/>
                <a:gd name="connsiteX46" fmla="*/ 2716 w 14890"/>
                <a:gd name="connsiteY46" fmla="*/ 19853 h 21600"/>
                <a:gd name="connsiteX47" fmla="*/ 3046 w 14890"/>
                <a:gd name="connsiteY47" fmla="*/ 18067 h 21600"/>
                <a:gd name="connsiteX48" fmla="*/ 3185 w 14890"/>
                <a:gd name="connsiteY48" fmla="*/ 16014 h 21600"/>
                <a:gd name="connsiteX49" fmla="*/ 3324 w 14890"/>
                <a:gd name="connsiteY49" fmla="*/ 7639 h 21600"/>
                <a:gd name="connsiteX50" fmla="*/ 3344 w 14890"/>
                <a:gd name="connsiteY50" fmla="*/ 7391 h 21600"/>
                <a:gd name="connsiteX51" fmla="*/ 3389 w 14890"/>
                <a:gd name="connsiteY51" fmla="*/ 7190 h 21600"/>
                <a:gd name="connsiteX52" fmla="*/ 3452 w 14890"/>
                <a:gd name="connsiteY52" fmla="*/ 7057 h 21600"/>
                <a:gd name="connsiteX53" fmla="*/ 3526 w 14890"/>
                <a:gd name="connsiteY53" fmla="*/ 7009 h 21600"/>
                <a:gd name="connsiteX54" fmla="*/ 4725 w 14890"/>
                <a:gd name="connsiteY54" fmla="*/ 7009 h 21600"/>
                <a:gd name="connsiteX55" fmla="*/ 4800 w 14890"/>
                <a:gd name="connsiteY55" fmla="*/ 7057 h 21600"/>
                <a:gd name="connsiteX56" fmla="*/ 4862 w 14890"/>
                <a:gd name="connsiteY56" fmla="*/ 7190 h 21600"/>
                <a:gd name="connsiteX57" fmla="*/ 4908 w 14890"/>
                <a:gd name="connsiteY57" fmla="*/ 7391 h 21600"/>
                <a:gd name="connsiteX58" fmla="*/ 4927 w 14890"/>
                <a:gd name="connsiteY58" fmla="*/ 7639 h 21600"/>
                <a:gd name="connsiteX59" fmla="*/ 5067 w 14890"/>
                <a:gd name="connsiteY59" fmla="*/ 16014 h 21600"/>
                <a:gd name="connsiteX60" fmla="*/ 5206 w 14890"/>
                <a:gd name="connsiteY60" fmla="*/ 18067 h 21600"/>
                <a:gd name="connsiteX61" fmla="*/ 5535 w 14890"/>
                <a:gd name="connsiteY61" fmla="*/ 19853 h 21600"/>
                <a:gd name="connsiteX62" fmla="*/ 6011 w 14890"/>
                <a:gd name="connsiteY62" fmla="*/ 21123 h 21600"/>
                <a:gd name="connsiteX63" fmla="*/ 6578 w 14890"/>
                <a:gd name="connsiteY63" fmla="*/ 21600 h 21600"/>
                <a:gd name="connsiteX64" fmla="*/ 8145 w 14890"/>
                <a:gd name="connsiteY64" fmla="*/ 21600 h 21600"/>
                <a:gd name="connsiteX65" fmla="*/ 8661 w 14890"/>
                <a:gd name="connsiteY65" fmla="*/ 21123 h 21600"/>
                <a:gd name="connsiteX66" fmla="*/ 9005 w 14890"/>
                <a:gd name="connsiteY66" fmla="*/ 19853 h 21600"/>
                <a:gd name="connsiteX67" fmla="*/ 9147 w 14890"/>
                <a:gd name="connsiteY67" fmla="*/ 18067 h 21600"/>
                <a:gd name="connsiteX68" fmla="*/ 9072 w 14890"/>
                <a:gd name="connsiteY68" fmla="*/ 16014 h 21600"/>
                <a:gd name="connsiteX69" fmla="*/ 7919 w 14890"/>
                <a:gd name="connsiteY69" fmla="*/ 2807 h 21600"/>
                <a:gd name="connsiteX70" fmla="*/ 7914 w 14890"/>
                <a:gd name="connsiteY70" fmla="*/ 2607 h 21600"/>
                <a:gd name="connsiteX71" fmla="*/ 7936 w 14890"/>
                <a:gd name="connsiteY71" fmla="*/ 2445 h 21600"/>
                <a:gd name="connsiteX72" fmla="*/ 7981 w 14890"/>
                <a:gd name="connsiteY72" fmla="*/ 2330 h 21600"/>
                <a:gd name="connsiteX73" fmla="*/ 8044 w 14890"/>
                <a:gd name="connsiteY73" fmla="*/ 2292 h 21600"/>
                <a:gd name="connsiteX74" fmla="*/ 9125 w 14890"/>
                <a:gd name="connsiteY74" fmla="*/ 2292 h 21600"/>
                <a:gd name="connsiteX75" fmla="*/ 9197 w 14890"/>
                <a:gd name="connsiteY75" fmla="*/ 2330 h 21600"/>
                <a:gd name="connsiteX76" fmla="*/ 9264 w 14890"/>
                <a:gd name="connsiteY76" fmla="*/ 2445 h 21600"/>
                <a:gd name="connsiteX77" fmla="*/ 9322 w 14890"/>
                <a:gd name="connsiteY77" fmla="*/ 2607 h 21600"/>
                <a:gd name="connsiteX78" fmla="*/ 9361 w 14890"/>
                <a:gd name="connsiteY78" fmla="*/ 2807 h 21600"/>
                <a:gd name="connsiteX79" fmla="*/ 10954 w 14890"/>
                <a:gd name="connsiteY79" fmla="*/ 16014 h 21600"/>
                <a:gd name="connsiteX80" fmla="*/ 11307 w 14890"/>
                <a:gd name="connsiteY80" fmla="*/ 18067 h 21600"/>
                <a:gd name="connsiteX81" fmla="*/ 11821 w 14890"/>
                <a:gd name="connsiteY81" fmla="*/ 19853 h 21600"/>
                <a:gd name="connsiteX82" fmla="*/ 12429 w 14890"/>
                <a:gd name="connsiteY82" fmla="*/ 21123 h 21600"/>
                <a:gd name="connsiteX83" fmla="*/ 13044 w 14890"/>
                <a:gd name="connsiteY83" fmla="*/ 21600 h 21600"/>
                <a:gd name="connsiteX84" fmla="*/ 14320 w 14890"/>
                <a:gd name="connsiteY84" fmla="*/ 21600 h 21600"/>
                <a:gd name="connsiteX85" fmla="*/ 14887 w 14890"/>
                <a:gd name="connsiteY85" fmla="*/ 18420 h 21600"/>
                <a:gd name="connsiteX0" fmla="*/ 14849 w 14852"/>
                <a:gd name="connsiteY0" fmla="*/ 18420 h 21600"/>
                <a:gd name="connsiteX1" fmla="*/ 12341 w 14852"/>
                <a:gd name="connsiteY1" fmla="*/ 16921 h 21600"/>
                <a:gd name="connsiteX2" fmla="*/ 12240 w 14852"/>
                <a:gd name="connsiteY2" fmla="*/ 16845 h 21600"/>
                <a:gd name="connsiteX3" fmla="*/ 12139 w 14852"/>
                <a:gd name="connsiteY3" fmla="*/ 16644 h 21600"/>
                <a:gd name="connsiteX4" fmla="*/ 12047 w 14852"/>
                <a:gd name="connsiteY4" fmla="*/ 16358 h 21600"/>
                <a:gd name="connsiteX5" fmla="*/ 11980 w 14852"/>
                <a:gd name="connsiteY5" fmla="*/ 16004 h 21600"/>
                <a:gd name="connsiteX6" fmla="*/ 10140 w 14852"/>
                <a:gd name="connsiteY6" fmla="*/ 2798 h 21600"/>
                <a:gd name="connsiteX7" fmla="*/ 9906 w 14852"/>
                <a:gd name="connsiteY7" fmla="*/ 1662 h 21600"/>
                <a:gd name="connsiteX8" fmla="*/ 9582 w 14852"/>
                <a:gd name="connsiteY8" fmla="*/ 783 h 21600"/>
                <a:gd name="connsiteX9" fmla="*/ 9210 w 14852"/>
                <a:gd name="connsiteY9" fmla="*/ 210 h 21600"/>
                <a:gd name="connsiteX10" fmla="*/ 8823 w 14852"/>
                <a:gd name="connsiteY10" fmla="*/ 0 h 21600"/>
                <a:gd name="connsiteX11" fmla="*/ 7799 w 14852"/>
                <a:gd name="connsiteY11" fmla="*/ 0 h 21600"/>
                <a:gd name="connsiteX12" fmla="*/ 7455 w 14852"/>
                <a:gd name="connsiteY12" fmla="*/ 210 h 21600"/>
                <a:gd name="connsiteX13" fmla="*/ 7203 w 14852"/>
                <a:gd name="connsiteY13" fmla="*/ 783 h 21600"/>
                <a:gd name="connsiteX14" fmla="*/ 7064 w 14852"/>
                <a:gd name="connsiteY14" fmla="*/ 1662 h 21600"/>
                <a:gd name="connsiteX15" fmla="*/ 7066 w 14852"/>
                <a:gd name="connsiteY15" fmla="*/ 2798 h 21600"/>
                <a:gd name="connsiteX16" fmla="*/ 7972 w 14852"/>
                <a:gd name="connsiteY16" fmla="*/ 16004 h 21600"/>
                <a:gd name="connsiteX17" fmla="*/ 7979 w 14852"/>
                <a:gd name="connsiteY17" fmla="*/ 16358 h 21600"/>
                <a:gd name="connsiteX18" fmla="*/ 7950 w 14852"/>
                <a:gd name="connsiteY18" fmla="*/ 16644 h 21600"/>
                <a:gd name="connsiteX19" fmla="*/ 7890 w 14852"/>
                <a:gd name="connsiteY19" fmla="*/ 16845 h 21600"/>
                <a:gd name="connsiteX20" fmla="*/ 7806 w 14852"/>
                <a:gd name="connsiteY20" fmla="*/ 16921 h 21600"/>
                <a:gd name="connsiteX21" fmla="*/ 6357 w 14852"/>
                <a:gd name="connsiteY21" fmla="*/ 16921 h 21600"/>
                <a:gd name="connsiteX22" fmla="*/ 6264 w 14852"/>
                <a:gd name="connsiteY22" fmla="*/ 16845 h 21600"/>
                <a:gd name="connsiteX23" fmla="*/ 6182 w 14852"/>
                <a:gd name="connsiteY23" fmla="*/ 16644 h 21600"/>
                <a:gd name="connsiteX24" fmla="*/ 6122 w 14852"/>
                <a:gd name="connsiteY24" fmla="*/ 16358 h 21600"/>
                <a:gd name="connsiteX25" fmla="*/ 6091 w 14852"/>
                <a:gd name="connsiteY25" fmla="*/ 16004 h 21600"/>
                <a:gd name="connsiteX26" fmla="*/ 5795 w 14852"/>
                <a:gd name="connsiteY26" fmla="*/ 7630 h 21600"/>
                <a:gd name="connsiteX27" fmla="*/ 5663 w 14852"/>
                <a:gd name="connsiteY27" fmla="*/ 6236 h 21600"/>
                <a:gd name="connsiteX28" fmla="*/ 5403 w 14852"/>
                <a:gd name="connsiteY28" fmla="*/ 5157 h 21600"/>
                <a:gd name="connsiteX29" fmla="*/ 5057 w 14852"/>
                <a:gd name="connsiteY29" fmla="*/ 4459 h 21600"/>
                <a:gd name="connsiteX30" fmla="*/ 4654 w 14852"/>
                <a:gd name="connsiteY30" fmla="*/ 4211 h 21600"/>
                <a:gd name="connsiteX31" fmla="*/ 3524 w 14852"/>
                <a:gd name="connsiteY31" fmla="*/ 4211 h 21600"/>
                <a:gd name="connsiteX32" fmla="*/ 3121 w 14852"/>
                <a:gd name="connsiteY32" fmla="*/ 4459 h 21600"/>
                <a:gd name="connsiteX33" fmla="*/ 2775 w 14852"/>
                <a:gd name="connsiteY33" fmla="*/ 5157 h 21600"/>
                <a:gd name="connsiteX34" fmla="*/ 2515 w 14852"/>
                <a:gd name="connsiteY34" fmla="*/ 6236 h 21600"/>
                <a:gd name="connsiteX35" fmla="*/ 2380 w 14852"/>
                <a:gd name="connsiteY35" fmla="*/ 7630 h 21600"/>
                <a:gd name="connsiteX36" fmla="*/ 2085 w 14852"/>
                <a:gd name="connsiteY36" fmla="*/ 16004 h 21600"/>
                <a:gd name="connsiteX37" fmla="*/ 2054 w 14852"/>
                <a:gd name="connsiteY37" fmla="*/ 16358 h 21600"/>
                <a:gd name="connsiteX38" fmla="*/ 1994 w 14852"/>
                <a:gd name="connsiteY38" fmla="*/ 16644 h 21600"/>
                <a:gd name="connsiteX39" fmla="*/ 1912 w 14852"/>
                <a:gd name="connsiteY39" fmla="*/ 16845 h 21600"/>
                <a:gd name="connsiteX40" fmla="*/ 1818 w 14852"/>
                <a:gd name="connsiteY40" fmla="*/ 16921 h 21600"/>
                <a:gd name="connsiteX41" fmla="*/ 695 w 14852"/>
                <a:gd name="connsiteY41" fmla="*/ 16808 h 21600"/>
                <a:gd name="connsiteX42" fmla="*/ 3 w 14852"/>
                <a:gd name="connsiteY42" fmla="*/ 20337 h 21600"/>
                <a:gd name="connsiteX43" fmla="*/ 226 w 14852"/>
                <a:gd name="connsiteY43" fmla="*/ 21535 h 21600"/>
                <a:gd name="connsiteX44" fmla="*/ 1636 w 14852"/>
                <a:gd name="connsiteY44" fmla="*/ 21600 h 21600"/>
                <a:gd name="connsiteX45" fmla="*/ 2203 w 14852"/>
                <a:gd name="connsiteY45" fmla="*/ 21123 h 21600"/>
                <a:gd name="connsiteX46" fmla="*/ 2678 w 14852"/>
                <a:gd name="connsiteY46" fmla="*/ 19853 h 21600"/>
                <a:gd name="connsiteX47" fmla="*/ 3008 w 14852"/>
                <a:gd name="connsiteY47" fmla="*/ 18067 h 21600"/>
                <a:gd name="connsiteX48" fmla="*/ 3147 w 14852"/>
                <a:gd name="connsiteY48" fmla="*/ 16014 h 21600"/>
                <a:gd name="connsiteX49" fmla="*/ 3286 w 14852"/>
                <a:gd name="connsiteY49" fmla="*/ 7639 h 21600"/>
                <a:gd name="connsiteX50" fmla="*/ 3306 w 14852"/>
                <a:gd name="connsiteY50" fmla="*/ 7391 h 21600"/>
                <a:gd name="connsiteX51" fmla="*/ 3351 w 14852"/>
                <a:gd name="connsiteY51" fmla="*/ 7190 h 21600"/>
                <a:gd name="connsiteX52" fmla="*/ 3414 w 14852"/>
                <a:gd name="connsiteY52" fmla="*/ 7057 h 21600"/>
                <a:gd name="connsiteX53" fmla="*/ 3488 w 14852"/>
                <a:gd name="connsiteY53" fmla="*/ 7009 h 21600"/>
                <a:gd name="connsiteX54" fmla="*/ 4687 w 14852"/>
                <a:gd name="connsiteY54" fmla="*/ 7009 h 21600"/>
                <a:gd name="connsiteX55" fmla="*/ 4762 w 14852"/>
                <a:gd name="connsiteY55" fmla="*/ 7057 h 21600"/>
                <a:gd name="connsiteX56" fmla="*/ 4824 w 14852"/>
                <a:gd name="connsiteY56" fmla="*/ 7190 h 21600"/>
                <a:gd name="connsiteX57" fmla="*/ 4870 w 14852"/>
                <a:gd name="connsiteY57" fmla="*/ 7391 h 21600"/>
                <a:gd name="connsiteX58" fmla="*/ 4889 w 14852"/>
                <a:gd name="connsiteY58" fmla="*/ 7639 h 21600"/>
                <a:gd name="connsiteX59" fmla="*/ 5029 w 14852"/>
                <a:gd name="connsiteY59" fmla="*/ 16014 h 21600"/>
                <a:gd name="connsiteX60" fmla="*/ 5168 w 14852"/>
                <a:gd name="connsiteY60" fmla="*/ 18067 h 21600"/>
                <a:gd name="connsiteX61" fmla="*/ 5497 w 14852"/>
                <a:gd name="connsiteY61" fmla="*/ 19853 h 21600"/>
                <a:gd name="connsiteX62" fmla="*/ 5973 w 14852"/>
                <a:gd name="connsiteY62" fmla="*/ 21123 h 21600"/>
                <a:gd name="connsiteX63" fmla="*/ 6540 w 14852"/>
                <a:gd name="connsiteY63" fmla="*/ 21600 h 21600"/>
                <a:gd name="connsiteX64" fmla="*/ 8107 w 14852"/>
                <a:gd name="connsiteY64" fmla="*/ 21600 h 21600"/>
                <a:gd name="connsiteX65" fmla="*/ 8623 w 14852"/>
                <a:gd name="connsiteY65" fmla="*/ 21123 h 21600"/>
                <a:gd name="connsiteX66" fmla="*/ 8967 w 14852"/>
                <a:gd name="connsiteY66" fmla="*/ 19853 h 21600"/>
                <a:gd name="connsiteX67" fmla="*/ 9109 w 14852"/>
                <a:gd name="connsiteY67" fmla="*/ 18067 h 21600"/>
                <a:gd name="connsiteX68" fmla="*/ 9034 w 14852"/>
                <a:gd name="connsiteY68" fmla="*/ 16014 h 21600"/>
                <a:gd name="connsiteX69" fmla="*/ 7881 w 14852"/>
                <a:gd name="connsiteY69" fmla="*/ 2807 h 21600"/>
                <a:gd name="connsiteX70" fmla="*/ 7876 w 14852"/>
                <a:gd name="connsiteY70" fmla="*/ 2607 h 21600"/>
                <a:gd name="connsiteX71" fmla="*/ 7898 w 14852"/>
                <a:gd name="connsiteY71" fmla="*/ 2445 h 21600"/>
                <a:gd name="connsiteX72" fmla="*/ 7943 w 14852"/>
                <a:gd name="connsiteY72" fmla="*/ 2330 h 21600"/>
                <a:gd name="connsiteX73" fmla="*/ 8006 w 14852"/>
                <a:gd name="connsiteY73" fmla="*/ 2292 h 21600"/>
                <a:gd name="connsiteX74" fmla="*/ 9087 w 14852"/>
                <a:gd name="connsiteY74" fmla="*/ 2292 h 21600"/>
                <a:gd name="connsiteX75" fmla="*/ 9159 w 14852"/>
                <a:gd name="connsiteY75" fmla="*/ 2330 h 21600"/>
                <a:gd name="connsiteX76" fmla="*/ 9226 w 14852"/>
                <a:gd name="connsiteY76" fmla="*/ 2445 h 21600"/>
                <a:gd name="connsiteX77" fmla="*/ 9284 w 14852"/>
                <a:gd name="connsiteY77" fmla="*/ 2607 h 21600"/>
                <a:gd name="connsiteX78" fmla="*/ 9323 w 14852"/>
                <a:gd name="connsiteY78" fmla="*/ 2807 h 21600"/>
                <a:gd name="connsiteX79" fmla="*/ 10916 w 14852"/>
                <a:gd name="connsiteY79" fmla="*/ 16014 h 21600"/>
                <a:gd name="connsiteX80" fmla="*/ 11269 w 14852"/>
                <a:gd name="connsiteY80" fmla="*/ 18067 h 21600"/>
                <a:gd name="connsiteX81" fmla="*/ 11783 w 14852"/>
                <a:gd name="connsiteY81" fmla="*/ 19853 h 21600"/>
                <a:gd name="connsiteX82" fmla="*/ 12391 w 14852"/>
                <a:gd name="connsiteY82" fmla="*/ 21123 h 21600"/>
                <a:gd name="connsiteX83" fmla="*/ 13006 w 14852"/>
                <a:gd name="connsiteY83" fmla="*/ 21600 h 21600"/>
                <a:gd name="connsiteX84" fmla="*/ 14282 w 14852"/>
                <a:gd name="connsiteY84" fmla="*/ 21600 h 21600"/>
                <a:gd name="connsiteX85" fmla="*/ 14849 w 14852"/>
                <a:gd name="connsiteY85" fmla="*/ 18420 h 21600"/>
                <a:gd name="connsiteX0" fmla="*/ 14874 w 14877"/>
                <a:gd name="connsiteY0" fmla="*/ 18420 h 21600"/>
                <a:gd name="connsiteX1" fmla="*/ 12366 w 14877"/>
                <a:gd name="connsiteY1" fmla="*/ 16921 h 21600"/>
                <a:gd name="connsiteX2" fmla="*/ 12265 w 14877"/>
                <a:gd name="connsiteY2" fmla="*/ 16845 h 21600"/>
                <a:gd name="connsiteX3" fmla="*/ 12164 w 14877"/>
                <a:gd name="connsiteY3" fmla="*/ 16644 h 21600"/>
                <a:gd name="connsiteX4" fmla="*/ 12072 w 14877"/>
                <a:gd name="connsiteY4" fmla="*/ 16358 h 21600"/>
                <a:gd name="connsiteX5" fmla="*/ 12005 w 14877"/>
                <a:gd name="connsiteY5" fmla="*/ 16004 h 21600"/>
                <a:gd name="connsiteX6" fmla="*/ 10165 w 14877"/>
                <a:gd name="connsiteY6" fmla="*/ 2798 h 21600"/>
                <a:gd name="connsiteX7" fmla="*/ 9931 w 14877"/>
                <a:gd name="connsiteY7" fmla="*/ 1662 h 21600"/>
                <a:gd name="connsiteX8" fmla="*/ 9607 w 14877"/>
                <a:gd name="connsiteY8" fmla="*/ 783 h 21600"/>
                <a:gd name="connsiteX9" fmla="*/ 9235 w 14877"/>
                <a:gd name="connsiteY9" fmla="*/ 210 h 21600"/>
                <a:gd name="connsiteX10" fmla="*/ 8848 w 14877"/>
                <a:gd name="connsiteY10" fmla="*/ 0 h 21600"/>
                <a:gd name="connsiteX11" fmla="*/ 7824 w 14877"/>
                <a:gd name="connsiteY11" fmla="*/ 0 h 21600"/>
                <a:gd name="connsiteX12" fmla="*/ 7480 w 14877"/>
                <a:gd name="connsiteY12" fmla="*/ 210 h 21600"/>
                <a:gd name="connsiteX13" fmla="*/ 7228 w 14877"/>
                <a:gd name="connsiteY13" fmla="*/ 783 h 21600"/>
                <a:gd name="connsiteX14" fmla="*/ 7089 w 14877"/>
                <a:gd name="connsiteY14" fmla="*/ 1662 h 21600"/>
                <a:gd name="connsiteX15" fmla="*/ 7091 w 14877"/>
                <a:gd name="connsiteY15" fmla="*/ 2798 h 21600"/>
                <a:gd name="connsiteX16" fmla="*/ 7997 w 14877"/>
                <a:gd name="connsiteY16" fmla="*/ 16004 h 21600"/>
                <a:gd name="connsiteX17" fmla="*/ 8004 w 14877"/>
                <a:gd name="connsiteY17" fmla="*/ 16358 h 21600"/>
                <a:gd name="connsiteX18" fmla="*/ 7975 w 14877"/>
                <a:gd name="connsiteY18" fmla="*/ 16644 h 21600"/>
                <a:gd name="connsiteX19" fmla="*/ 7915 w 14877"/>
                <a:gd name="connsiteY19" fmla="*/ 16845 h 21600"/>
                <a:gd name="connsiteX20" fmla="*/ 7831 w 14877"/>
                <a:gd name="connsiteY20" fmla="*/ 16921 h 21600"/>
                <a:gd name="connsiteX21" fmla="*/ 6382 w 14877"/>
                <a:gd name="connsiteY21" fmla="*/ 16921 h 21600"/>
                <a:gd name="connsiteX22" fmla="*/ 6289 w 14877"/>
                <a:gd name="connsiteY22" fmla="*/ 16845 h 21600"/>
                <a:gd name="connsiteX23" fmla="*/ 6207 w 14877"/>
                <a:gd name="connsiteY23" fmla="*/ 16644 h 21600"/>
                <a:gd name="connsiteX24" fmla="*/ 6147 w 14877"/>
                <a:gd name="connsiteY24" fmla="*/ 16358 h 21600"/>
                <a:gd name="connsiteX25" fmla="*/ 6116 w 14877"/>
                <a:gd name="connsiteY25" fmla="*/ 16004 h 21600"/>
                <a:gd name="connsiteX26" fmla="*/ 5820 w 14877"/>
                <a:gd name="connsiteY26" fmla="*/ 7630 h 21600"/>
                <a:gd name="connsiteX27" fmla="*/ 5688 w 14877"/>
                <a:gd name="connsiteY27" fmla="*/ 6236 h 21600"/>
                <a:gd name="connsiteX28" fmla="*/ 5428 w 14877"/>
                <a:gd name="connsiteY28" fmla="*/ 5157 h 21600"/>
                <a:gd name="connsiteX29" fmla="*/ 5082 w 14877"/>
                <a:gd name="connsiteY29" fmla="*/ 4459 h 21600"/>
                <a:gd name="connsiteX30" fmla="*/ 4679 w 14877"/>
                <a:gd name="connsiteY30" fmla="*/ 4211 h 21600"/>
                <a:gd name="connsiteX31" fmla="*/ 3549 w 14877"/>
                <a:gd name="connsiteY31" fmla="*/ 4211 h 21600"/>
                <a:gd name="connsiteX32" fmla="*/ 3146 w 14877"/>
                <a:gd name="connsiteY32" fmla="*/ 4459 h 21600"/>
                <a:gd name="connsiteX33" fmla="*/ 2800 w 14877"/>
                <a:gd name="connsiteY33" fmla="*/ 5157 h 21600"/>
                <a:gd name="connsiteX34" fmla="*/ 2540 w 14877"/>
                <a:gd name="connsiteY34" fmla="*/ 6236 h 21600"/>
                <a:gd name="connsiteX35" fmla="*/ 2405 w 14877"/>
                <a:gd name="connsiteY35" fmla="*/ 7630 h 21600"/>
                <a:gd name="connsiteX36" fmla="*/ 2110 w 14877"/>
                <a:gd name="connsiteY36" fmla="*/ 16004 h 21600"/>
                <a:gd name="connsiteX37" fmla="*/ 2079 w 14877"/>
                <a:gd name="connsiteY37" fmla="*/ 16358 h 21600"/>
                <a:gd name="connsiteX38" fmla="*/ 2019 w 14877"/>
                <a:gd name="connsiteY38" fmla="*/ 16644 h 21600"/>
                <a:gd name="connsiteX39" fmla="*/ 1937 w 14877"/>
                <a:gd name="connsiteY39" fmla="*/ 16845 h 21600"/>
                <a:gd name="connsiteX40" fmla="*/ 1843 w 14877"/>
                <a:gd name="connsiteY40" fmla="*/ 16921 h 21600"/>
                <a:gd name="connsiteX41" fmla="*/ 720 w 14877"/>
                <a:gd name="connsiteY41" fmla="*/ 16808 h 21600"/>
                <a:gd name="connsiteX42" fmla="*/ 2 w 14877"/>
                <a:gd name="connsiteY42" fmla="*/ 20042 h 21600"/>
                <a:gd name="connsiteX43" fmla="*/ 251 w 14877"/>
                <a:gd name="connsiteY43" fmla="*/ 21535 h 21600"/>
                <a:gd name="connsiteX44" fmla="*/ 1661 w 14877"/>
                <a:gd name="connsiteY44" fmla="*/ 21600 h 21600"/>
                <a:gd name="connsiteX45" fmla="*/ 2228 w 14877"/>
                <a:gd name="connsiteY45" fmla="*/ 21123 h 21600"/>
                <a:gd name="connsiteX46" fmla="*/ 2703 w 14877"/>
                <a:gd name="connsiteY46" fmla="*/ 19853 h 21600"/>
                <a:gd name="connsiteX47" fmla="*/ 3033 w 14877"/>
                <a:gd name="connsiteY47" fmla="*/ 18067 h 21600"/>
                <a:gd name="connsiteX48" fmla="*/ 3172 w 14877"/>
                <a:gd name="connsiteY48" fmla="*/ 16014 h 21600"/>
                <a:gd name="connsiteX49" fmla="*/ 3311 w 14877"/>
                <a:gd name="connsiteY49" fmla="*/ 7639 h 21600"/>
                <a:gd name="connsiteX50" fmla="*/ 3331 w 14877"/>
                <a:gd name="connsiteY50" fmla="*/ 7391 h 21600"/>
                <a:gd name="connsiteX51" fmla="*/ 3376 w 14877"/>
                <a:gd name="connsiteY51" fmla="*/ 7190 h 21600"/>
                <a:gd name="connsiteX52" fmla="*/ 3439 w 14877"/>
                <a:gd name="connsiteY52" fmla="*/ 7057 h 21600"/>
                <a:gd name="connsiteX53" fmla="*/ 3513 w 14877"/>
                <a:gd name="connsiteY53" fmla="*/ 7009 h 21600"/>
                <a:gd name="connsiteX54" fmla="*/ 4712 w 14877"/>
                <a:gd name="connsiteY54" fmla="*/ 7009 h 21600"/>
                <a:gd name="connsiteX55" fmla="*/ 4787 w 14877"/>
                <a:gd name="connsiteY55" fmla="*/ 7057 h 21600"/>
                <a:gd name="connsiteX56" fmla="*/ 4849 w 14877"/>
                <a:gd name="connsiteY56" fmla="*/ 7190 h 21600"/>
                <a:gd name="connsiteX57" fmla="*/ 4895 w 14877"/>
                <a:gd name="connsiteY57" fmla="*/ 7391 h 21600"/>
                <a:gd name="connsiteX58" fmla="*/ 4914 w 14877"/>
                <a:gd name="connsiteY58" fmla="*/ 7639 h 21600"/>
                <a:gd name="connsiteX59" fmla="*/ 5054 w 14877"/>
                <a:gd name="connsiteY59" fmla="*/ 16014 h 21600"/>
                <a:gd name="connsiteX60" fmla="*/ 5193 w 14877"/>
                <a:gd name="connsiteY60" fmla="*/ 18067 h 21600"/>
                <a:gd name="connsiteX61" fmla="*/ 5522 w 14877"/>
                <a:gd name="connsiteY61" fmla="*/ 19853 h 21600"/>
                <a:gd name="connsiteX62" fmla="*/ 5998 w 14877"/>
                <a:gd name="connsiteY62" fmla="*/ 21123 h 21600"/>
                <a:gd name="connsiteX63" fmla="*/ 6565 w 14877"/>
                <a:gd name="connsiteY63" fmla="*/ 21600 h 21600"/>
                <a:gd name="connsiteX64" fmla="*/ 8132 w 14877"/>
                <a:gd name="connsiteY64" fmla="*/ 21600 h 21600"/>
                <a:gd name="connsiteX65" fmla="*/ 8648 w 14877"/>
                <a:gd name="connsiteY65" fmla="*/ 21123 h 21600"/>
                <a:gd name="connsiteX66" fmla="*/ 8992 w 14877"/>
                <a:gd name="connsiteY66" fmla="*/ 19853 h 21600"/>
                <a:gd name="connsiteX67" fmla="*/ 9134 w 14877"/>
                <a:gd name="connsiteY67" fmla="*/ 18067 h 21600"/>
                <a:gd name="connsiteX68" fmla="*/ 9059 w 14877"/>
                <a:gd name="connsiteY68" fmla="*/ 16014 h 21600"/>
                <a:gd name="connsiteX69" fmla="*/ 7906 w 14877"/>
                <a:gd name="connsiteY69" fmla="*/ 2807 h 21600"/>
                <a:gd name="connsiteX70" fmla="*/ 7901 w 14877"/>
                <a:gd name="connsiteY70" fmla="*/ 2607 h 21600"/>
                <a:gd name="connsiteX71" fmla="*/ 7923 w 14877"/>
                <a:gd name="connsiteY71" fmla="*/ 2445 h 21600"/>
                <a:gd name="connsiteX72" fmla="*/ 7968 w 14877"/>
                <a:gd name="connsiteY72" fmla="*/ 2330 h 21600"/>
                <a:gd name="connsiteX73" fmla="*/ 8031 w 14877"/>
                <a:gd name="connsiteY73" fmla="*/ 2292 h 21600"/>
                <a:gd name="connsiteX74" fmla="*/ 9112 w 14877"/>
                <a:gd name="connsiteY74" fmla="*/ 2292 h 21600"/>
                <a:gd name="connsiteX75" fmla="*/ 9184 w 14877"/>
                <a:gd name="connsiteY75" fmla="*/ 2330 h 21600"/>
                <a:gd name="connsiteX76" fmla="*/ 9251 w 14877"/>
                <a:gd name="connsiteY76" fmla="*/ 2445 h 21600"/>
                <a:gd name="connsiteX77" fmla="*/ 9309 w 14877"/>
                <a:gd name="connsiteY77" fmla="*/ 2607 h 21600"/>
                <a:gd name="connsiteX78" fmla="*/ 9348 w 14877"/>
                <a:gd name="connsiteY78" fmla="*/ 2807 h 21600"/>
                <a:gd name="connsiteX79" fmla="*/ 10941 w 14877"/>
                <a:gd name="connsiteY79" fmla="*/ 16014 h 21600"/>
                <a:gd name="connsiteX80" fmla="*/ 11294 w 14877"/>
                <a:gd name="connsiteY80" fmla="*/ 18067 h 21600"/>
                <a:gd name="connsiteX81" fmla="*/ 11808 w 14877"/>
                <a:gd name="connsiteY81" fmla="*/ 19853 h 21600"/>
                <a:gd name="connsiteX82" fmla="*/ 12416 w 14877"/>
                <a:gd name="connsiteY82" fmla="*/ 21123 h 21600"/>
                <a:gd name="connsiteX83" fmla="*/ 13031 w 14877"/>
                <a:gd name="connsiteY83" fmla="*/ 21600 h 21600"/>
                <a:gd name="connsiteX84" fmla="*/ 14307 w 14877"/>
                <a:gd name="connsiteY84" fmla="*/ 21600 h 21600"/>
                <a:gd name="connsiteX85" fmla="*/ 14874 w 14877"/>
                <a:gd name="connsiteY85" fmla="*/ 18420 h 21600"/>
                <a:gd name="connsiteX0" fmla="*/ 14537 w 14670"/>
                <a:gd name="connsiteY0" fmla="*/ 18357 h 21600"/>
                <a:gd name="connsiteX1" fmla="*/ 12366 w 14670"/>
                <a:gd name="connsiteY1" fmla="*/ 16921 h 21600"/>
                <a:gd name="connsiteX2" fmla="*/ 12265 w 14670"/>
                <a:gd name="connsiteY2" fmla="*/ 16845 h 21600"/>
                <a:gd name="connsiteX3" fmla="*/ 12164 w 14670"/>
                <a:gd name="connsiteY3" fmla="*/ 16644 h 21600"/>
                <a:gd name="connsiteX4" fmla="*/ 12072 w 14670"/>
                <a:gd name="connsiteY4" fmla="*/ 16358 h 21600"/>
                <a:gd name="connsiteX5" fmla="*/ 12005 w 14670"/>
                <a:gd name="connsiteY5" fmla="*/ 16004 h 21600"/>
                <a:gd name="connsiteX6" fmla="*/ 10165 w 14670"/>
                <a:gd name="connsiteY6" fmla="*/ 2798 h 21600"/>
                <a:gd name="connsiteX7" fmla="*/ 9931 w 14670"/>
                <a:gd name="connsiteY7" fmla="*/ 1662 h 21600"/>
                <a:gd name="connsiteX8" fmla="*/ 9607 w 14670"/>
                <a:gd name="connsiteY8" fmla="*/ 783 h 21600"/>
                <a:gd name="connsiteX9" fmla="*/ 9235 w 14670"/>
                <a:gd name="connsiteY9" fmla="*/ 210 h 21600"/>
                <a:gd name="connsiteX10" fmla="*/ 8848 w 14670"/>
                <a:gd name="connsiteY10" fmla="*/ 0 h 21600"/>
                <a:gd name="connsiteX11" fmla="*/ 7824 w 14670"/>
                <a:gd name="connsiteY11" fmla="*/ 0 h 21600"/>
                <a:gd name="connsiteX12" fmla="*/ 7480 w 14670"/>
                <a:gd name="connsiteY12" fmla="*/ 210 h 21600"/>
                <a:gd name="connsiteX13" fmla="*/ 7228 w 14670"/>
                <a:gd name="connsiteY13" fmla="*/ 783 h 21600"/>
                <a:gd name="connsiteX14" fmla="*/ 7089 w 14670"/>
                <a:gd name="connsiteY14" fmla="*/ 1662 h 21600"/>
                <a:gd name="connsiteX15" fmla="*/ 7091 w 14670"/>
                <a:gd name="connsiteY15" fmla="*/ 2798 h 21600"/>
                <a:gd name="connsiteX16" fmla="*/ 7997 w 14670"/>
                <a:gd name="connsiteY16" fmla="*/ 16004 h 21600"/>
                <a:gd name="connsiteX17" fmla="*/ 8004 w 14670"/>
                <a:gd name="connsiteY17" fmla="*/ 16358 h 21600"/>
                <a:gd name="connsiteX18" fmla="*/ 7975 w 14670"/>
                <a:gd name="connsiteY18" fmla="*/ 16644 h 21600"/>
                <a:gd name="connsiteX19" fmla="*/ 7915 w 14670"/>
                <a:gd name="connsiteY19" fmla="*/ 16845 h 21600"/>
                <a:gd name="connsiteX20" fmla="*/ 7831 w 14670"/>
                <a:gd name="connsiteY20" fmla="*/ 16921 h 21600"/>
                <a:gd name="connsiteX21" fmla="*/ 6382 w 14670"/>
                <a:gd name="connsiteY21" fmla="*/ 16921 h 21600"/>
                <a:gd name="connsiteX22" fmla="*/ 6289 w 14670"/>
                <a:gd name="connsiteY22" fmla="*/ 16845 h 21600"/>
                <a:gd name="connsiteX23" fmla="*/ 6207 w 14670"/>
                <a:gd name="connsiteY23" fmla="*/ 16644 h 21600"/>
                <a:gd name="connsiteX24" fmla="*/ 6147 w 14670"/>
                <a:gd name="connsiteY24" fmla="*/ 16358 h 21600"/>
                <a:gd name="connsiteX25" fmla="*/ 6116 w 14670"/>
                <a:gd name="connsiteY25" fmla="*/ 16004 h 21600"/>
                <a:gd name="connsiteX26" fmla="*/ 5820 w 14670"/>
                <a:gd name="connsiteY26" fmla="*/ 7630 h 21600"/>
                <a:gd name="connsiteX27" fmla="*/ 5688 w 14670"/>
                <a:gd name="connsiteY27" fmla="*/ 6236 h 21600"/>
                <a:gd name="connsiteX28" fmla="*/ 5428 w 14670"/>
                <a:gd name="connsiteY28" fmla="*/ 5157 h 21600"/>
                <a:gd name="connsiteX29" fmla="*/ 5082 w 14670"/>
                <a:gd name="connsiteY29" fmla="*/ 4459 h 21600"/>
                <a:gd name="connsiteX30" fmla="*/ 4679 w 14670"/>
                <a:gd name="connsiteY30" fmla="*/ 4211 h 21600"/>
                <a:gd name="connsiteX31" fmla="*/ 3549 w 14670"/>
                <a:gd name="connsiteY31" fmla="*/ 4211 h 21600"/>
                <a:gd name="connsiteX32" fmla="*/ 3146 w 14670"/>
                <a:gd name="connsiteY32" fmla="*/ 4459 h 21600"/>
                <a:gd name="connsiteX33" fmla="*/ 2800 w 14670"/>
                <a:gd name="connsiteY33" fmla="*/ 5157 h 21600"/>
                <a:gd name="connsiteX34" fmla="*/ 2540 w 14670"/>
                <a:gd name="connsiteY34" fmla="*/ 6236 h 21600"/>
                <a:gd name="connsiteX35" fmla="*/ 2405 w 14670"/>
                <a:gd name="connsiteY35" fmla="*/ 7630 h 21600"/>
                <a:gd name="connsiteX36" fmla="*/ 2110 w 14670"/>
                <a:gd name="connsiteY36" fmla="*/ 16004 h 21600"/>
                <a:gd name="connsiteX37" fmla="*/ 2079 w 14670"/>
                <a:gd name="connsiteY37" fmla="*/ 16358 h 21600"/>
                <a:gd name="connsiteX38" fmla="*/ 2019 w 14670"/>
                <a:gd name="connsiteY38" fmla="*/ 16644 h 21600"/>
                <a:gd name="connsiteX39" fmla="*/ 1937 w 14670"/>
                <a:gd name="connsiteY39" fmla="*/ 16845 h 21600"/>
                <a:gd name="connsiteX40" fmla="*/ 1843 w 14670"/>
                <a:gd name="connsiteY40" fmla="*/ 16921 h 21600"/>
                <a:gd name="connsiteX41" fmla="*/ 720 w 14670"/>
                <a:gd name="connsiteY41" fmla="*/ 16808 h 21600"/>
                <a:gd name="connsiteX42" fmla="*/ 2 w 14670"/>
                <a:gd name="connsiteY42" fmla="*/ 20042 h 21600"/>
                <a:gd name="connsiteX43" fmla="*/ 251 w 14670"/>
                <a:gd name="connsiteY43" fmla="*/ 21535 h 21600"/>
                <a:gd name="connsiteX44" fmla="*/ 1661 w 14670"/>
                <a:gd name="connsiteY44" fmla="*/ 21600 h 21600"/>
                <a:gd name="connsiteX45" fmla="*/ 2228 w 14670"/>
                <a:gd name="connsiteY45" fmla="*/ 21123 h 21600"/>
                <a:gd name="connsiteX46" fmla="*/ 2703 w 14670"/>
                <a:gd name="connsiteY46" fmla="*/ 19853 h 21600"/>
                <a:gd name="connsiteX47" fmla="*/ 3033 w 14670"/>
                <a:gd name="connsiteY47" fmla="*/ 18067 h 21600"/>
                <a:gd name="connsiteX48" fmla="*/ 3172 w 14670"/>
                <a:gd name="connsiteY48" fmla="*/ 16014 h 21600"/>
                <a:gd name="connsiteX49" fmla="*/ 3311 w 14670"/>
                <a:gd name="connsiteY49" fmla="*/ 7639 h 21600"/>
                <a:gd name="connsiteX50" fmla="*/ 3331 w 14670"/>
                <a:gd name="connsiteY50" fmla="*/ 7391 h 21600"/>
                <a:gd name="connsiteX51" fmla="*/ 3376 w 14670"/>
                <a:gd name="connsiteY51" fmla="*/ 7190 h 21600"/>
                <a:gd name="connsiteX52" fmla="*/ 3439 w 14670"/>
                <a:gd name="connsiteY52" fmla="*/ 7057 h 21600"/>
                <a:gd name="connsiteX53" fmla="*/ 3513 w 14670"/>
                <a:gd name="connsiteY53" fmla="*/ 7009 h 21600"/>
                <a:gd name="connsiteX54" fmla="*/ 4712 w 14670"/>
                <a:gd name="connsiteY54" fmla="*/ 7009 h 21600"/>
                <a:gd name="connsiteX55" fmla="*/ 4787 w 14670"/>
                <a:gd name="connsiteY55" fmla="*/ 7057 h 21600"/>
                <a:gd name="connsiteX56" fmla="*/ 4849 w 14670"/>
                <a:gd name="connsiteY56" fmla="*/ 7190 h 21600"/>
                <a:gd name="connsiteX57" fmla="*/ 4895 w 14670"/>
                <a:gd name="connsiteY57" fmla="*/ 7391 h 21600"/>
                <a:gd name="connsiteX58" fmla="*/ 4914 w 14670"/>
                <a:gd name="connsiteY58" fmla="*/ 7639 h 21600"/>
                <a:gd name="connsiteX59" fmla="*/ 5054 w 14670"/>
                <a:gd name="connsiteY59" fmla="*/ 16014 h 21600"/>
                <a:gd name="connsiteX60" fmla="*/ 5193 w 14670"/>
                <a:gd name="connsiteY60" fmla="*/ 18067 h 21600"/>
                <a:gd name="connsiteX61" fmla="*/ 5522 w 14670"/>
                <a:gd name="connsiteY61" fmla="*/ 19853 h 21600"/>
                <a:gd name="connsiteX62" fmla="*/ 5998 w 14670"/>
                <a:gd name="connsiteY62" fmla="*/ 21123 h 21600"/>
                <a:gd name="connsiteX63" fmla="*/ 6565 w 14670"/>
                <a:gd name="connsiteY63" fmla="*/ 21600 h 21600"/>
                <a:gd name="connsiteX64" fmla="*/ 8132 w 14670"/>
                <a:gd name="connsiteY64" fmla="*/ 21600 h 21600"/>
                <a:gd name="connsiteX65" fmla="*/ 8648 w 14670"/>
                <a:gd name="connsiteY65" fmla="*/ 21123 h 21600"/>
                <a:gd name="connsiteX66" fmla="*/ 8992 w 14670"/>
                <a:gd name="connsiteY66" fmla="*/ 19853 h 21600"/>
                <a:gd name="connsiteX67" fmla="*/ 9134 w 14670"/>
                <a:gd name="connsiteY67" fmla="*/ 18067 h 21600"/>
                <a:gd name="connsiteX68" fmla="*/ 9059 w 14670"/>
                <a:gd name="connsiteY68" fmla="*/ 16014 h 21600"/>
                <a:gd name="connsiteX69" fmla="*/ 7906 w 14670"/>
                <a:gd name="connsiteY69" fmla="*/ 2807 h 21600"/>
                <a:gd name="connsiteX70" fmla="*/ 7901 w 14670"/>
                <a:gd name="connsiteY70" fmla="*/ 2607 h 21600"/>
                <a:gd name="connsiteX71" fmla="*/ 7923 w 14670"/>
                <a:gd name="connsiteY71" fmla="*/ 2445 h 21600"/>
                <a:gd name="connsiteX72" fmla="*/ 7968 w 14670"/>
                <a:gd name="connsiteY72" fmla="*/ 2330 h 21600"/>
                <a:gd name="connsiteX73" fmla="*/ 8031 w 14670"/>
                <a:gd name="connsiteY73" fmla="*/ 2292 h 21600"/>
                <a:gd name="connsiteX74" fmla="*/ 9112 w 14670"/>
                <a:gd name="connsiteY74" fmla="*/ 2292 h 21600"/>
                <a:gd name="connsiteX75" fmla="*/ 9184 w 14670"/>
                <a:gd name="connsiteY75" fmla="*/ 2330 h 21600"/>
                <a:gd name="connsiteX76" fmla="*/ 9251 w 14670"/>
                <a:gd name="connsiteY76" fmla="*/ 2445 h 21600"/>
                <a:gd name="connsiteX77" fmla="*/ 9309 w 14670"/>
                <a:gd name="connsiteY77" fmla="*/ 2607 h 21600"/>
                <a:gd name="connsiteX78" fmla="*/ 9348 w 14670"/>
                <a:gd name="connsiteY78" fmla="*/ 2807 h 21600"/>
                <a:gd name="connsiteX79" fmla="*/ 10941 w 14670"/>
                <a:gd name="connsiteY79" fmla="*/ 16014 h 21600"/>
                <a:gd name="connsiteX80" fmla="*/ 11294 w 14670"/>
                <a:gd name="connsiteY80" fmla="*/ 18067 h 21600"/>
                <a:gd name="connsiteX81" fmla="*/ 11808 w 14670"/>
                <a:gd name="connsiteY81" fmla="*/ 19853 h 21600"/>
                <a:gd name="connsiteX82" fmla="*/ 12416 w 14670"/>
                <a:gd name="connsiteY82" fmla="*/ 21123 h 21600"/>
                <a:gd name="connsiteX83" fmla="*/ 13031 w 14670"/>
                <a:gd name="connsiteY83" fmla="*/ 21600 h 21600"/>
                <a:gd name="connsiteX84" fmla="*/ 14307 w 14670"/>
                <a:gd name="connsiteY84" fmla="*/ 21600 h 21600"/>
                <a:gd name="connsiteX85" fmla="*/ 14537 w 14670"/>
                <a:gd name="connsiteY85" fmla="*/ 18357 h 21600"/>
                <a:gd name="connsiteX0" fmla="*/ 14537 w 14537"/>
                <a:gd name="connsiteY0" fmla="*/ 18357 h 21610"/>
                <a:gd name="connsiteX1" fmla="*/ 12366 w 14537"/>
                <a:gd name="connsiteY1" fmla="*/ 16921 h 21610"/>
                <a:gd name="connsiteX2" fmla="*/ 12265 w 14537"/>
                <a:gd name="connsiteY2" fmla="*/ 16845 h 21610"/>
                <a:gd name="connsiteX3" fmla="*/ 12164 w 14537"/>
                <a:gd name="connsiteY3" fmla="*/ 16644 h 21610"/>
                <a:gd name="connsiteX4" fmla="*/ 12072 w 14537"/>
                <a:gd name="connsiteY4" fmla="*/ 16358 h 21610"/>
                <a:gd name="connsiteX5" fmla="*/ 12005 w 14537"/>
                <a:gd name="connsiteY5" fmla="*/ 16004 h 21610"/>
                <a:gd name="connsiteX6" fmla="*/ 10165 w 14537"/>
                <a:gd name="connsiteY6" fmla="*/ 2798 h 21610"/>
                <a:gd name="connsiteX7" fmla="*/ 9931 w 14537"/>
                <a:gd name="connsiteY7" fmla="*/ 1662 h 21610"/>
                <a:gd name="connsiteX8" fmla="*/ 9607 w 14537"/>
                <a:gd name="connsiteY8" fmla="*/ 783 h 21610"/>
                <a:gd name="connsiteX9" fmla="*/ 9235 w 14537"/>
                <a:gd name="connsiteY9" fmla="*/ 210 h 21610"/>
                <a:gd name="connsiteX10" fmla="*/ 8848 w 14537"/>
                <a:gd name="connsiteY10" fmla="*/ 0 h 21610"/>
                <a:gd name="connsiteX11" fmla="*/ 7824 w 14537"/>
                <a:gd name="connsiteY11" fmla="*/ 0 h 21610"/>
                <a:gd name="connsiteX12" fmla="*/ 7480 w 14537"/>
                <a:gd name="connsiteY12" fmla="*/ 210 h 21610"/>
                <a:gd name="connsiteX13" fmla="*/ 7228 w 14537"/>
                <a:gd name="connsiteY13" fmla="*/ 783 h 21610"/>
                <a:gd name="connsiteX14" fmla="*/ 7089 w 14537"/>
                <a:gd name="connsiteY14" fmla="*/ 1662 h 21610"/>
                <a:gd name="connsiteX15" fmla="*/ 7091 w 14537"/>
                <a:gd name="connsiteY15" fmla="*/ 2798 h 21610"/>
                <a:gd name="connsiteX16" fmla="*/ 7997 w 14537"/>
                <a:gd name="connsiteY16" fmla="*/ 16004 h 21610"/>
                <a:gd name="connsiteX17" fmla="*/ 8004 w 14537"/>
                <a:gd name="connsiteY17" fmla="*/ 16358 h 21610"/>
                <a:gd name="connsiteX18" fmla="*/ 7975 w 14537"/>
                <a:gd name="connsiteY18" fmla="*/ 16644 h 21610"/>
                <a:gd name="connsiteX19" fmla="*/ 7915 w 14537"/>
                <a:gd name="connsiteY19" fmla="*/ 16845 h 21610"/>
                <a:gd name="connsiteX20" fmla="*/ 7831 w 14537"/>
                <a:gd name="connsiteY20" fmla="*/ 16921 h 21610"/>
                <a:gd name="connsiteX21" fmla="*/ 6382 w 14537"/>
                <a:gd name="connsiteY21" fmla="*/ 16921 h 21610"/>
                <a:gd name="connsiteX22" fmla="*/ 6289 w 14537"/>
                <a:gd name="connsiteY22" fmla="*/ 16845 h 21610"/>
                <a:gd name="connsiteX23" fmla="*/ 6207 w 14537"/>
                <a:gd name="connsiteY23" fmla="*/ 16644 h 21610"/>
                <a:gd name="connsiteX24" fmla="*/ 6147 w 14537"/>
                <a:gd name="connsiteY24" fmla="*/ 16358 h 21610"/>
                <a:gd name="connsiteX25" fmla="*/ 6116 w 14537"/>
                <a:gd name="connsiteY25" fmla="*/ 16004 h 21610"/>
                <a:gd name="connsiteX26" fmla="*/ 5820 w 14537"/>
                <a:gd name="connsiteY26" fmla="*/ 7630 h 21610"/>
                <a:gd name="connsiteX27" fmla="*/ 5688 w 14537"/>
                <a:gd name="connsiteY27" fmla="*/ 6236 h 21610"/>
                <a:gd name="connsiteX28" fmla="*/ 5428 w 14537"/>
                <a:gd name="connsiteY28" fmla="*/ 5157 h 21610"/>
                <a:gd name="connsiteX29" fmla="*/ 5082 w 14537"/>
                <a:gd name="connsiteY29" fmla="*/ 4459 h 21610"/>
                <a:gd name="connsiteX30" fmla="*/ 4679 w 14537"/>
                <a:gd name="connsiteY30" fmla="*/ 4211 h 21610"/>
                <a:gd name="connsiteX31" fmla="*/ 3549 w 14537"/>
                <a:gd name="connsiteY31" fmla="*/ 4211 h 21610"/>
                <a:gd name="connsiteX32" fmla="*/ 3146 w 14537"/>
                <a:gd name="connsiteY32" fmla="*/ 4459 h 21610"/>
                <a:gd name="connsiteX33" fmla="*/ 2800 w 14537"/>
                <a:gd name="connsiteY33" fmla="*/ 5157 h 21610"/>
                <a:gd name="connsiteX34" fmla="*/ 2540 w 14537"/>
                <a:gd name="connsiteY34" fmla="*/ 6236 h 21610"/>
                <a:gd name="connsiteX35" fmla="*/ 2405 w 14537"/>
                <a:gd name="connsiteY35" fmla="*/ 7630 h 21610"/>
                <a:gd name="connsiteX36" fmla="*/ 2110 w 14537"/>
                <a:gd name="connsiteY36" fmla="*/ 16004 h 21610"/>
                <a:gd name="connsiteX37" fmla="*/ 2079 w 14537"/>
                <a:gd name="connsiteY37" fmla="*/ 16358 h 21610"/>
                <a:gd name="connsiteX38" fmla="*/ 2019 w 14537"/>
                <a:gd name="connsiteY38" fmla="*/ 16644 h 21610"/>
                <a:gd name="connsiteX39" fmla="*/ 1937 w 14537"/>
                <a:gd name="connsiteY39" fmla="*/ 16845 h 21610"/>
                <a:gd name="connsiteX40" fmla="*/ 1843 w 14537"/>
                <a:gd name="connsiteY40" fmla="*/ 16921 h 21610"/>
                <a:gd name="connsiteX41" fmla="*/ 720 w 14537"/>
                <a:gd name="connsiteY41" fmla="*/ 16808 h 21610"/>
                <a:gd name="connsiteX42" fmla="*/ 2 w 14537"/>
                <a:gd name="connsiteY42" fmla="*/ 20042 h 21610"/>
                <a:gd name="connsiteX43" fmla="*/ 251 w 14537"/>
                <a:gd name="connsiteY43" fmla="*/ 21535 h 21610"/>
                <a:gd name="connsiteX44" fmla="*/ 1661 w 14537"/>
                <a:gd name="connsiteY44" fmla="*/ 21600 h 21610"/>
                <a:gd name="connsiteX45" fmla="*/ 2228 w 14537"/>
                <a:gd name="connsiteY45" fmla="*/ 21123 h 21610"/>
                <a:gd name="connsiteX46" fmla="*/ 2703 w 14537"/>
                <a:gd name="connsiteY46" fmla="*/ 19853 h 21610"/>
                <a:gd name="connsiteX47" fmla="*/ 3033 w 14537"/>
                <a:gd name="connsiteY47" fmla="*/ 18067 h 21610"/>
                <a:gd name="connsiteX48" fmla="*/ 3172 w 14537"/>
                <a:gd name="connsiteY48" fmla="*/ 16014 h 21610"/>
                <a:gd name="connsiteX49" fmla="*/ 3311 w 14537"/>
                <a:gd name="connsiteY49" fmla="*/ 7639 h 21610"/>
                <a:gd name="connsiteX50" fmla="*/ 3331 w 14537"/>
                <a:gd name="connsiteY50" fmla="*/ 7391 h 21610"/>
                <a:gd name="connsiteX51" fmla="*/ 3376 w 14537"/>
                <a:gd name="connsiteY51" fmla="*/ 7190 h 21610"/>
                <a:gd name="connsiteX52" fmla="*/ 3439 w 14537"/>
                <a:gd name="connsiteY52" fmla="*/ 7057 h 21610"/>
                <a:gd name="connsiteX53" fmla="*/ 3513 w 14537"/>
                <a:gd name="connsiteY53" fmla="*/ 7009 h 21610"/>
                <a:gd name="connsiteX54" fmla="*/ 4712 w 14537"/>
                <a:gd name="connsiteY54" fmla="*/ 7009 h 21610"/>
                <a:gd name="connsiteX55" fmla="*/ 4787 w 14537"/>
                <a:gd name="connsiteY55" fmla="*/ 7057 h 21610"/>
                <a:gd name="connsiteX56" fmla="*/ 4849 w 14537"/>
                <a:gd name="connsiteY56" fmla="*/ 7190 h 21610"/>
                <a:gd name="connsiteX57" fmla="*/ 4895 w 14537"/>
                <a:gd name="connsiteY57" fmla="*/ 7391 h 21610"/>
                <a:gd name="connsiteX58" fmla="*/ 4914 w 14537"/>
                <a:gd name="connsiteY58" fmla="*/ 7639 h 21610"/>
                <a:gd name="connsiteX59" fmla="*/ 5054 w 14537"/>
                <a:gd name="connsiteY59" fmla="*/ 16014 h 21610"/>
                <a:gd name="connsiteX60" fmla="*/ 5193 w 14537"/>
                <a:gd name="connsiteY60" fmla="*/ 18067 h 21610"/>
                <a:gd name="connsiteX61" fmla="*/ 5522 w 14537"/>
                <a:gd name="connsiteY61" fmla="*/ 19853 h 21610"/>
                <a:gd name="connsiteX62" fmla="*/ 5998 w 14537"/>
                <a:gd name="connsiteY62" fmla="*/ 21123 h 21610"/>
                <a:gd name="connsiteX63" fmla="*/ 6565 w 14537"/>
                <a:gd name="connsiteY63" fmla="*/ 21600 h 21610"/>
                <a:gd name="connsiteX64" fmla="*/ 8132 w 14537"/>
                <a:gd name="connsiteY64" fmla="*/ 21600 h 21610"/>
                <a:gd name="connsiteX65" fmla="*/ 8648 w 14537"/>
                <a:gd name="connsiteY65" fmla="*/ 21123 h 21610"/>
                <a:gd name="connsiteX66" fmla="*/ 8992 w 14537"/>
                <a:gd name="connsiteY66" fmla="*/ 19853 h 21610"/>
                <a:gd name="connsiteX67" fmla="*/ 9134 w 14537"/>
                <a:gd name="connsiteY67" fmla="*/ 18067 h 21610"/>
                <a:gd name="connsiteX68" fmla="*/ 9059 w 14537"/>
                <a:gd name="connsiteY68" fmla="*/ 16014 h 21610"/>
                <a:gd name="connsiteX69" fmla="*/ 7906 w 14537"/>
                <a:gd name="connsiteY69" fmla="*/ 2807 h 21610"/>
                <a:gd name="connsiteX70" fmla="*/ 7901 w 14537"/>
                <a:gd name="connsiteY70" fmla="*/ 2607 h 21610"/>
                <a:gd name="connsiteX71" fmla="*/ 7923 w 14537"/>
                <a:gd name="connsiteY71" fmla="*/ 2445 h 21610"/>
                <a:gd name="connsiteX72" fmla="*/ 7968 w 14537"/>
                <a:gd name="connsiteY72" fmla="*/ 2330 h 21610"/>
                <a:gd name="connsiteX73" fmla="*/ 8031 w 14537"/>
                <a:gd name="connsiteY73" fmla="*/ 2292 h 21610"/>
                <a:gd name="connsiteX74" fmla="*/ 9112 w 14537"/>
                <a:gd name="connsiteY74" fmla="*/ 2292 h 21610"/>
                <a:gd name="connsiteX75" fmla="*/ 9184 w 14537"/>
                <a:gd name="connsiteY75" fmla="*/ 2330 h 21610"/>
                <a:gd name="connsiteX76" fmla="*/ 9251 w 14537"/>
                <a:gd name="connsiteY76" fmla="*/ 2445 h 21610"/>
                <a:gd name="connsiteX77" fmla="*/ 9309 w 14537"/>
                <a:gd name="connsiteY77" fmla="*/ 2607 h 21610"/>
                <a:gd name="connsiteX78" fmla="*/ 9348 w 14537"/>
                <a:gd name="connsiteY78" fmla="*/ 2807 h 21610"/>
                <a:gd name="connsiteX79" fmla="*/ 10941 w 14537"/>
                <a:gd name="connsiteY79" fmla="*/ 16014 h 21610"/>
                <a:gd name="connsiteX80" fmla="*/ 11294 w 14537"/>
                <a:gd name="connsiteY80" fmla="*/ 18067 h 21610"/>
                <a:gd name="connsiteX81" fmla="*/ 11808 w 14537"/>
                <a:gd name="connsiteY81" fmla="*/ 19853 h 21610"/>
                <a:gd name="connsiteX82" fmla="*/ 12416 w 14537"/>
                <a:gd name="connsiteY82" fmla="*/ 21123 h 21610"/>
                <a:gd name="connsiteX83" fmla="*/ 13031 w 14537"/>
                <a:gd name="connsiteY83" fmla="*/ 21600 h 21610"/>
                <a:gd name="connsiteX84" fmla="*/ 14307 w 14537"/>
                <a:gd name="connsiteY84" fmla="*/ 21600 h 21610"/>
                <a:gd name="connsiteX85" fmla="*/ 14537 w 14537"/>
                <a:gd name="connsiteY85" fmla="*/ 18357 h 21610"/>
                <a:gd name="connsiteX0" fmla="*/ 14537 w 14552"/>
                <a:gd name="connsiteY0" fmla="*/ 18357 h 21600"/>
                <a:gd name="connsiteX1" fmla="*/ 12366 w 14552"/>
                <a:gd name="connsiteY1" fmla="*/ 16921 h 21600"/>
                <a:gd name="connsiteX2" fmla="*/ 12265 w 14552"/>
                <a:gd name="connsiteY2" fmla="*/ 16845 h 21600"/>
                <a:gd name="connsiteX3" fmla="*/ 12164 w 14552"/>
                <a:gd name="connsiteY3" fmla="*/ 16644 h 21600"/>
                <a:gd name="connsiteX4" fmla="*/ 12072 w 14552"/>
                <a:gd name="connsiteY4" fmla="*/ 16358 h 21600"/>
                <a:gd name="connsiteX5" fmla="*/ 12005 w 14552"/>
                <a:gd name="connsiteY5" fmla="*/ 16004 h 21600"/>
                <a:gd name="connsiteX6" fmla="*/ 10165 w 14552"/>
                <a:gd name="connsiteY6" fmla="*/ 2798 h 21600"/>
                <a:gd name="connsiteX7" fmla="*/ 9931 w 14552"/>
                <a:gd name="connsiteY7" fmla="*/ 1662 h 21600"/>
                <a:gd name="connsiteX8" fmla="*/ 9607 w 14552"/>
                <a:gd name="connsiteY8" fmla="*/ 783 h 21600"/>
                <a:gd name="connsiteX9" fmla="*/ 9235 w 14552"/>
                <a:gd name="connsiteY9" fmla="*/ 210 h 21600"/>
                <a:gd name="connsiteX10" fmla="*/ 8848 w 14552"/>
                <a:gd name="connsiteY10" fmla="*/ 0 h 21600"/>
                <a:gd name="connsiteX11" fmla="*/ 7824 w 14552"/>
                <a:gd name="connsiteY11" fmla="*/ 0 h 21600"/>
                <a:gd name="connsiteX12" fmla="*/ 7480 w 14552"/>
                <a:gd name="connsiteY12" fmla="*/ 210 h 21600"/>
                <a:gd name="connsiteX13" fmla="*/ 7228 w 14552"/>
                <a:gd name="connsiteY13" fmla="*/ 783 h 21600"/>
                <a:gd name="connsiteX14" fmla="*/ 7089 w 14552"/>
                <a:gd name="connsiteY14" fmla="*/ 1662 h 21600"/>
                <a:gd name="connsiteX15" fmla="*/ 7091 w 14552"/>
                <a:gd name="connsiteY15" fmla="*/ 2798 h 21600"/>
                <a:gd name="connsiteX16" fmla="*/ 7997 w 14552"/>
                <a:gd name="connsiteY16" fmla="*/ 16004 h 21600"/>
                <a:gd name="connsiteX17" fmla="*/ 8004 w 14552"/>
                <a:gd name="connsiteY17" fmla="*/ 16358 h 21600"/>
                <a:gd name="connsiteX18" fmla="*/ 7975 w 14552"/>
                <a:gd name="connsiteY18" fmla="*/ 16644 h 21600"/>
                <a:gd name="connsiteX19" fmla="*/ 7915 w 14552"/>
                <a:gd name="connsiteY19" fmla="*/ 16845 h 21600"/>
                <a:gd name="connsiteX20" fmla="*/ 7831 w 14552"/>
                <a:gd name="connsiteY20" fmla="*/ 16921 h 21600"/>
                <a:gd name="connsiteX21" fmla="*/ 6382 w 14552"/>
                <a:gd name="connsiteY21" fmla="*/ 16921 h 21600"/>
                <a:gd name="connsiteX22" fmla="*/ 6289 w 14552"/>
                <a:gd name="connsiteY22" fmla="*/ 16845 h 21600"/>
                <a:gd name="connsiteX23" fmla="*/ 6207 w 14552"/>
                <a:gd name="connsiteY23" fmla="*/ 16644 h 21600"/>
                <a:gd name="connsiteX24" fmla="*/ 6147 w 14552"/>
                <a:gd name="connsiteY24" fmla="*/ 16358 h 21600"/>
                <a:gd name="connsiteX25" fmla="*/ 6116 w 14552"/>
                <a:gd name="connsiteY25" fmla="*/ 16004 h 21600"/>
                <a:gd name="connsiteX26" fmla="*/ 5820 w 14552"/>
                <a:gd name="connsiteY26" fmla="*/ 7630 h 21600"/>
                <a:gd name="connsiteX27" fmla="*/ 5688 w 14552"/>
                <a:gd name="connsiteY27" fmla="*/ 6236 h 21600"/>
                <a:gd name="connsiteX28" fmla="*/ 5428 w 14552"/>
                <a:gd name="connsiteY28" fmla="*/ 5157 h 21600"/>
                <a:gd name="connsiteX29" fmla="*/ 5082 w 14552"/>
                <a:gd name="connsiteY29" fmla="*/ 4459 h 21600"/>
                <a:gd name="connsiteX30" fmla="*/ 4679 w 14552"/>
                <a:gd name="connsiteY30" fmla="*/ 4211 h 21600"/>
                <a:gd name="connsiteX31" fmla="*/ 3549 w 14552"/>
                <a:gd name="connsiteY31" fmla="*/ 4211 h 21600"/>
                <a:gd name="connsiteX32" fmla="*/ 3146 w 14552"/>
                <a:gd name="connsiteY32" fmla="*/ 4459 h 21600"/>
                <a:gd name="connsiteX33" fmla="*/ 2800 w 14552"/>
                <a:gd name="connsiteY33" fmla="*/ 5157 h 21600"/>
                <a:gd name="connsiteX34" fmla="*/ 2540 w 14552"/>
                <a:gd name="connsiteY34" fmla="*/ 6236 h 21600"/>
                <a:gd name="connsiteX35" fmla="*/ 2405 w 14552"/>
                <a:gd name="connsiteY35" fmla="*/ 7630 h 21600"/>
                <a:gd name="connsiteX36" fmla="*/ 2110 w 14552"/>
                <a:gd name="connsiteY36" fmla="*/ 16004 h 21600"/>
                <a:gd name="connsiteX37" fmla="*/ 2079 w 14552"/>
                <a:gd name="connsiteY37" fmla="*/ 16358 h 21600"/>
                <a:gd name="connsiteX38" fmla="*/ 2019 w 14552"/>
                <a:gd name="connsiteY38" fmla="*/ 16644 h 21600"/>
                <a:gd name="connsiteX39" fmla="*/ 1937 w 14552"/>
                <a:gd name="connsiteY39" fmla="*/ 16845 h 21600"/>
                <a:gd name="connsiteX40" fmla="*/ 1843 w 14552"/>
                <a:gd name="connsiteY40" fmla="*/ 16921 h 21600"/>
                <a:gd name="connsiteX41" fmla="*/ 720 w 14552"/>
                <a:gd name="connsiteY41" fmla="*/ 16808 h 21600"/>
                <a:gd name="connsiteX42" fmla="*/ 2 w 14552"/>
                <a:gd name="connsiteY42" fmla="*/ 20042 h 21600"/>
                <a:gd name="connsiteX43" fmla="*/ 251 w 14552"/>
                <a:gd name="connsiteY43" fmla="*/ 21535 h 21600"/>
                <a:gd name="connsiteX44" fmla="*/ 1661 w 14552"/>
                <a:gd name="connsiteY44" fmla="*/ 21600 h 21600"/>
                <a:gd name="connsiteX45" fmla="*/ 2228 w 14552"/>
                <a:gd name="connsiteY45" fmla="*/ 21123 h 21600"/>
                <a:gd name="connsiteX46" fmla="*/ 2703 w 14552"/>
                <a:gd name="connsiteY46" fmla="*/ 19853 h 21600"/>
                <a:gd name="connsiteX47" fmla="*/ 3033 w 14552"/>
                <a:gd name="connsiteY47" fmla="*/ 18067 h 21600"/>
                <a:gd name="connsiteX48" fmla="*/ 3172 w 14552"/>
                <a:gd name="connsiteY48" fmla="*/ 16014 h 21600"/>
                <a:gd name="connsiteX49" fmla="*/ 3311 w 14552"/>
                <a:gd name="connsiteY49" fmla="*/ 7639 h 21600"/>
                <a:gd name="connsiteX50" fmla="*/ 3331 w 14552"/>
                <a:gd name="connsiteY50" fmla="*/ 7391 h 21600"/>
                <a:gd name="connsiteX51" fmla="*/ 3376 w 14552"/>
                <a:gd name="connsiteY51" fmla="*/ 7190 h 21600"/>
                <a:gd name="connsiteX52" fmla="*/ 3439 w 14552"/>
                <a:gd name="connsiteY52" fmla="*/ 7057 h 21600"/>
                <a:gd name="connsiteX53" fmla="*/ 3513 w 14552"/>
                <a:gd name="connsiteY53" fmla="*/ 7009 h 21600"/>
                <a:gd name="connsiteX54" fmla="*/ 4712 w 14552"/>
                <a:gd name="connsiteY54" fmla="*/ 7009 h 21600"/>
                <a:gd name="connsiteX55" fmla="*/ 4787 w 14552"/>
                <a:gd name="connsiteY55" fmla="*/ 7057 h 21600"/>
                <a:gd name="connsiteX56" fmla="*/ 4849 w 14552"/>
                <a:gd name="connsiteY56" fmla="*/ 7190 h 21600"/>
                <a:gd name="connsiteX57" fmla="*/ 4895 w 14552"/>
                <a:gd name="connsiteY57" fmla="*/ 7391 h 21600"/>
                <a:gd name="connsiteX58" fmla="*/ 4914 w 14552"/>
                <a:gd name="connsiteY58" fmla="*/ 7639 h 21600"/>
                <a:gd name="connsiteX59" fmla="*/ 5054 w 14552"/>
                <a:gd name="connsiteY59" fmla="*/ 16014 h 21600"/>
                <a:gd name="connsiteX60" fmla="*/ 5193 w 14552"/>
                <a:gd name="connsiteY60" fmla="*/ 18067 h 21600"/>
                <a:gd name="connsiteX61" fmla="*/ 5522 w 14552"/>
                <a:gd name="connsiteY61" fmla="*/ 19853 h 21600"/>
                <a:gd name="connsiteX62" fmla="*/ 5998 w 14552"/>
                <a:gd name="connsiteY62" fmla="*/ 21123 h 21600"/>
                <a:gd name="connsiteX63" fmla="*/ 6565 w 14552"/>
                <a:gd name="connsiteY63" fmla="*/ 21600 h 21600"/>
                <a:gd name="connsiteX64" fmla="*/ 8132 w 14552"/>
                <a:gd name="connsiteY64" fmla="*/ 21600 h 21600"/>
                <a:gd name="connsiteX65" fmla="*/ 8648 w 14552"/>
                <a:gd name="connsiteY65" fmla="*/ 21123 h 21600"/>
                <a:gd name="connsiteX66" fmla="*/ 8992 w 14552"/>
                <a:gd name="connsiteY66" fmla="*/ 19853 h 21600"/>
                <a:gd name="connsiteX67" fmla="*/ 9134 w 14552"/>
                <a:gd name="connsiteY67" fmla="*/ 18067 h 21600"/>
                <a:gd name="connsiteX68" fmla="*/ 9059 w 14552"/>
                <a:gd name="connsiteY68" fmla="*/ 16014 h 21600"/>
                <a:gd name="connsiteX69" fmla="*/ 7906 w 14552"/>
                <a:gd name="connsiteY69" fmla="*/ 2807 h 21600"/>
                <a:gd name="connsiteX70" fmla="*/ 7901 w 14552"/>
                <a:gd name="connsiteY70" fmla="*/ 2607 h 21600"/>
                <a:gd name="connsiteX71" fmla="*/ 7923 w 14552"/>
                <a:gd name="connsiteY71" fmla="*/ 2445 h 21600"/>
                <a:gd name="connsiteX72" fmla="*/ 7968 w 14552"/>
                <a:gd name="connsiteY72" fmla="*/ 2330 h 21600"/>
                <a:gd name="connsiteX73" fmla="*/ 8031 w 14552"/>
                <a:gd name="connsiteY73" fmla="*/ 2292 h 21600"/>
                <a:gd name="connsiteX74" fmla="*/ 9112 w 14552"/>
                <a:gd name="connsiteY74" fmla="*/ 2292 h 21600"/>
                <a:gd name="connsiteX75" fmla="*/ 9184 w 14552"/>
                <a:gd name="connsiteY75" fmla="*/ 2330 h 21600"/>
                <a:gd name="connsiteX76" fmla="*/ 9251 w 14552"/>
                <a:gd name="connsiteY76" fmla="*/ 2445 h 21600"/>
                <a:gd name="connsiteX77" fmla="*/ 9309 w 14552"/>
                <a:gd name="connsiteY77" fmla="*/ 2607 h 21600"/>
                <a:gd name="connsiteX78" fmla="*/ 9348 w 14552"/>
                <a:gd name="connsiteY78" fmla="*/ 2807 h 21600"/>
                <a:gd name="connsiteX79" fmla="*/ 10941 w 14552"/>
                <a:gd name="connsiteY79" fmla="*/ 16014 h 21600"/>
                <a:gd name="connsiteX80" fmla="*/ 11294 w 14552"/>
                <a:gd name="connsiteY80" fmla="*/ 18067 h 21600"/>
                <a:gd name="connsiteX81" fmla="*/ 11808 w 14552"/>
                <a:gd name="connsiteY81" fmla="*/ 19853 h 21600"/>
                <a:gd name="connsiteX82" fmla="*/ 12416 w 14552"/>
                <a:gd name="connsiteY82" fmla="*/ 21123 h 21600"/>
                <a:gd name="connsiteX83" fmla="*/ 13031 w 14552"/>
                <a:gd name="connsiteY83" fmla="*/ 21600 h 21600"/>
                <a:gd name="connsiteX84" fmla="*/ 14307 w 14552"/>
                <a:gd name="connsiteY84" fmla="*/ 21600 h 21600"/>
                <a:gd name="connsiteX85" fmla="*/ 14537 w 14552"/>
                <a:gd name="connsiteY85" fmla="*/ 18357 h 21600"/>
                <a:gd name="connsiteX0" fmla="*/ 14545 w 14558"/>
                <a:gd name="connsiteY0" fmla="*/ 18389 h 21600"/>
                <a:gd name="connsiteX1" fmla="*/ 12366 w 14558"/>
                <a:gd name="connsiteY1" fmla="*/ 16921 h 21600"/>
                <a:gd name="connsiteX2" fmla="*/ 12265 w 14558"/>
                <a:gd name="connsiteY2" fmla="*/ 16845 h 21600"/>
                <a:gd name="connsiteX3" fmla="*/ 12164 w 14558"/>
                <a:gd name="connsiteY3" fmla="*/ 16644 h 21600"/>
                <a:gd name="connsiteX4" fmla="*/ 12072 w 14558"/>
                <a:gd name="connsiteY4" fmla="*/ 16358 h 21600"/>
                <a:gd name="connsiteX5" fmla="*/ 12005 w 14558"/>
                <a:gd name="connsiteY5" fmla="*/ 16004 h 21600"/>
                <a:gd name="connsiteX6" fmla="*/ 10165 w 14558"/>
                <a:gd name="connsiteY6" fmla="*/ 2798 h 21600"/>
                <a:gd name="connsiteX7" fmla="*/ 9931 w 14558"/>
                <a:gd name="connsiteY7" fmla="*/ 1662 h 21600"/>
                <a:gd name="connsiteX8" fmla="*/ 9607 w 14558"/>
                <a:gd name="connsiteY8" fmla="*/ 783 h 21600"/>
                <a:gd name="connsiteX9" fmla="*/ 9235 w 14558"/>
                <a:gd name="connsiteY9" fmla="*/ 210 h 21600"/>
                <a:gd name="connsiteX10" fmla="*/ 8848 w 14558"/>
                <a:gd name="connsiteY10" fmla="*/ 0 h 21600"/>
                <a:gd name="connsiteX11" fmla="*/ 7824 w 14558"/>
                <a:gd name="connsiteY11" fmla="*/ 0 h 21600"/>
                <a:gd name="connsiteX12" fmla="*/ 7480 w 14558"/>
                <a:gd name="connsiteY12" fmla="*/ 210 h 21600"/>
                <a:gd name="connsiteX13" fmla="*/ 7228 w 14558"/>
                <a:gd name="connsiteY13" fmla="*/ 783 h 21600"/>
                <a:gd name="connsiteX14" fmla="*/ 7089 w 14558"/>
                <a:gd name="connsiteY14" fmla="*/ 1662 h 21600"/>
                <a:gd name="connsiteX15" fmla="*/ 7091 w 14558"/>
                <a:gd name="connsiteY15" fmla="*/ 2798 h 21600"/>
                <a:gd name="connsiteX16" fmla="*/ 7997 w 14558"/>
                <a:gd name="connsiteY16" fmla="*/ 16004 h 21600"/>
                <a:gd name="connsiteX17" fmla="*/ 8004 w 14558"/>
                <a:gd name="connsiteY17" fmla="*/ 16358 h 21600"/>
                <a:gd name="connsiteX18" fmla="*/ 7975 w 14558"/>
                <a:gd name="connsiteY18" fmla="*/ 16644 h 21600"/>
                <a:gd name="connsiteX19" fmla="*/ 7915 w 14558"/>
                <a:gd name="connsiteY19" fmla="*/ 16845 h 21600"/>
                <a:gd name="connsiteX20" fmla="*/ 7831 w 14558"/>
                <a:gd name="connsiteY20" fmla="*/ 16921 h 21600"/>
                <a:gd name="connsiteX21" fmla="*/ 6382 w 14558"/>
                <a:gd name="connsiteY21" fmla="*/ 16921 h 21600"/>
                <a:gd name="connsiteX22" fmla="*/ 6289 w 14558"/>
                <a:gd name="connsiteY22" fmla="*/ 16845 h 21600"/>
                <a:gd name="connsiteX23" fmla="*/ 6207 w 14558"/>
                <a:gd name="connsiteY23" fmla="*/ 16644 h 21600"/>
                <a:gd name="connsiteX24" fmla="*/ 6147 w 14558"/>
                <a:gd name="connsiteY24" fmla="*/ 16358 h 21600"/>
                <a:gd name="connsiteX25" fmla="*/ 6116 w 14558"/>
                <a:gd name="connsiteY25" fmla="*/ 16004 h 21600"/>
                <a:gd name="connsiteX26" fmla="*/ 5820 w 14558"/>
                <a:gd name="connsiteY26" fmla="*/ 7630 h 21600"/>
                <a:gd name="connsiteX27" fmla="*/ 5688 w 14558"/>
                <a:gd name="connsiteY27" fmla="*/ 6236 h 21600"/>
                <a:gd name="connsiteX28" fmla="*/ 5428 w 14558"/>
                <a:gd name="connsiteY28" fmla="*/ 5157 h 21600"/>
                <a:gd name="connsiteX29" fmla="*/ 5082 w 14558"/>
                <a:gd name="connsiteY29" fmla="*/ 4459 h 21600"/>
                <a:gd name="connsiteX30" fmla="*/ 4679 w 14558"/>
                <a:gd name="connsiteY30" fmla="*/ 4211 h 21600"/>
                <a:gd name="connsiteX31" fmla="*/ 3549 w 14558"/>
                <a:gd name="connsiteY31" fmla="*/ 4211 h 21600"/>
                <a:gd name="connsiteX32" fmla="*/ 3146 w 14558"/>
                <a:gd name="connsiteY32" fmla="*/ 4459 h 21600"/>
                <a:gd name="connsiteX33" fmla="*/ 2800 w 14558"/>
                <a:gd name="connsiteY33" fmla="*/ 5157 h 21600"/>
                <a:gd name="connsiteX34" fmla="*/ 2540 w 14558"/>
                <a:gd name="connsiteY34" fmla="*/ 6236 h 21600"/>
                <a:gd name="connsiteX35" fmla="*/ 2405 w 14558"/>
                <a:gd name="connsiteY35" fmla="*/ 7630 h 21600"/>
                <a:gd name="connsiteX36" fmla="*/ 2110 w 14558"/>
                <a:gd name="connsiteY36" fmla="*/ 16004 h 21600"/>
                <a:gd name="connsiteX37" fmla="*/ 2079 w 14558"/>
                <a:gd name="connsiteY37" fmla="*/ 16358 h 21600"/>
                <a:gd name="connsiteX38" fmla="*/ 2019 w 14558"/>
                <a:gd name="connsiteY38" fmla="*/ 16644 h 21600"/>
                <a:gd name="connsiteX39" fmla="*/ 1937 w 14558"/>
                <a:gd name="connsiteY39" fmla="*/ 16845 h 21600"/>
                <a:gd name="connsiteX40" fmla="*/ 1843 w 14558"/>
                <a:gd name="connsiteY40" fmla="*/ 16921 h 21600"/>
                <a:gd name="connsiteX41" fmla="*/ 720 w 14558"/>
                <a:gd name="connsiteY41" fmla="*/ 16808 h 21600"/>
                <a:gd name="connsiteX42" fmla="*/ 2 w 14558"/>
                <a:gd name="connsiteY42" fmla="*/ 20042 h 21600"/>
                <a:gd name="connsiteX43" fmla="*/ 251 w 14558"/>
                <a:gd name="connsiteY43" fmla="*/ 21535 h 21600"/>
                <a:gd name="connsiteX44" fmla="*/ 1661 w 14558"/>
                <a:gd name="connsiteY44" fmla="*/ 21600 h 21600"/>
                <a:gd name="connsiteX45" fmla="*/ 2228 w 14558"/>
                <a:gd name="connsiteY45" fmla="*/ 21123 h 21600"/>
                <a:gd name="connsiteX46" fmla="*/ 2703 w 14558"/>
                <a:gd name="connsiteY46" fmla="*/ 19853 h 21600"/>
                <a:gd name="connsiteX47" fmla="*/ 3033 w 14558"/>
                <a:gd name="connsiteY47" fmla="*/ 18067 h 21600"/>
                <a:gd name="connsiteX48" fmla="*/ 3172 w 14558"/>
                <a:gd name="connsiteY48" fmla="*/ 16014 h 21600"/>
                <a:gd name="connsiteX49" fmla="*/ 3311 w 14558"/>
                <a:gd name="connsiteY49" fmla="*/ 7639 h 21600"/>
                <a:gd name="connsiteX50" fmla="*/ 3331 w 14558"/>
                <a:gd name="connsiteY50" fmla="*/ 7391 h 21600"/>
                <a:gd name="connsiteX51" fmla="*/ 3376 w 14558"/>
                <a:gd name="connsiteY51" fmla="*/ 7190 h 21600"/>
                <a:gd name="connsiteX52" fmla="*/ 3439 w 14558"/>
                <a:gd name="connsiteY52" fmla="*/ 7057 h 21600"/>
                <a:gd name="connsiteX53" fmla="*/ 3513 w 14558"/>
                <a:gd name="connsiteY53" fmla="*/ 7009 h 21600"/>
                <a:gd name="connsiteX54" fmla="*/ 4712 w 14558"/>
                <a:gd name="connsiteY54" fmla="*/ 7009 h 21600"/>
                <a:gd name="connsiteX55" fmla="*/ 4787 w 14558"/>
                <a:gd name="connsiteY55" fmla="*/ 7057 h 21600"/>
                <a:gd name="connsiteX56" fmla="*/ 4849 w 14558"/>
                <a:gd name="connsiteY56" fmla="*/ 7190 h 21600"/>
                <a:gd name="connsiteX57" fmla="*/ 4895 w 14558"/>
                <a:gd name="connsiteY57" fmla="*/ 7391 h 21600"/>
                <a:gd name="connsiteX58" fmla="*/ 4914 w 14558"/>
                <a:gd name="connsiteY58" fmla="*/ 7639 h 21600"/>
                <a:gd name="connsiteX59" fmla="*/ 5054 w 14558"/>
                <a:gd name="connsiteY59" fmla="*/ 16014 h 21600"/>
                <a:gd name="connsiteX60" fmla="*/ 5193 w 14558"/>
                <a:gd name="connsiteY60" fmla="*/ 18067 h 21600"/>
                <a:gd name="connsiteX61" fmla="*/ 5522 w 14558"/>
                <a:gd name="connsiteY61" fmla="*/ 19853 h 21600"/>
                <a:gd name="connsiteX62" fmla="*/ 5998 w 14558"/>
                <a:gd name="connsiteY62" fmla="*/ 21123 h 21600"/>
                <a:gd name="connsiteX63" fmla="*/ 6565 w 14558"/>
                <a:gd name="connsiteY63" fmla="*/ 21600 h 21600"/>
                <a:gd name="connsiteX64" fmla="*/ 8132 w 14558"/>
                <a:gd name="connsiteY64" fmla="*/ 21600 h 21600"/>
                <a:gd name="connsiteX65" fmla="*/ 8648 w 14558"/>
                <a:gd name="connsiteY65" fmla="*/ 21123 h 21600"/>
                <a:gd name="connsiteX66" fmla="*/ 8992 w 14558"/>
                <a:gd name="connsiteY66" fmla="*/ 19853 h 21600"/>
                <a:gd name="connsiteX67" fmla="*/ 9134 w 14558"/>
                <a:gd name="connsiteY67" fmla="*/ 18067 h 21600"/>
                <a:gd name="connsiteX68" fmla="*/ 9059 w 14558"/>
                <a:gd name="connsiteY68" fmla="*/ 16014 h 21600"/>
                <a:gd name="connsiteX69" fmla="*/ 7906 w 14558"/>
                <a:gd name="connsiteY69" fmla="*/ 2807 h 21600"/>
                <a:gd name="connsiteX70" fmla="*/ 7901 w 14558"/>
                <a:gd name="connsiteY70" fmla="*/ 2607 h 21600"/>
                <a:gd name="connsiteX71" fmla="*/ 7923 w 14558"/>
                <a:gd name="connsiteY71" fmla="*/ 2445 h 21600"/>
                <a:gd name="connsiteX72" fmla="*/ 7968 w 14558"/>
                <a:gd name="connsiteY72" fmla="*/ 2330 h 21600"/>
                <a:gd name="connsiteX73" fmla="*/ 8031 w 14558"/>
                <a:gd name="connsiteY73" fmla="*/ 2292 h 21600"/>
                <a:gd name="connsiteX74" fmla="*/ 9112 w 14558"/>
                <a:gd name="connsiteY74" fmla="*/ 2292 h 21600"/>
                <a:gd name="connsiteX75" fmla="*/ 9184 w 14558"/>
                <a:gd name="connsiteY75" fmla="*/ 2330 h 21600"/>
                <a:gd name="connsiteX76" fmla="*/ 9251 w 14558"/>
                <a:gd name="connsiteY76" fmla="*/ 2445 h 21600"/>
                <a:gd name="connsiteX77" fmla="*/ 9309 w 14558"/>
                <a:gd name="connsiteY77" fmla="*/ 2607 h 21600"/>
                <a:gd name="connsiteX78" fmla="*/ 9348 w 14558"/>
                <a:gd name="connsiteY78" fmla="*/ 2807 h 21600"/>
                <a:gd name="connsiteX79" fmla="*/ 10941 w 14558"/>
                <a:gd name="connsiteY79" fmla="*/ 16014 h 21600"/>
                <a:gd name="connsiteX80" fmla="*/ 11294 w 14558"/>
                <a:gd name="connsiteY80" fmla="*/ 18067 h 21600"/>
                <a:gd name="connsiteX81" fmla="*/ 11808 w 14558"/>
                <a:gd name="connsiteY81" fmla="*/ 19853 h 21600"/>
                <a:gd name="connsiteX82" fmla="*/ 12416 w 14558"/>
                <a:gd name="connsiteY82" fmla="*/ 21123 h 21600"/>
                <a:gd name="connsiteX83" fmla="*/ 13031 w 14558"/>
                <a:gd name="connsiteY83" fmla="*/ 21600 h 21600"/>
                <a:gd name="connsiteX84" fmla="*/ 14307 w 14558"/>
                <a:gd name="connsiteY84" fmla="*/ 21600 h 21600"/>
                <a:gd name="connsiteX85" fmla="*/ 14545 w 14558"/>
                <a:gd name="connsiteY85" fmla="*/ 18389 h 21600"/>
                <a:gd name="connsiteX0" fmla="*/ 14531 w 14548"/>
                <a:gd name="connsiteY0" fmla="*/ 18389 h 21600"/>
                <a:gd name="connsiteX1" fmla="*/ 12366 w 14548"/>
                <a:gd name="connsiteY1" fmla="*/ 16921 h 21600"/>
                <a:gd name="connsiteX2" fmla="*/ 12265 w 14548"/>
                <a:gd name="connsiteY2" fmla="*/ 16845 h 21600"/>
                <a:gd name="connsiteX3" fmla="*/ 12164 w 14548"/>
                <a:gd name="connsiteY3" fmla="*/ 16644 h 21600"/>
                <a:gd name="connsiteX4" fmla="*/ 12072 w 14548"/>
                <a:gd name="connsiteY4" fmla="*/ 16358 h 21600"/>
                <a:gd name="connsiteX5" fmla="*/ 12005 w 14548"/>
                <a:gd name="connsiteY5" fmla="*/ 16004 h 21600"/>
                <a:gd name="connsiteX6" fmla="*/ 10165 w 14548"/>
                <a:gd name="connsiteY6" fmla="*/ 2798 h 21600"/>
                <a:gd name="connsiteX7" fmla="*/ 9931 w 14548"/>
                <a:gd name="connsiteY7" fmla="*/ 1662 h 21600"/>
                <a:gd name="connsiteX8" fmla="*/ 9607 w 14548"/>
                <a:gd name="connsiteY8" fmla="*/ 783 h 21600"/>
                <a:gd name="connsiteX9" fmla="*/ 9235 w 14548"/>
                <a:gd name="connsiteY9" fmla="*/ 210 h 21600"/>
                <a:gd name="connsiteX10" fmla="*/ 8848 w 14548"/>
                <a:gd name="connsiteY10" fmla="*/ 0 h 21600"/>
                <a:gd name="connsiteX11" fmla="*/ 7824 w 14548"/>
                <a:gd name="connsiteY11" fmla="*/ 0 h 21600"/>
                <a:gd name="connsiteX12" fmla="*/ 7480 w 14548"/>
                <a:gd name="connsiteY12" fmla="*/ 210 h 21600"/>
                <a:gd name="connsiteX13" fmla="*/ 7228 w 14548"/>
                <a:gd name="connsiteY13" fmla="*/ 783 h 21600"/>
                <a:gd name="connsiteX14" fmla="*/ 7089 w 14548"/>
                <a:gd name="connsiteY14" fmla="*/ 1662 h 21600"/>
                <a:gd name="connsiteX15" fmla="*/ 7091 w 14548"/>
                <a:gd name="connsiteY15" fmla="*/ 2798 h 21600"/>
                <a:gd name="connsiteX16" fmla="*/ 7997 w 14548"/>
                <a:gd name="connsiteY16" fmla="*/ 16004 h 21600"/>
                <a:gd name="connsiteX17" fmla="*/ 8004 w 14548"/>
                <a:gd name="connsiteY17" fmla="*/ 16358 h 21600"/>
                <a:gd name="connsiteX18" fmla="*/ 7975 w 14548"/>
                <a:gd name="connsiteY18" fmla="*/ 16644 h 21600"/>
                <a:gd name="connsiteX19" fmla="*/ 7915 w 14548"/>
                <a:gd name="connsiteY19" fmla="*/ 16845 h 21600"/>
                <a:gd name="connsiteX20" fmla="*/ 7831 w 14548"/>
                <a:gd name="connsiteY20" fmla="*/ 16921 h 21600"/>
                <a:gd name="connsiteX21" fmla="*/ 6382 w 14548"/>
                <a:gd name="connsiteY21" fmla="*/ 16921 h 21600"/>
                <a:gd name="connsiteX22" fmla="*/ 6289 w 14548"/>
                <a:gd name="connsiteY22" fmla="*/ 16845 h 21600"/>
                <a:gd name="connsiteX23" fmla="*/ 6207 w 14548"/>
                <a:gd name="connsiteY23" fmla="*/ 16644 h 21600"/>
                <a:gd name="connsiteX24" fmla="*/ 6147 w 14548"/>
                <a:gd name="connsiteY24" fmla="*/ 16358 h 21600"/>
                <a:gd name="connsiteX25" fmla="*/ 6116 w 14548"/>
                <a:gd name="connsiteY25" fmla="*/ 16004 h 21600"/>
                <a:gd name="connsiteX26" fmla="*/ 5820 w 14548"/>
                <a:gd name="connsiteY26" fmla="*/ 7630 h 21600"/>
                <a:gd name="connsiteX27" fmla="*/ 5688 w 14548"/>
                <a:gd name="connsiteY27" fmla="*/ 6236 h 21600"/>
                <a:gd name="connsiteX28" fmla="*/ 5428 w 14548"/>
                <a:gd name="connsiteY28" fmla="*/ 5157 h 21600"/>
                <a:gd name="connsiteX29" fmla="*/ 5082 w 14548"/>
                <a:gd name="connsiteY29" fmla="*/ 4459 h 21600"/>
                <a:gd name="connsiteX30" fmla="*/ 4679 w 14548"/>
                <a:gd name="connsiteY30" fmla="*/ 4211 h 21600"/>
                <a:gd name="connsiteX31" fmla="*/ 3549 w 14548"/>
                <a:gd name="connsiteY31" fmla="*/ 4211 h 21600"/>
                <a:gd name="connsiteX32" fmla="*/ 3146 w 14548"/>
                <a:gd name="connsiteY32" fmla="*/ 4459 h 21600"/>
                <a:gd name="connsiteX33" fmla="*/ 2800 w 14548"/>
                <a:gd name="connsiteY33" fmla="*/ 5157 h 21600"/>
                <a:gd name="connsiteX34" fmla="*/ 2540 w 14548"/>
                <a:gd name="connsiteY34" fmla="*/ 6236 h 21600"/>
                <a:gd name="connsiteX35" fmla="*/ 2405 w 14548"/>
                <a:gd name="connsiteY35" fmla="*/ 7630 h 21600"/>
                <a:gd name="connsiteX36" fmla="*/ 2110 w 14548"/>
                <a:gd name="connsiteY36" fmla="*/ 16004 h 21600"/>
                <a:gd name="connsiteX37" fmla="*/ 2079 w 14548"/>
                <a:gd name="connsiteY37" fmla="*/ 16358 h 21600"/>
                <a:gd name="connsiteX38" fmla="*/ 2019 w 14548"/>
                <a:gd name="connsiteY38" fmla="*/ 16644 h 21600"/>
                <a:gd name="connsiteX39" fmla="*/ 1937 w 14548"/>
                <a:gd name="connsiteY39" fmla="*/ 16845 h 21600"/>
                <a:gd name="connsiteX40" fmla="*/ 1843 w 14548"/>
                <a:gd name="connsiteY40" fmla="*/ 16921 h 21600"/>
                <a:gd name="connsiteX41" fmla="*/ 720 w 14548"/>
                <a:gd name="connsiteY41" fmla="*/ 16808 h 21600"/>
                <a:gd name="connsiteX42" fmla="*/ 2 w 14548"/>
                <a:gd name="connsiteY42" fmla="*/ 20042 h 21600"/>
                <a:gd name="connsiteX43" fmla="*/ 251 w 14548"/>
                <a:gd name="connsiteY43" fmla="*/ 21535 h 21600"/>
                <a:gd name="connsiteX44" fmla="*/ 1661 w 14548"/>
                <a:gd name="connsiteY44" fmla="*/ 21600 h 21600"/>
                <a:gd name="connsiteX45" fmla="*/ 2228 w 14548"/>
                <a:gd name="connsiteY45" fmla="*/ 21123 h 21600"/>
                <a:gd name="connsiteX46" fmla="*/ 2703 w 14548"/>
                <a:gd name="connsiteY46" fmla="*/ 19853 h 21600"/>
                <a:gd name="connsiteX47" fmla="*/ 3033 w 14548"/>
                <a:gd name="connsiteY47" fmla="*/ 18067 h 21600"/>
                <a:gd name="connsiteX48" fmla="*/ 3172 w 14548"/>
                <a:gd name="connsiteY48" fmla="*/ 16014 h 21600"/>
                <a:gd name="connsiteX49" fmla="*/ 3311 w 14548"/>
                <a:gd name="connsiteY49" fmla="*/ 7639 h 21600"/>
                <a:gd name="connsiteX50" fmla="*/ 3331 w 14548"/>
                <a:gd name="connsiteY50" fmla="*/ 7391 h 21600"/>
                <a:gd name="connsiteX51" fmla="*/ 3376 w 14548"/>
                <a:gd name="connsiteY51" fmla="*/ 7190 h 21600"/>
                <a:gd name="connsiteX52" fmla="*/ 3439 w 14548"/>
                <a:gd name="connsiteY52" fmla="*/ 7057 h 21600"/>
                <a:gd name="connsiteX53" fmla="*/ 3513 w 14548"/>
                <a:gd name="connsiteY53" fmla="*/ 7009 h 21600"/>
                <a:gd name="connsiteX54" fmla="*/ 4712 w 14548"/>
                <a:gd name="connsiteY54" fmla="*/ 7009 h 21600"/>
                <a:gd name="connsiteX55" fmla="*/ 4787 w 14548"/>
                <a:gd name="connsiteY55" fmla="*/ 7057 h 21600"/>
                <a:gd name="connsiteX56" fmla="*/ 4849 w 14548"/>
                <a:gd name="connsiteY56" fmla="*/ 7190 h 21600"/>
                <a:gd name="connsiteX57" fmla="*/ 4895 w 14548"/>
                <a:gd name="connsiteY57" fmla="*/ 7391 h 21600"/>
                <a:gd name="connsiteX58" fmla="*/ 4914 w 14548"/>
                <a:gd name="connsiteY58" fmla="*/ 7639 h 21600"/>
                <a:gd name="connsiteX59" fmla="*/ 5054 w 14548"/>
                <a:gd name="connsiteY59" fmla="*/ 16014 h 21600"/>
                <a:gd name="connsiteX60" fmla="*/ 5193 w 14548"/>
                <a:gd name="connsiteY60" fmla="*/ 18067 h 21600"/>
                <a:gd name="connsiteX61" fmla="*/ 5522 w 14548"/>
                <a:gd name="connsiteY61" fmla="*/ 19853 h 21600"/>
                <a:gd name="connsiteX62" fmla="*/ 5998 w 14548"/>
                <a:gd name="connsiteY62" fmla="*/ 21123 h 21600"/>
                <a:gd name="connsiteX63" fmla="*/ 6565 w 14548"/>
                <a:gd name="connsiteY63" fmla="*/ 21600 h 21600"/>
                <a:gd name="connsiteX64" fmla="*/ 8132 w 14548"/>
                <a:gd name="connsiteY64" fmla="*/ 21600 h 21600"/>
                <a:gd name="connsiteX65" fmla="*/ 8648 w 14548"/>
                <a:gd name="connsiteY65" fmla="*/ 21123 h 21600"/>
                <a:gd name="connsiteX66" fmla="*/ 8992 w 14548"/>
                <a:gd name="connsiteY66" fmla="*/ 19853 h 21600"/>
                <a:gd name="connsiteX67" fmla="*/ 9134 w 14548"/>
                <a:gd name="connsiteY67" fmla="*/ 18067 h 21600"/>
                <a:gd name="connsiteX68" fmla="*/ 9059 w 14548"/>
                <a:gd name="connsiteY68" fmla="*/ 16014 h 21600"/>
                <a:gd name="connsiteX69" fmla="*/ 7906 w 14548"/>
                <a:gd name="connsiteY69" fmla="*/ 2807 h 21600"/>
                <a:gd name="connsiteX70" fmla="*/ 7901 w 14548"/>
                <a:gd name="connsiteY70" fmla="*/ 2607 h 21600"/>
                <a:gd name="connsiteX71" fmla="*/ 7923 w 14548"/>
                <a:gd name="connsiteY71" fmla="*/ 2445 h 21600"/>
                <a:gd name="connsiteX72" fmla="*/ 7968 w 14548"/>
                <a:gd name="connsiteY72" fmla="*/ 2330 h 21600"/>
                <a:gd name="connsiteX73" fmla="*/ 8031 w 14548"/>
                <a:gd name="connsiteY73" fmla="*/ 2292 h 21600"/>
                <a:gd name="connsiteX74" fmla="*/ 9112 w 14548"/>
                <a:gd name="connsiteY74" fmla="*/ 2292 h 21600"/>
                <a:gd name="connsiteX75" fmla="*/ 9184 w 14548"/>
                <a:gd name="connsiteY75" fmla="*/ 2330 h 21600"/>
                <a:gd name="connsiteX76" fmla="*/ 9251 w 14548"/>
                <a:gd name="connsiteY76" fmla="*/ 2445 h 21600"/>
                <a:gd name="connsiteX77" fmla="*/ 9309 w 14548"/>
                <a:gd name="connsiteY77" fmla="*/ 2607 h 21600"/>
                <a:gd name="connsiteX78" fmla="*/ 9348 w 14548"/>
                <a:gd name="connsiteY78" fmla="*/ 2807 h 21600"/>
                <a:gd name="connsiteX79" fmla="*/ 10941 w 14548"/>
                <a:gd name="connsiteY79" fmla="*/ 16014 h 21600"/>
                <a:gd name="connsiteX80" fmla="*/ 11294 w 14548"/>
                <a:gd name="connsiteY80" fmla="*/ 18067 h 21600"/>
                <a:gd name="connsiteX81" fmla="*/ 11808 w 14548"/>
                <a:gd name="connsiteY81" fmla="*/ 19853 h 21600"/>
                <a:gd name="connsiteX82" fmla="*/ 12416 w 14548"/>
                <a:gd name="connsiteY82" fmla="*/ 21123 h 21600"/>
                <a:gd name="connsiteX83" fmla="*/ 13031 w 14548"/>
                <a:gd name="connsiteY83" fmla="*/ 21600 h 21600"/>
                <a:gd name="connsiteX84" fmla="*/ 14307 w 14548"/>
                <a:gd name="connsiteY84" fmla="*/ 21600 h 21600"/>
                <a:gd name="connsiteX85" fmla="*/ 14531 w 14548"/>
                <a:gd name="connsiteY85" fmla="*/ 18389 h 21600"/>
                <a:gd name="connsiteX0" fmla="*/ 14531 w 14548"/>
                <a:gd name="connsiteY0" fmla="*/ 18669 h 21600"/>
                <a:gd name="connsiteX1" fmla="*/ 12366 w 14548"/>
                <a:gd name="connsiteY1" fmla="*/ 16921 h 21600"/>
                <a:gd name="connsiteX2" fmla="*/ 12265 w 14548"/>
                <a:gd name="connsiteY2" fmla="*/ 16845 h 21600"/>
                <a:gd name="connsiteX3" fmla="*/ 12164 w 14548"/>
                <a:gd name="connsiteY3" fmla="*/ 16644 h 21600"/>
                <a:gd name="connsiteX4" fmla="*/ 12072 w 14548"/>
                <a:gd name="connsiteY4" fmla="*/ 16358 h 21600"/>
                <a:gd name="connsiteX5" fmla="*/ 12005 w 14548"/>
                <a:gd name="connsiteY5" fmla="*/ 16004 h 21600"/>
                <a:gd name="connsiteX6" fmla="*/ 10165 w 14548"/>
                <a:gd name="connsiteY6" fmla="*/ 2798 h 21600"/>
                <a:gd name="connsiteX7" fmla="*/ 9931 w 14548"/>
                <a:gd name="connsiteY7" fmla="*/ 1662 h 21600"/>
                <a:gd name="connsiteX8" fmla="*/ 9607 w 14548"/>
                <a:gd name="connsiteY8" fmla="*/ 783 h 21600"/>
                <a:gd name="connsiteX9" fmla="*/ 9235 w 14548"/>
                <a:gd name="connsiteY9" fmla="*/ 210 h 21600"/>
                <a:gd name="connsiteX10" fmla="*/ 8848 w 14548"/>
                <a:gd name="connsiteY10" fmla="*/ 0 h 21600"/>
                <a:gd name="connsiteX11" fmla="*/ 7824 w 14548"/>
                <a:gd name="connsiteY11" fmla="*/ 0 h 21600"/>
                <a:gd name="connsiteX12" fmla="*/ 7480 w 14548"/>
                <a:gd name="connsiteY12" fmla="*/ 210 h 21600"/>
                <a:gd name="connsiteX13" fmla="*/ 7228 w 14548"/>
                <a:gd name="connsiteY13" fmla="*/ 783 h 21600"/>
                <a:gd name="connsiteX14" fmla="*/ 7089 w 14548"/>
                <a:gd name="connsiteY14" fmla="*/ 1662 h 21600"/>
                <a:gd name="connsiteX15" fmla="*/ 7091 w 14548"/>
                <a:gd name="connsiteY15" fmla="*/ 2798 h 21600"/>
                <a:gd name="connsiteX16" fmla="*/ 7997 w 14548"/>
                <a:gd name="connsiteY16" fmla="*/ 16004 h 21600"/>
                <a:gd name="connsiteX17" fmla="*/ 8004 w 14548"/>
                <a:gd name="connsiteY17" fmla="*/ 16358 h 21600"/>
                <a:gd name="connsiteX18" fmla="*/ 7975 w 14548"/>
                <a:gd name="connsiteY18" fmla="*/ 16644 h 21600"/>
                <a:gd name="connsiteX19" fmla="*/ 7915 w 14548"/>
                <a:gd name="connsiteY19" fmla="*/ 16845 h 21600"/>
                <a:gd name="connsiteX20" fmla="*/ 7831 w 14548"/>
                <a:gd name="connsiteY20" fmla="*/ 16921 h 21600"/>
                <a:gd name="connsiteX21" fmla="*/ 6382 w 14548"/>
                <a:gd name="connsiteY21" fmla="*/ 16921 h 21600"/>
                <a:gd name="connsiteX22" fmla="*/ 6289 w 14548"/>
                <a:gd name="connsiteY22" fmla="*/ 16845 h 21600"/>
                <a:gd name="connsiteX23" fmla="*/ 6207 w 14548"/>
                <a:gd name="connsiteY23" fmla="*/ 16644 h 21600"/>
                <a:gd name="connsiteX24" fmla="*/ 6147 w 14548"/>
                <a:gd name="connsiteY24" fmla="*/ 16358 h 21600"/>
                <a:gd name="connsiteX25" fmla="*/ 6116 w 14548"/>
                <a:gd name="connsiteY25" fmla="*/ 16004 h 21600"/>
                <a:gd name="connsiteX26" fmla="*/ 5820 w 14548"/>
                <a:gd name="connsiteY26" fmla="*/ 7630 h 21600"/>
                <a:gd name="connsiteX27" fmla="*/ 5688 w 14548"/>
                <a:gd name="connsiteY27" fmla="*/ 6236 h 21600"/>
                <a:gd name="connsiteX28" fmla="*/ 5428 w 14548"/>
                <a:gd name="connsiteY28" fmla="*/ 5157 h 21600"/>
                <a:gd name="connsiteX29" fmla="*/ 5082 w 14548"/>
                <a:gd name="connsiteY29" fmla="*/ 4459 h 21600"/>
                <a:gd name="connsiteX30" fmla="*/ 4679 w 14548"/>
                <a:gd name="connsiteY30" fmla="*/ 4211 h 21600"/>
                <a:gd name="connsiteX31" fmla="*/ 3549 w 14548"/>
                <a:gd name="connsiteY31" fmla="*/ 4211 h 21600"/>
                <a:gd name="connsiteX32" fmla="*/ 3146 w 14548"/>
                <a:gd name="connsiteY32" fmla="*/ 4459 h 21600"/>
                <a:gd name="connsiteX33" fmla="*/ 2800 w 14548"/>
                <a:gd name="connsiteY33" fmla="*/ 5157 h 21600"/>
                <a:gd name="connsiteX34" fmla="*/ 2540 w 14548"/>
                <a:gd name="connsiteY34" fmla="*/ 6236 h 21600"/>
                <a:gd name="connsiteX35" fmla="*/ 2405 w 14548"/>
                <a:gd name="connsiteY35" fmla="*/ 7630 h 21600"/>
                <a:gd name="connsiteX36" fmla="*/ 2110 w 14548"/>
                <a:gd name="connsiteY36" fmla="*/ 16004 h 21600"/>
                <a:gd name="connsiteX37" fmla="*/ 2079 w 14548"/>
                <a:gd name="connsiteY37" fmla="*/ 16358 h 21600"/>
                <a:gd name="connsiteX38" fmla="*/ 2019 w 14548"/>
                <a:gd name="connsiteY38" fmla="*/ 16644 h 21600"/>
                <a:gd name="connsiteX39" fmla="*/ 1937 w 14548"/>
                <a:gd name="connsiteY39" fmla="*/ 16845 h 21600"/>
                <a:gd name="connsiteX40" fmla="*/ 1843 w 14548"/>
                <a:gd name="connsiteY40" fmla="*/ 16921 h 21600"/>
                <a:gd name="connsiteX41" fmla="*/ 720 w 14548"/>
                <a:gd name="connsiteY41" fmla="*/ 16808 h 21600"/>
                <a:gd name="connsiteX42" fmla="*/ 2 w 14548"/>
                <a:gd name="connsiteY42" fmla="*/ 20042 h 21600"/>
                <a:gd name="connsiteX43" fmla="*/ 251 w 14548"/>
                <a:gd name="connsiteY43" fmla="*/ 21535 h 21600"/>
                <a:gd name="connsiteX44" fmla="*/ 1661 w 14548"/>
                <a:gd name="connsiteY44" fmla="*/ 21600 h 21600"/>
                <a:gd name="connsiteX45" fmla="*/ 2228 w 14548"/>
                <a:gd name="connsiteY45" fmla="*/ 21123 h 21600"/>
                <a:gd name="connsiteX46" fmla="*/ 2703 w 14548"/>
                <a:gd name="connsiteY46" fmla="*/ 19853 h 21600"/>
                <a:gd name="connsiteX47" fmla="*/ 3033 w 14548"/>
                <a:gd name="connsiteY47" fmla="*/ 18067 h 21600"/>
                <a:gd name="connsiteX48" fmla="*/ 3172 w 14548"/>
                <a:gd name="connsiteY48" fmla="*/ 16014 h 21600"/>
                <a:gd name="connsiteX49" fmla="*/ 3311 w 14548"/>
                <a:gd name="connsiteY49" fmla="*/ 7639 h 21600"/>
                <a:gd name="connsiteX50" fmla="*/ 3331 w 14548"/>
                <a:gd name="connsiteY50" fmla="*/ 7391 h 21600"/>
                <a:gd name="connsiteX51" fmla="*/ 3376 w 14548"/>
                <a:gd name="connsiteY51" fmla="*/ 7190 h 21600"/>
                <a:gd name="connsiteX52" fmla="*/ 3439 w 14548"/>
                <a:gd name="connsiteY52" fmla="*/ 7057 h 21600"/>
                <a:gd name="connsiteX53" fmla="*/ 3513 w 14548"/>
                <a:gd name="connsiteY53" fmla="*/ 7009 h 21600"/>
                <a:gd name="connsiteX54" fmla="*/ 4712 w 14548"/>
                <a:gd name="connsiteY54" fmla="*/ 7009 h 21600"/>
                <a:gd name="connsiteX55" fmla="*/ 4787 w 14548"/>
                <a:gd name="connsiteY55" fmla="*/ 7057 h 21600"/>
                <a:gd name="connsiteX56" fmla="*/ 4849 w 14548"/>
                <a:gd name="connsiteY56" fmla="*/ 7190 h 21600"/>
                <a:gd name="connsiteX57" fmla="*/ 4895 w 14548"/>
                <a:gd name="connsiteY57" fmla="*/ 7391 h 21600"/>
                <a:gd name="connsiteX58" fmla="*/ 4914 w 14548"/>
                <a:gd name="connsiteY58" fmla="*/ 7639 h 21600"/>
                <a:gd name="connsiteX59" fmla="*/ 5054 w 14548"/>
                <a:gd name="connsiteY59" fmla="*/ 16014 h 21600"/>
                <a:gd name="connsiteX60" fmla="*/ 5193 w 14548"/>
                <a:gd name="connsiteY60" fmla="*/ 18067 h 21600"/>
                <a:gd name="connsiteX61" fmla="*/ 5522 w 14548"/>
                <a:gd name="connsiteY61" fmla="*/ 19853 h 21600"/>
                <a:gd name="connsiteX62" fmla="*/ 5998 w 14548"/>
                <a:gd name="connsiteY62" fmla="*/ 21123 h 21600"/>
                <a:gd name="connsiteX63" fmla="*/ 6565 w 14548"/>
                <a:gd name="connsiteY63" fmla="*/ 21600 h 21600"/>
                <a:gd name="connsiteX64" fmla="*/ 8132 w 14548"/>
                <a:gd name="connsiteY64" fmla="*/ 21600 h 21600"/>
                <a:gd name="connsiteX65" fmla="*/ 8648 w 14548"/>
                <a:gd name="connsiteY65" fmla="*/ 21123 h 21600"/>
                <a:gd name="connsiteX66" fmla="*/ 8992 w 14548"/>
                <a:gd name="connsiteY66" fmla="*/ 19853 h 21600"/>
                <a:gd name="connsiteX67" fmla="*/ 9134 w 14548"/>
                <a:gd name="connsiteY67" fmla="*/ 18067 h 21600"/>
                <a:gd name="connsiteX68" fmla="*/ 9059 w 14548"/>
                <a:gd name="connsiteY68" fmla="*/ 16014 h 21600"/>
                <a:gd name="connsiteX69" fmla="*/ 7906 w 14548"/>
                <a:gd name="connsiteY69" fmla="*/ 2807 h 21600"/>
                <a:gd name="connsiteX70" fmla="*/ 7901 w 14548"/>
                <a:gd name="connsiteY70" fmla="*/ 2607 h 21600"/>
                <a:gd name="connsiteX71" fmla="*/ 7923 w 14548"/>
                <a:gd name="connsiteY71" fmla="*/ 2445 h 21600"/>
                <a:gd name="connsiteX72" fmla="*/ 7968 w 14548"/>
                <a:gd name="connsiteY72" fmla="*/ 2330 h 21600"/>
                <a:gd name="connsiteX73" fmla="*/ 8031 w 14548"/>
                <a:gd name="connsiteY73" fmla="*/ 2292 h 21600"/>
                <a:gd name="connsiteX74" fmla="*/ 9112 w 14548"/>
                <a:gd name="connsiteY74" fmla="*/ 2292 h 21600"/>
                <a:gd name="connsiteX75" fmla="*/ 9184 w 14548"/>
                <a:gd name="connsiteY75" fmla="*/ 2330 h 21600"/>
                <a:gd name="connsiteX76" fmla="*/ 9251 w 14548"/>
                <a:gd name="connsiteY76" fmla="*/ 2445 h 21600"/>
                <a:gd name="connsiteX77" fmla="*/ 9309 w 14548"/>
                <a:gd name="connsiteY77" fmla="*/ 2607 h 21600"/>
                <a:gd name="connsiteX78" fmla="*/ 9348 w 14548"/>
                <a:gd name="connsiteY78" fmla="*/ 2807 h 21600"/>
                <a:gd name="connsiteX79" fmla="*/ 10941 w 14548"/>
                <a:gd name="connsiteY79" fmla="*/ 16014 h 21600"/>
                <a:gd name="connsiteX80" fmla="*/ 11294 w 14548"/>
                <a:gd name="connsiteY80" fmla="*/ 18067 h 21600"/>
                <a:gd name="connsiteX81" fmla="*/ 11808 w 14548"/>
                <a:gd name="connsiteY81" fmla="*/ 19853 h 21600"/>
                <a:gd name="connsiteX82" fmla="*/ 12416 w 14548"/>
                <a:gd name="connsiteY82" fmla="*/ 21123 h 21600"/>
                <a:gd name="connsiteX83" fmla="*/ 13031 w 14548"/>
                <a:gd name="connsiteY83" fmla="*/ 21600 h 21600"/>
                <a:gd name="connsiteX84" fmla="*/ 14307 w 14548"/>
                <a:gd name="connsiteY84" fmla="*/ 21600 h 21600"/>
                <a:gd name="connsiteX85" fmla="*/ 14531 w 14548"/>
                <a:gd name="connsiteY85" fmla="*/ 18669 h 21600"/>
                <a:gd name="connsiteX0" fmla="*/ 14546 w 14558"/>
                <a:gd name="connsiteY0" fmla="*/ 18319 h 21600"/>
                <a:gd name="connsiteX1" fmla="*/ 12366 w 14558"/>
                <a:gd name="connsiteY1" fmla="*/ 16921 h 21600"/>
                <a:gd name="connsiteX2" fmla="*/ 12265 w 14558"/>
                <a:gd name="connsiteY2" fmla="*/ 16845 h 21600"/>
                <a:gd name="connsiteX3" fmla="*/ 12164 w 14558"/>
                <a:gd name="connsiteY3" fmla="*/ 16644 h 21600"/>
                <a:gd name="connsiteX4" fmla="*/ 12072 w 14558"/>
                <a:gd name="connsiteY4" fmla="*/ 16358 h 21600"/>
                <a:gd name="connsiteX5" fmla="*/ 12005 w 14558"/>
                <a:gd name="connsiteY5" fmla="*/ 16004 h 21600"/>
                <a:gd name="connsiteX6" fmla="*/ 10165 w 14558"/>
                <a:gd name="connsiteY6" fmla="*/ 2798 h 21600"/>
                <a:gd name="connsiteX7" fmla="*/ 9931 w 14558"/>
                <a:gd name="connsiteY7" fmla="*/ 1662 h 21600"/>
                <a:gd name="connsiteX8" fmla="*/ 9607 w 14558"/>
                <a:gd name="connsiteY8" fmla="*/ 783 h 21600"/>
                <a:gd name="connsiteX9" fmla="*/ 9235 w 14558"/>
                <a:gd name="connsiteY9" fmla="*/ 210 h 21600"/>
                <a:gd name="connsiteX10" fmla="*/ 8848 w 14558"/>
                <a:gd name="connsiteY10" fmla="*/ 0 h 21600"/>
                <a:gd name="connsiteX11" fmla="*/ 7824 w 14558"/>
                <a:gd name="connsiteY11" fmla="*/ 0 h 21600"/>
                <a:gd name="connsiteX12" fmla="*/ 7480 w 14558"/>
                <a:gd name="connsiteY12" fmla="*/ 210 h 21600"/>
                <a:gd name="connsiteX13" fmla="*/ 7228 w 14558"/>
                <a:gd name="connsiteY13" fmla="*/ 783 h 21600"/>
                <a:gd name="connsiteX14" fmla="*/ 7089 w 14558"/>
                <a:gd name="connsiteY14" fmla="*/ 1662 h 21600"/>
                <a:gd name="connsiteX15" fmla="*/ 7091 w 14558"/>
                <a:gd name="connsiteY15" fmla="*/ 2798 h 21600"/>
                <a:gd name="connsiteX16" fmla="*/ 7997 w 14558"/>
                <a:gd name="connsiteY16" fmla="*/ 16004 h 21600"/>
                <a:gd name="connsiteX17" fmla="*/ 8004 w 14558"/>
                <a:gd name="connsiteY17" fmla="*/ 16358 h 21600"/>
                <a:gd name="connsiteX18" fmla="*/ 7975 w 14558"/>
                <a:gd name="connsiteY18" fmla="*/ 16644 h 21600"/>
                <a:gd name="connsiteX19" fmla="*/ 7915 w 14558"/>
                <a:gd name="connsiteY19" fmla="*/ 16845 h 21600"/>
                <a:gd name="connsiteX20" fmla="*/ 7831 w 14558"/>
                <a:gd name="connsiteY20" fmla="*/ 16921 h 21600"/>
                <a:gd name="connsiteX21" fmla="*/ 6382 w 14558"/>
                <a:gd name="connsiteY21" fmla="*/ 16921 h 21600"/>
                <a:gd name="connsiteX22" fmla="*/ 6289 w 14558"/>
                <a:gd name="connsiteY22" fmla="*/ 16845 h 21600"/>
                <a:gd name="connsiteX23" fmla="*/ 6207 w 14558"/>
                <a:gd name="connsiteY23" fmla="*/ 16644 h 21600"/>
                <a:gd name="connsiteX24" fmla="*/ 6147 w 14558"/>
                <a:gd name="connsiteY24" fmla="*/ 16358 h 21600"/>
                <a:gd name="connsiteX25" fmla="*/ 6116 w 14558"/>
                <a:gd name="connsiteY25" fmla="*/ 16004 h 21600"/>
                <a:gd name="connsiteX26" fmla="*/ 5820 w 14558"/>
                <a:gd name="connsiteY26" fmla="*/ 7630 h 21600"/>
                <a:gd name="connsiteX27" fmla="*/ 5688 w 14558"/>
                <a:gd name="connsiteY27" fmla="*/ 6236 h 21600"/>
                <a:gd name="connsiteX28" fmla="*/ 5428 w 14558"/>
                <a:gd name="connsiteY28" fmla="*/ 5157 h 21600"/>
                <a:gd name="connsiteX29" fmla="*/ 5082 w 14558"/>
                <a:gd name="connsiteY29" fmla="*/ 4459 h 21600"/>
                <a:gd name="connsiteX30" fmla="*/ 4679 w 14558"/>
                <a:gd name="connsiteY30" fmla="*/ 4211 h 21600"/>
                <a:gd name="connsiteX31" fmla="*/ 3549 w 14558"/>
                <a:gd name="connsiteY31" fmla="*/ 4211 h 21600"/>
                <a:gd name="connsiteX32" fmla="*/ 3146 w 14558"/>
                <a:gd name="connsiteY32" fmla="*/ 4459 h 21600"/>
                <a:gd name="connsiteX33" fmla="*/ 2800 w 14558"/>
                <a:gd name="connsiteY33" fmla="*/ 5157 h 21600"/>
                <a:gd name="connsiteX34" fmla="*/ 2540 w 14558"/>
                <a:gd name="connsiteY34" fmla="*/ 6236 h 21600"/>
                <a:gd name="connsiteX35" fmla="*/ 2405 w 14558"/>
                <a:gd name="connsiteY35" fmla="*/ 7630 h 21600"/>
                <a:gd name="connsiteX36" fmla="*/ 2110 w 14558"/>
                <a:gd name="connsiteY36" fmla="*/ 16004 h 21600"/>
                <a:gd name="connsiteX37" fmla="*/ 2079 w 14558"/>
                <a:gd name="connsiteY37" fmla="*/ 16358 h 21600"/>
                <a:gd name="connsiteX38" fmla="*/ 2019 w 14558"/>
                <a:gd name="connsiteY38" fmla="*/ 16644 h 21600"/>
                <a:gd name="connsiteX39" fmla="*/ 1937 w 14558"/>
                <a:gd name="connsiteY39" fmla="*/ 16845 h 21600"/>
                <a:gd name="connsiteX40" fmla="*/ 1843 w 14558"/>
                <a:gd name="connsiteY40" fmla="*/ 16921 h 21600"/>
                <a:gd name="connsiteX41" fmla="*/ 720 w 14558"/>
                <a:gd name="connsiteY41" fmla="*/ 16808 h 21600"/>
                <a:gd name="connsiteX42" fmla="*/ 2 w 14558"/>
                <a:gd name="connsiteY42" fmla="*/ 20042 h 21600"/>
                <a:gd name="connsiteX43" fmla="*/ 251 w 14558"/>
                <a:gd name="connsiteY43" fmla="*/ 21535 h 21600"/>
                <a:gd name="connsiteX44" fmla="*/ 1661 w 14558"/>
                <a:gd name="connsiteY44" fmla="*/ 21600 h 21600"/>
                <a:gd name="connsiteX45" fmla="*/ 2228 w 14558"/>
                <a:gd name="connsiteY45" fmla="*/ 21123 h 21600"/>
                <a:gd name="connsiteX46" fmla="*/ 2703 w 14558"/>
                <a:gd name="connsiteY46" fmla="*/ 19853 h 21600"/>
                <a:gd name="connsiteX47" fmla="*/ 3033 w 14558"/>
                <a:gd name="connsiteY47" fmla="*/ 18067 h 21600"/>
                <a:gd name="connsiteX48" fmla="*/ 3172 w 14558"/>
                <a:gd name="connsiteY48" fmla="*/ 16014 h 21600"/>
                <a:gd name="connsiteX49" fmla="*/ 3311 w 14558"/>
                <a:gd name="connsiteY49" fmla="*/ 7639 h 21600"/>
                <a:gd name="connsiteX50" fmla="*/ 3331 w 14558"/>
                <a:gd name="connsiteY50" fmla="*/ 7391 h 21600"/>
                <a:gd name="connsiteX51" fmla="*/ 3376 w 14558"/>
                <a:gd name="connsiteY51" fmla="*/ 7190 h 21600"/>
                <a:gd name="connsiteX52" fmla="*/ 3439 w 14558"/>
                <a:gd name="connsiteY52" fmla="*/ 7057 h 21600"/>
                <a:gd name="connsiteX53" fmla="*/ 3513 w 14558"/>
                <a:gd name="connsiteY53" fmla="*/ 7009 h 21600"/>
                <a:gd name="connsiteX54" fmla="*/ 4712 w 14558"/>
                <a:gd name="connsiteY54" fmla="*/ 7009 h 21600"/>
                <a:gd name="connsiteX55" fmla="*/ 4787 w 14558"/>
                <a:gd name="connsiteY55" fmla="*/ 7057 h 21600"/>
                <a:gd name="connsiteX56" fmla="*/ 4849 w 14558"/>
                <a:gd name="connsiteY56" fmla="*/ 7190 h 21600"/>
                <a:gd name="connsiteX57" fmla="*/ 4895 w 14558"/>
                <a:gd name="connsiteY57" fmla="*/ 7391 h 21600"/>
                <a:gd name="connsiteX58" fmla="*/ 4914 w 14558"/>
                <a:gd name="connsiteY58" fmla="*/ 7639 h 21600"/>
                <a:gd name="connsiteX59" fmla="*/ 5054 w 14558"/>
                <a:gd name="connsiteY59" fmla="*/ 16014 h 21600"/>
                <a:gd name="connsiteX60" fmla="*/ 5193 w 14558"/>
                <a:gd name="connsiteY60" fmla="*/ 18067 h 21600"/>
                <a:gd name="connsiteX61" fmla="*/ 5522 w 14558"/>
                <a:gd name="connsiteY61" fmla="*/ 19853 h 21600"/>
                <a:gd name="connsiteX62" fmla="*/ 5998 w 14558"/>
                <a:gd name="connsiteY62" fmla="*/ 21123 h 21600"/>
                <a:gd name="connsiteX63" fmla="*/ 6565 w 14558"/>
                <a:gd name="connsiteY63" fmla="*/ 21600 h 21600"/>
                <a:gd name="connsiteX64" fmla="*/ 8132 w 14558"/>
                <a:gd name="connsiteY64" fmla="*/ 21600 h 21600"/>
                <a:gd name="connsiteX65" fmla="*/ 8648 w 14558"/>
                <a:gd name="connsiteY65" fmla="*/ 21123 h 21600"/>
                <a:gd name="connsiteX66" fmla="*/ 8992 w 14558"/>
                <a:gd name="connsiteY66" fmla="*/ 19853 h 21600"/>
                <a:gd name="connsiteX67" fmla="*/ 9134 w 14558"/>
                <a:gd name="connsiteY67" fmla="*/ 18067 h 21600"/>
                <a:gd name="connsiteX68" fmla="*/ 9059 w 14558"/>
                <a:gd name="connsiteY68" fmla="*/ 16014 h 21600"/>
                <a:gd name="connsiteX69" fmla="*/ 7906 w 14558"/>
                <a:gd name="connsiteY69" fmla="*/ 2807 h 21600"/>
                <a:gd name="connsiteX70" fmla="*/ 7901 w 14558"/>
                <a:gd name="connsiteY70" fmla="*/ 2607 h 21600"/>
                <a:gd name="connsiteX71" fmla="*/ 7923 w 14558"/>
                <a:gd name="connsiteY71" fmla="*/ 2445 h 21600"/>
                <a:gd name="connsiteX72" fmla="*/ 7968 w 14558"/>
                <a:gd name="connsiteY72" fmla="*/ 2330 h 21600"/>
                <a:gd name="connsiteX73" fmla="*/ 8031 w 14558"/>
                <a:gd name="connsiteY73" fmla="*/ 2292 h 21600"/>
                <a:gd name="connsiteX74" fmla="*/ 9112 w 14558"/>
                <a:gd name="connsiteY74" fmla="*/ 2292 h 21600"/>
                <a:gd name="connsiteX75" fmla="*/ 9184 w 14558"/>
                <a:gd name="connsiteY75" fmla="*/ 2330 h 21600"/>
                <a:gd name="connsiteX76" fmla="*/ 9251 w 14558"/>
                <a:gd name="connsiteY76" fmla="*/ 2445 h 21600"/>
                <a:gd name="connsiteX77" fmla="*/ 9309 w 14558"/>
                <a:gd name="connsiteY77" fmla="*/ 2607 h 21600"/>
                <a:gd name="connsiteX78" fmla="*/ 9348 w 14558"/>
                <a:gd name="connsiteY78" fmla="*/ 2807 h 21600"/>
                <a:gd name="connsiteX79" fmla="*/ 10941 w 14558"/>
                <a:gd name="connsiteY79" fmla="*/ 16014 h 21600"/>
                <a:gd name="connsiteX80" fmla="*/ 11294 w 14558"/>
                <a:gd name="connsiteY80" fmla="*/ 18067 h 21600"/>
                <a:gd name="connsiteX81" fmla="*/ 11808 w 14558"/>
                <a:gd name="connsiteY81" fmla="*/ 19853 h 21600"/>
                <a:gd name="connsiteX82" fmla="*/ 12416 w 14558"/>
                <a:gd name="connsiteY82" fmla="*/ 21123 h 21600"/>
                <a:gd name="connsiteX83" fmla="*/ 13031 w 14558"/>
                <a:gd name="connsiteY83" fmla="*/ 21600 h 21600"/>
                <a:gd name="connsiteX84" fmla="*/ 14307 w 14558"/>
                <a:gd name="connsiteY84" fmla="*/ 21600 h 21600"/>
                <a:gd name="connsiteX85" fmla="*/ 14546 w 14558"/>
                <a:gd name="connsiteY85" fmla="*/ 18319 h 21600"/>
                <a:gd name="connsiteX0" fmla="*/ 14460 w 14509"/>
                <a:gd name="connsiteY0" fmla="*/ 18319 h 21600"/>
                <a:gd name="connsiteX1" fmla="*/ 12366 w 14509"/>
                <a:gd name="connsiteY1" fmla="*/ 16921 h 21600"/>
                <a:gd name="connsiteX2" fmla="*/ 12265 w 14509"/>
                <a:gd name="connsiteY2" fmla="*/ 16845 h 21600"/>
                <a:gd name="connsiteX3" fmla="*/ 12164 w 14509"/>
                <a:gd name="connsiteY3" fmla="*/ 16644 h 21600"/>
                <a:gd name="connsiteX4" fmla="*/ 12072 w 14509"/>
                <a:gd name="connsiteY4" fmla="*/ 16358 h 21600"/>
                <a:gd name="connsiteX5" fmla="*/ 12005 w 14509"/>
                <a:gd name="connsiteY5" fmla="*/ 16004 h 21600"/>
                <a:gd name="connsiteX6" fmla="*/ 10165 w 14509"/>
                <a:gd name="connsiteY6" fmla="*/ 2798 h 21600"/>
                <a:gd name="connsiteX7" fmla="*/ 9931 w 14509"/>
                <a:gd name="connsiteY7" fmla="*/ 1662 h 21600"/>
                <a:gd name="connsiteX8" fmla="*/ 9607 w 14509"/>
                <a:gd name="connsiteY8" fmla="*/ 783 h 21600"/>
                <a:gd name="connsiteX9" fmla="*/ 9235 w 14509"/>
                <a:gd name="connsiteY9" fmla="*/ 210 h 21600"/>
                <a:gd name="connsiteX10" fmla="*/ 8848 w 14509"/>
                <a:gd name="connsiteY10" fmla="*/ 0 h 21600"/>
                <a:gd name="connsiteX11" fmla="*/ 7824 w 14509"/>
                <a:gd name="connsiteY11" fmla="*/ 0 h 21600"/>
                <a:gd name="connsiteX12" fmla="*/ 7480 w 14509"/>
                <a:gd name="connsiteY12" fmla="*/ 210 h 21600"/>
                <a:gd name="connsiteX13" fmla="*/ 7228 w 14509"/>
                <a:gd name="connsiteY13" fmla="*/ 783 h 21600"/>
                <a:gd name="connsiteX14" fmla="*/ 7089 w 14509"/>
                <a:gd name="connsiteY14" fmla="*/ 1662 h 21600"/>
                <a:gd name="connsiteX15" fmla="*/ 7091 w 14509"/>
                <a:gd name="connsiteY15" fmla="*/ 2798 h 21600"/>
                <a:gd name="connsiteX16" fmla="*/ 7997 w 14509"/>
                <a:gd name="connsiteY16" fmla="*/ 16004 h 21600"/>
                <a:gd name="connsiteX17" fmla="*/ 8004 w 14509"/>
                <a:gd name="connsiteY17" fmla="*/ 16358 h 21600"/>
                <a:gd name="connsiteX18" fmla="*/ 7975 w 14509"/>
                <a:gd name="connsiteY18" fmla="*/ 16644 h 21600"/>
                <a:gd name="connsiteX19" fmla="*/ 7915 w 14509"/>
                <a:gd name="connsiteY19" fmla="*/ 16845 h 21600"/>
                <a:gd name="connsiteX20" fmla="*/ 7831 w 14509"/>
                <a:gd name="connsiteY20" fmla="*/ 16921 h 21600"/>
                <a:gd name="connsiteX21" fmla="*/ 6382 w 14509"/>
                <a:gd name="connsiteY21" fmla="*/ 16921 h 21600"/>
                <a:gd name="connsiteX22" fmla="*/ 6289 w 14509"/>
                <a:gd name="connsiteY22" fmla="*/ 16845 h 21600"/>
                <a:gd name="connsiteX23" fmla="*/ 6207 w 14509"/>
                <a:gd name="connsiteY23" fmla="*/ 16644 h 21600"/>
                <a:gd name="connsiteX24" fmla="*/ 6147 w 14509"/>
                <a:gd name="connsiteY24" fmla="*/ 16358 h 21600"/>
                <a:gd name="connsiteX25" fmla="*/ 6116 w 14509"/>
                <a:gd name="connsiteY25" fmla="*/ 16004 h 21600"/>
                <a:gd name="connsiteX26" fmla="*/ 5820 w 14509"/>
                <a:gd name="connsiteY26" fmla="*/ 7630 h 21600"/>
                <a:gd name="connsiteX27" fmla="*/ 5688 w 14509"/>
                <a:gd name="connsiteY27" fmla="*/ 6236 h 21600"/>
                <a:gd name="connsiteX28" fmla="*/ 5428 w 14509"/>
                <a:gd name="connsiteY28" fmla="*/ 5157 h 21600"/>
                <a:gd name="connsiteX29" fmla="*/ 5082 w 14509"/>
                <a:gd name="connsiteY29" fmla="*/ 4459 h 21600"/>
                <a:gd name="connsiteX30" fmla="*/ 4679 w 14509"/>
                <a:gd name="connsiteY30" fmla="*/ 4211 h 21600"/>
                <a:gd name="connsiteX31" fmla="*/ 3549 w 14509"/>
                <a:gd name="connsiteY31" fmla="*/ 4211 h 21600"/>
                <a:gd name="connsiteX32" fmla="*/ 3146 w 14509"/>
                <a:gd name="connsiteY32" fmla="*/ 4459 h 21600"/>
                <a:gd name="connsiteX33" fmla="*/ 2800 w 14509"/>
                <a:gd name="connsiteY33" fmla="*/ 5157 h 21600"/>
                <a:gd name="connsiteX34" fmla="*/ 2540 w 14509"/>
                <a:gd name="connsiteY34" fmla="*/ 6236 h 21600"/>
                <a:gd name="connsiteX35" fmla="*/ 2405 w 14509"/>
                <a:gd name="connsiteY35" fmla="*/ 7630 h 21600"/>
                <a:gd name="connsiteX36" fmla="*/ 2110 w 14509"/>
                <a:gd name="connsiteY36" fmla="*/ 16004 h 21600"/>
                <a:gd name="connsiteX37" fmla="*/ 2079 w 14509"/>
                <a:gd name="connsiteY37" fmla="*/ 16358 h 21600"/>
                <a:gd name="connsiteX38" fmla="*/ 2019 w 14509"/>
                <a:gd name="connsiteY38" fmla="*/ 16644 h 21600"/>
                <a:gd name="connsiteX39" fmla="*/ 1937 w 14509"/>
                <a:gd name="connsiteY39" fmla="*/ 16845 h 21600"/>
                <a:gd name="connsiteX40" fmla="*/ 1843 w 14509"/>
                <a:gd name="connsiteY40" fmla="*/ 16921 h 21600"/>
                <a:gd name="connsiteX41" fmla="*/ 720 w 14509"/>
                <a:gd name="connsiteY41" fmla="*/ 16808 h 21600"/>
                <a:gd name="connsiteX42" fmla="*/ 2 w 14509"/>
                <a:gd name="connsiteY42" fmla="*/ 20042 h 21600"/>
                <a:gd name="connsiteX43" fmla="*/ 251 w 14509"/>
                <a:gd name="connsiteY43" fmla="*/ 21535 h 21600"/>
                <a:gd name="connsiteX44" fmla="*/ 1661 w 14509"/>
                <a:gd name="connsiteY44" fmla="*/ 21600 h 21600"/>
                <a:gd name="connsiteX45" fmla="*/ 2228 w 14509"/>
                <a:gd name="connsiteY45" fmla="*/ 21123 h 21600"/>
                <a:gd name="connsiteX46" fmla="*/ 2703 w 14509"/>
                <a:gd name="connsiteY46" fmla="*/ 19853 h 21600"/>
                <a:gd name="connsiteX47" fmla="*/ 3033 w 14509"/>
                <a:gd name="connsiteY47" fmla="*/ 18067 h 21600"/>
                <a:gd name="connsiteX48" fmla="*/ 3172 w 14509"/>
                <a:gd name="connsiteY48" fmla="*/ 16014 h 21600"/>
                <a:gd name="connsiteX49" fmla="*/ 3311 w 14509"/>
                <a:gd name="connsiteY49" fmla="*/ 7639 h 21600"/>
                <a:gd name="connsiteX50" fmla="*/ 3331 w 14509"/>
                <a:gd name="connsiteY50" fmla="*/ 7391 h 21600"/>
                <a:gd name="connsiteX51" fmla="*/ 3376 w 14509"/>
                <a:gd name="connsiteY51" fmla="*/ 7190 h 21600"/>
                <a:gd name="connsiteX52" fmla="*/ 3439 w 14509"/>
                <a:gd name="connsiteY52" fmla="*/ 7057 h 21600"/>
                <a:gd name="connsiteX53" fmla="*/ 3513 w 14509"/>
                <a:gd name="connsiteY53" fmla="*/ 7009 h 21600"/>
                <a:gd name="connsiteX54" fmla="*/ 4712 w 14509"/>
                <a:gd name="connsiteY54" fmla="*/ 7009 h 21600"/>
                <a:gd name="connsiteX55" fmla="*/ 4787 w 14509"/>
                <a:gd name="connsiteY55" fmla="*/ 7057 h 21600"/>
                <a:gd name="connsiteX56" fmla="*/ 4849 w 14509"/>
                <a:gd name="connsiteY56" fmla="*/ 7190 h 21600"/>
                <a:gd name="connsiteX57" fmla="*/ 4895 w 14509"/>
                <a:gd name="connsiteY57" fmla="*/ 7391 h 21600"/>
                <a:gd name="connsiteX58" fmla="*/ 4914 w 14509"/>
                <a:gd name="connsiteY58" fmla="*/ 7639 h 21600"/>
                <a:gd name="connsiteX59" fmla="*/ 5054 w 14509"/>
                <a:gd name="connsiteY59" fmla="*/ 16014 h 21600"/>
                <a:gd name="connsiteX60" fmla="*/ 5193 w 14509"/>
                <a:gd name="connsiteY60" fmla="*/ 18067 h 21600"/>
                <a:gd name="connsiteX61" fmla="*/ 5522 w 14509"/>
                <a:gd name="connsiteY61" fmla="*/ 19853 h 21600"/>
                <a:gd name="connsiteX62" fmla="*/ 5998 w 14509"/>
                <a:gd name="connsiteY62" fmla="*/ 21123 h 21600"/>
                <a:gd name="connsiteX63" fmla="*/ 6565 w 14509"/>
                <a:gd name="connsiteY63" fmla="*/ 21600 h 21600"/>
                <a:gd name="connsiteX64" fmla="*/ 8132 w 14509"/>
                <a:gd name="connsiteY64" fmla="*/ 21600 h 21600"/>
                <a:gd name="connsiteX65" fmla="*/ 8648 w 14509"/>
                <a:gd name="connsiteY65" fmla="*/ 21123 h 21600"/>
                <a:gd name="connsiteX66" fmla="*/ 8992 w 14509"/>
                <a:gd name="connsiteY66" fmla="*/ 19853 h 21600"/>
                <a:gd name="connsiteX67" fmla="*/ 9134 w 14509"/>
                <a:gd name="connsiteY67" fmla="*/ 18067 h 21600"/>
                <a:gd name="connsiteX68" fmla="*/ 9059 w 14509"/>
                <a:gd name="connsiteY68" fmla="*/ 16014 h 21600"/>
                <a:gd name="connsiteX69" fmla="*/ 7906 w 14509"/>
                <a:gd name="connsiteY69" fmla="*/ 2807 h 21600"/>
                <a:gd name="connsiteX70" fmla="*/ 7901 w 14509"/>
                <a:gd name="connsiteY70" fmla="*/ 2607 h 21600"/>
                <a:gd name="connsiteX71" fmla="*/ 7923 w 14509"/>
                <a:gd name="connsiteY71" fmla="*/ 2445 h 21600"/>
                <a:gd name="connsiteX72" fmla="*/ 7968 w 14509"/>
                <a:gd name="connsiteY72" fmla="*/ 2330 h 21600"/>
                <a:gd name="connsiteX73" fmla="*/ 8031 w 14509"/>
                <a:gd name="connsiteY73" fmla="*/ 2292 h 21600"/>
                <a:gd name="connsiteX74" fmla="*/ 9112 w 14509"/>
                <a:gd name="connsiteY74" fmla="*/ 2292 h 21600"/>
                <a:gd name="connsiteX75" fmla="*/ 9184 w 14509"/>
                <a:gd name="connsiteY75" fmla="*/ 2330 h 21600"/>
                <a:gd name="connsiteX76" fmla="*/ 9251 w 14509"/>
                <a:gd name="connsiteY76" fmla="*/ 2445 h 21600"/>
                <a:gd name="connsiteX77" fmla="*/ 9309 w 14509"/>
                <a:gd name="connsiteY77" fmla="*/ 2607 h 21600"/>
                <a:gd name="connsiteX78" fmla="*/ 9348 w 14509"/>
                <a:gd name="connsiteY78" fmla="*/ 2807 h 21600"/>
                <a:gd name="connsiteX79" fmla="*/ 10941 w 14509"/>
                <a:gd name="connsiteY79" fmla="*/ 16014 h 21600"/>
                <a:gd name="connsiteX80" fmla="*/ 11294 w 14509"/>
                <a:gd name="connsiteY80" fmla="*/ 18067 h 21600"/>
                <a:gd name="connsiteX81" fmla="*/ 11808 w 14509"/>
                <a:gd name="connsiteY81" fmla="*/ 19853 h 21600"/>
                <a:gd name="connsiteX82" fmla="*/ 12416 w 14509"/>
                <a:gd name="connsiteY82" fmla="*/ 21123 h 21600"/>
                <a:gd name="connsiteX83" fmla="*/ 13031 w 14509"/>
                <a:gd name="connsiteY83" fmla="*/ 21600 h 21600"/>
                <a:gd name="connsiteX84" fmla="*/ 14307 w 14509"/>
                <a:gd name="connsiteY84" fmla="*/ 21600 h 21600"/>
                <a:gd name="connsiteX85" fmla="*/ 14460 w 14509"/>
                <a:gd name="connsiteY85" fmla="*/ 18319 h 21600"/>
                <a:gd name="connsiteX0" fmla="*/ 14460 w 14460"/>
                <a:gd name="connsiteY0" fmla="*/ 18319 h 21764"/>
                <a:gd name="connsiteX1" fmla="*/ 12366 w 14460"/>
                <a:gd name="connsiteY1" fmla="*/ 16921 h 21764"/>
                <a:gd name="connsiteX2" fmla="*/ 12265 w 14460"/>
                <a:gd name="connsiteY2" fmla="*/ 16845 h 21764"/>
                <a:gd name="connsiteX3" fmla="*/ 12164 w 14460"/>
                <a:gd name="connsiteY3" fmla="*/ 16644 h 21764"/>
                <a:gd name="connsiteX4" fmla="*/ 12072 w 14460"/>
                <a:gd name="connsiteY4" fmla="*/ 16358 h 21764"/>
                <a:gd name="connsiteX5" fmla="*/ 12005 w 14460"/>
                <a:gd name="connsiteY5" fmla="*/ 16004 h 21764"/>
                <a:gd name="connsiteX6" fmla="*/ 10165 w 14460"/>
                <a:gd name="connsiteY6" fmla="*/ 2798 h 21764"/>
                <a:gd name="connsiteX7" fmla="*/ 9931 w 14460"/>
                <a:gd name="connsiteY7" fmla="*/ 1662 h 21764"/>
                <a:gd name="connsiteX8" fmla="*/ 9607 w 14460"/>
                <a:gd name="connsiteY8" fmla="*/ 783 h 21764"/>
                <a:gd name="connsiteX9" fmla="*/ 9235 w 14460"/>
                <a:gd name="connsiteY9" fmla="*/ 210 h 21764"/>
                <a:gd name="connsiteX10" fmla="*/ 8848 w 14460"/>
                <a:gd name="connsiteY10" fmla="*/ 0 h 21764"/>
                <a:gd name="connsiteX11" fmla="*/ 7824 w 14460"/>
                <a:gd name="connsiteY11" fmla="*/ 0 h 21764"/>
                <a:gd name="connsiteX12" fmla="*/ 7480 w 14460"/>
                <a:gd name="connsiteY12" fmla="*/ 210 h 21764"/>
                <a:gd name="connsiteX13" fmla="*/ 7228 w 14460"/>
                <a:gd name="connsiteY13" fmla="*/ 783 h 21764"/>
                <a:gd name="connsiteX14" fmla="*/ 7089 w 14460"/>
                <a:gd name="connsiteY14" fmla="*/ 1662 h 21764"/>
                <a:gd name="connsiteX15" fmla="*/ 7091 w 14460"/>
                <a:gd name="connsiteY15" fmla="*/ 2798 h 21764"/>
                <a:gd name="connsiteX16" fmla="*/ 7997 w 14460"/>
                <a:gd name="connsiteY16" fmla="*/ 16004 h 21764"/>
                <a:gd name="connsiteX17" fmla="*/ 8004 w 14460"/>
                <a:gd name="connsiteY17" fmla="*/ 16358 h 21764"/>
                <a:gd name="connsiteX18" fmla="*/ 7975 w 14460"/>
                <a:gd name="connsiteY18" fmla="*/ 16644 h 21764"/>
                <a:gd name="connsiteX19" fmla="*/ 7915 w 14460"/>
                <a:gd name="connsiteY19" fmla="*/ 16845 h 21764"/>
                <a:gd name="connsiteX20" fmla="*/ 7831 w 14460"/>
                <a:gd name="connsiteY20" fmla="*/ 16921 h 21764"/>
                <a:gd name="connsiteX21" fmla="*/ 6382 w 14460"/>
                <a:gd name="connsiteY21" fmla="*/ 16921 h 21764"/>
                <a:gd name="connsiteX22" fmla="*/ 6289 w 14460"/>
                <a:gd name="connsiteY22" fmla="*/ 16845 h 21764"/>
                <a:gd name="connsiteX23" fmla="*/ 6207 w 14460"/>
                <a:gd name="connsiteY23" fmla="*/ 16644 h 21764"/>
                <a:gd name="connsiteX24" fmla="*/ 6147 w 14460"/>
                <a:gd name="connsiteY24" fmla="*/ 16358 h 21764"/>
                <a:gd name="connsiteX25" fmla="*/ 6116 w 14460"/>
                <a:gd name="connsiteY25" fmla="*/ 16004 h 21764"/>
                <a:gd name="connsiteX26" fmla="*/ 5820 w 14460"/>
                <a:gd name="connsiteY26" fmla="*/ 7630 h 21764"/>
                <a:gd name="connsiteX27" fmla="*/ 5688 w 14460"/>
                <a:gd name="connsiteY27" fmla="*/ 6236 h 21764"/>
                <a:gd name="connsiteX28" fmla="*/ 5428 w 14460"/>
                <a:gd name="connsiteY28" fmla="*/ 5157 h 21764"/>
                <a:gd name="connsiteX29" fmla="*/ 5082 w 14460"/>
                <a:gd name="connsiteY29" fmla="*/ 4459 h 21764"/>
                <a:gd name="connsiteX30" fmla="*/ 4679 w 14460"/>
                <a:gd name="connsiteY30" fmla="*/ 4211 h 21764"/>
                <a:gd name="connsiteX31" fmla="*/ 3549 w 14460"/>
                <a:gd name="connsiteY31" fmla="*/ 4211 h 21764"/>
                <a:gd name="connsiteX32" fmla="*/ 3146 w 14460"/>
                <a:gd name="connsiteY32" fmla="*/ 4459 h 21764"/>
                <a:gd name="connsiteX33" fmla="*/ 2800 w 14460"/>
                <a:gd name="connsiteY33" fmla="*/ 5157 h 21764"/>
                <a:gd name="connsiteX34" fmla="*/ 2540 w 14460"/>
                <a:gd name="connsiteY34" fmla="*/ 6236 h 21764"/>
                <a:gd name="connsiteX35" fmla="*/ 2405 w 14460"/>
                <a:gd name="connsiteY35" fmla="*/ 7630 h 21764"/>
                <a:gd name="connsiteX36" fmla="*/ 2110 w 14460"/>
                <a:gd name="connsiteY36" fmla="*/ 16004 h 21764"/>
                <a:gd name="connsiteX37" fmla="*/ 2079 w 14460"/>
                <a:gd name="connsiteY37" fmla="*/ 16358 h 21764"/>
                <a:gd name="connsiteX38" fmla="*/ 2019 w 14460"/>
                <a:gd name="connsiteY38" fmla="*/ 16644 h 21764"/>
                <a:gd name="connsiteX39" fmla="*/ 1937 w 14460"/>
                <a:gd name="connsiteY39" fmla="*/ 16845 h 21764"/>
                <a:gd name="connsiteX40" fmla="*/ 1843 w 14460"/>
                <a:gd name="connsiteY40" fmla="*/ 16921 h 21764"/>
                <a:gd name="connsiteX41" fmla="*/ 720 w 14460"/>
                <a:gd name="connsiteY41" fmla="*/ 16808 h 21764"/>
                <a:gd name="connsiteX42" fmla="*/ 2 w 14460"/>
                <a:gd name="connsiteY42" fmla="*/ 20042 h 21764"/>
                <a:gd name="connsiteX43" fmla="*/ 251 w 14460"/>
                <a:gd name="connsiteY43" fmla="*/ 21535 h 21764"/>
                <a:gd name="connsiteX44" fmla="*/ 1661 w 14460"/>
                <a:gd name="connsiteY44" fmla="*/ 21600 h 21764"/>
                <a:gd name="connsiteX45" fmla="*/ 2228 w 14460"/>
                <a:gd name="connsiteY45" fmla="*/ 21123 h 21764"/>
                <a:gd name="connsiteX46" fmla="*/ 2703 w 14460"/>
                <a:gd name="connsiteY46" fmla="*/ 19853 h 21764"/>
                <a:gd name="connsiteX47" fmla="*/ 3033 w 14460"/>
                <a:gd name="connsiteY47" fmla="*/ 18067 h 21764"/>
                <a:gd name="connsiteX48" fmla="*/ 3172 w 14460"/>
                <a:gd name="connsiteY48" fmla="*/ 16014 h 21764"/>
                <a:gd name="connsiteX49" fmla="*/ 3311 w 14460"/>
                <a:gd name="connsiteY49" fmla="*/ 7639 h 21764"/>
                <a:gd name="connsiteX50" fmla="*/ 3331 w 14460"/>
                <a:gd name="connsiteY50" fmla="*/ 7391 h 21764"/>
                <a:gd name="connsiteX51" fmla="*/ 3376 w 14460"/>
                <a:gd name="connsiteY51" fmla="*/ 7190 h 21764"/>
                <a:gd name="connsiteX52" fmla="*/ 3439 w 14460"/>
                <a:gd name="connsiteY52" fmla="*/ 7057 h 21764"/>
                <a:gd name="connsiteX53" fmla="*/ 3513 w 14460"/>
                <a:gd name="connsiteY53" fmla="*/ 7009 h 21764"/>
                <a:gd name="connsiteX54" fmla="*/ 4712 w 14460"/>
                <a:gd name="connsiteY54" fmla="*/ 7009 h 21764"/>
                <a:gd name="connsiteX55" fmla="*/ 4787 w 14460"/>
                <a:gd name="connsiteY55" fmla="*/ 7057 h 21764"/>
                <a:gd name="connsiteX56" fmla="*/ 4849 w 14460"/>
                <a:gd name="connsiteY56" fmla="*/ 7190 h 21764"/>
                <a:gd name="connsiteX57" fmla="*/ 4895 w 14460"/>
                <a:gd name="connsiteY57" fmla="*/ 7391 h 21764"/>
                <a:gd name="connsiteX58" fmla="*/ 4914 w 14460"/>
                <a:gd name="connsiteY58" fmla="*/ 7639 h 21764"/>
                <a:gd name="connsiteX59" fmla="*/ 5054 w 14460"/>
                <a:gd name="connsiteY59" fmla="*/ 16014 h 21764"/>
                <a:gd name="connsiteX60" fmla="*/ 5193 w 14460"/>
                <a:gd name="connsiteY60" fmla="*/ 18067 h 21764"/>
                <a:gd name="connsiteX61" fmla="*/ 5522 w 14460"/>
                <a:gd name="connsiteY61" fmla="*/ 19853 h 21764"/>
                <a:gd name="connsiteX62" fmla="*/ 5998 w 14460"/>
                <a:gd name="connsiteY62" fmla="*/ 21123 h 21764"/>
                <a:gd name="connsiteX63" fmla="*/ 6565 w 14460"/>
                <a:gd name="connsiteY63" fmla="*/ 21600 h 21764"/>
                <a:gd name="connsiteX64" fmla="*/ 8132 w 14460"/>
                <a:gd name="connsiteY64" fmla="*/ 21600 h 21764"/>
                <a:gd name="connsiteX65" fmla="*/ 8648 w 14460"/>
                <a:gd name="connsiteY65" fmla="*/ 21123 h 21764"/>
                <a:gd name="connsiteX66" fmla="*/ 8992 w 14460"/>
                <a:gd name="connsiteY66" fmla="*/ 19853 h 21764"/>
                <a:gd name="connsiteX67" fmla="*/ 9134 w 14460"/>
                <a:gd name="connsiteY67" fmla="*/ 18067 h 21764"/>
                <a:gd name="connsiteX68" fmla="*/ 9059 w 14460"/>
                <a:gd name="connsiteY68" fmla="*/ 16014 h 21764"/>
                <a:gd name="connsiteX69" fmla="*/ 7906 w 14460"/>
                <a:gd name="connsiteY69" fmla="*/ 2807 h 21764"/>
                <a:gd name="connsiteX70" fmla="*/ 7901 w 14460"/>
                <a:gd name="connsiteY70" fmla="*/ 2607 h 21764"/>
                <a:gd name="connsiteX71" fmla="*/ 7923 w 14460"/>
                <a:gd name="connsiteY71" fmla="*/ 2445 h 21764"/>
                <a:gd name="connsiteX72" fmla="*/ 7968 w 14460"/>
                <a:gd name="connsiteY72" fmla="*/ 2330 h 21764"/>
                <a:gd name="connsiteX73" fmla="*/ 8031 w 14460"/>
                <a:gd name="connsiteY73" fmla="*/ 2292 h 21764"/>
                <a:gd name="connsiteX74" fmla="*/ 9112 w 14460"/>
                <a:gd name="connsiteY74" fmla="*/ 2292 h 21764"/>
                <a:gd name="connsiteX75" fmla="*/ 9184 w 14460"/>
                <a:gd name="connsiteY75" fmla="*/ 2330 h 21764"/>
                <a:gd name="connsiteX76" fmla="*/ 9251 w 14460"/>
                <a:gd name="connsiteY76" fmla="*/ 2445 h 21764"/>
                <a:gd name="connsiteX77" fmla="*/ 9309 w 14460"/>
                <a:gd name="connsiteY77" fmla="*/ 2607 h 21764"/>
                <a:gd name="connsiteX78" fmla="*/ 9348 w 14460"/>
                <a:gd name="connsiteY78" fmla="*/ 2807 h 21764"/>
                <a:gd name="connsiteX79" fmla="*/ 10941 w 14460"/>
                <a:gd name="connsiteY79" fmla="*/ 16014 h 21764"/>
                <a:gd name="connsiteX80" fmla="*/ 11294 w 14460"/>
                <a:gd name="connsiteY80" fmla="*/ 18067 h 21764"/>
                <a:gd name="connsiteX81" fmla="*/ 11808 w 14460"/>
                <a:gd name="connsiteY81" fmla="*/ 19853 h 21764"/>
                <a:gd name="connsiteX82" fmla="*/ 12416 w 14460"/>
                <a:gd name="connsiteY82" fmla="*/ 21123 h 21764"/>
                <a:gd name="connsiteX83" fmla="*/ 13031 w 14460"/>
                <a:gd name="connsiteY83" fmla="*/ 21600 h 21764"/>
                <a:gd name="connsiteX84" fmla="*/ 14144 w 14460"/>
                <a:gd name="connsiteY84" fmla="*/ 21764 h 21764"/>
                <a:gd name="connsiteX85" fmla="*/ 14460 w 14460"/>
                <a:gd name="connsiteY85" fmla="*/ 18319 h 21764"/>
                <a:gd name="connsiteX0" fmla="*/ 14455 w 14455"/>
                <a:gd name="connsiteY0" fmla="*/ 18278 h 21764"/>
                <a:gd name="connsiteX1" fmla="*/ 12366 w 14455"/>
                <a:gd name="connsiteY1" fmla="*/ 16921 h 21764"/>
                <a:gd name="connsiteX2" fmla="*/ 12265 w 14455"/>
                <a:gd name="connsiteY2" fmla="*/ 16845 h 21764"/>
                <a:gd name="connsiteX3" fmla="*/ 12164 w 14455"/>
                <a:gd name="connsiteY3" fmla="*/ 16644 h 21764"/>
                <a:gd name="connsiteX4" fmla="*/ 12072 w 14455"/>
                <a:gd name="connsiteY4" fmla="*/ 16358 h 21764"/>
                <a:gd name="connsiteX5" fmla="*/ 12005 w 14455"/>
                <a:gd name="connsiteY5" fmla="*/ 16004 h 21764"/>
                <a:gd name="connsiteX6" fmla="*/ 10165 w 14455"/>
                <a:gd name="connsiteY6" fmla="*/ 2798 h 21764"/>
                <a:gd name="connsiteX7" fmla="*/ 9931 w 14455"/>
                <a:gd name="connsiteY7" fmla="*/ 1662 h 21764"/>
                <a:gd name="connsiteX8" fmla="*/ 9607 w 14455"/>
                <a:gd name="connsiteY8" fmla="*/ 783 h 21764"/>
                <a:gd name="connsiteX9" fmla="*/ 9235 w 14455"/>
                <a:gd name="connsiteY9" fmla="*/ 210 h 21764"/>
                <a:gd name="connsiteX10" fmla="*/ 8848 w 14455"/>
                <a:gd name="connsiteY10" fmla="*/ 0 h 21764"/>
                <a:gd name="connsiteX11" fmla="*/ 7824 w 14455"/>
                <a:gd name="connsiteY11" fmla="*/ 0 h 21764"/>
                <a:gd name="connsiteX12" fmla="*/ 7480 w 14455"/>
                <a:gd name="connsiteY12" fmla="*/ 210 h 21764"/>
                <a:gd name="connsiteX13" fmla="*/ 7228 w 14455"/>
                <a:gd name="connsiteY13" fmla="*/ 783 h 21764"/>
                <a:gd name="connsiteX14" fmla="*/ 7089 w 14455"/>
                <a:gd name="connsiteY14" fmla="*/ 1662 h 21764"/>
                <a:gd name="connsiteX15" fmla="*/ 7091 w 14455"/>
                <a:gd name="connsiteY15" fmla="*/ 2798 h 21764"/>
                <a:gd name="connsiteX16" fmla="*/ 7997 w 14455"/>
                <a:gd name="connsiteY16" fmla="*/ 16004 h 21764"/>
                <a:gd name="connsiteX17" fmla="*/ 8004 w 14455"/>
                <a:gd name="connsiteY17" fmla="*/ 16358 h 21764"/>
                <a:gd name="connsiteX18" fmla="*/ 7975 w 14455"/>
                <a:gd name="connsiteY18" fmla="*/ 16644 h 21764"/>
                <a:gd name="connsiteX19" fmla="*/ 7915 w 14455"/>
                <a:gd name="connsiteY19" fmla="*/ 16845 h 21764"/>
                <a:gd name="connsiteX20" fmla="*/ 7831 w 14455"/>
                <a:gd name="connsiteY20" fmla="*/ 16921 h 21764"/>
                <a:gd name="connsiteX21" fmla="*/ 6382 w 14455"/>
                <a:gd name="connsiteY21" fmla="*/ 16921 h 21764"/>
                <a:gd name="connsiteX22" fmla="*/ 6289 w 14455"/>
                <a:gd name="connsiteY22" fmla="*/ 16845 h 21764"/>
                <a:gd name="connsiteX23" fmla="*/ 6207 w 14455"/>
                <a:gd name="connsiteY23" fmla="*/ 16644 h 21764"/>
                <a:gd name="connsiteX24" fmla="*/ 6147 w 14455"/>
                <a:gd name="connsiteY24" fmla="*/ 16358 h 21764"/>
                <a:gd name="connsiteX25" fmla="*/ 6116 w 14455"/>
                <a:gd name="connsiteY25" fmla="*/ 16004 h 21764"/>
                <a:gd name="connsiteX26" fmla="*/ 5820 w 14455"/>
                <a:gd name="connsiteY26" fmla="*/ 7630 h 21764"/>
                <a:gd name="connsiteX27" fmla="*/ 5688 w 14455"/>
                <a:gd name="connsiteY27" fmla="*/ 6236 h 21764"/>
                <a:gd name="connsiteX28" fmla="*/ 5428 w 14455"/>
                <a:gd name="connsiteY28" fmla="*/ 5157 h 21764"/>
                <a:gd name="connsiteX29" fmla="*/ 5082 w 14455"/>
                <a:gd name="connsiteY29" fmla="*/ 4459 h 21764"/>
                <a:gd name="connsiteX30" fmla="*/ 4679 w 14455"/>
                <a:gd name="connsiteY30" fmla="*/ 4211 h 21764"/>
                <a:gd name="connsiteX31" fmla="*/ 3549 w 14455"/>
                <a:gd name="connsiteY31" fmla="*/ 4211 h 21764"/>
                <a:gd name="connsiteX32" fmla="*/ 3146 w 14455"/>
                <a:gd name="connsiteY32" fmla="*/ 4459 h 21764"/>
                <a:gd name="connsiteX33" fmla="*/ 2800 w 14455"/>
                <a:gd name="connsiteY33" fmla="*/ 5157 h 21764"/>
                <a:gd name="connsiteX34" fmla="*/ 2540 w 14455"/>
                <a:gd name="connsiteY34" fmla="*/ 6236 h 21764"/>
                <a:gd name="connsiteX35" fmla="*/ 2405 w 14455"/>
                <a:gd name="connsiteY35" fmla="*/ 7630 h 21764"/>
                <a:gd name="connsiteX36" fmla="*/ 2110 w 14455"/>
                <a:gd name="connsiteY36" fmla="*/ 16004 h 21764"/>
                <a:gd name="connsiteX37" fmla="*/ 2079 w 14455"/>
                <a:gd name="connsiteY37" fmla="*/ 16358 h 21764"/>
                <a:gd name="connsiteX38" fmla="*/ 2019 w 14455"/>
                <a:gd name="connsiteY38" fmla="*/ 16644 h 21764"/>
                <a:gd name="connsiteX39" fmla="*/ 1937 w 14455"/>
                <a:gd name="connsiteY39" fmla="*/ 16845 h 21764"/>
                <a:gd name="connsiteX40" fmla="*/ 1843 w 14455"/>
                <a:gd name="connsiteY40" fmla="*/ 16921 h 21764"/>
                <a:gd name="connsiteX41" fmla="*/ 720 w 14455"/>
                <a:gd name="connsiteY41" fmla="*/ 16808 h 21764"/>
                <a:gd name="connsiteX42" fmla="*/ 2 w 14455"/>
                <a:gd name="connsiteY42" fmla="*/ 20042 h 21764"/>
                <a:gd name="connsiteX43" fmla="*/ 251 w 14455"/>
                <a:gd name="connsiteY43" fmla="*/ 21535 h 21764"/>
                <a:gd name="connsiteX44" fmla="*/ 1661 w 14455"/>
                <a:gd name="connsiteY44" fmla="*/ 21600 h 21764"/>
                <a:gd name="connsiteX45" fmla="*/ 2228 w 14455"/>
                <a:gd name="connsiteY45" fmla="*/ 21123 h 21764"/>
                <a:gd name="connsiteX46" fmla="*/ 2703 w 14455"/>
                <a:gd name="connsiteY46" fmla="*/ 19853 h 21764"/>
                <a:gd name="connsiteX47" fmla="*/ 3033 w 14455"/>
                <a:gd name="connsiteY47" fmla="*/ 18067 h 21764"/>
                <a:gd name="connsiteX48" fmla="*/ 3172 w 14455"/>
                <a:gd name="connsiteY48" fmla="*/ 16014 h 21764"/>
                <a:gd name="connsiteX49" fmla="*/ 3311 w 14455"/>
                <a:gd name="connsiteY49" fmla="*/ 7639 h 21764"/>
                <a:gd name="connsiteX50" fmla="*/ 3331 w 14455"/>
                <a:gd name="connsiteY50" fmla="*/ 7391 h 21764"/>
                <a:gd name="connsiteX51" fmla="*/ 3376 w 14455"/>
                <a:gd name="connsiteY51" fmla="*/ 7190 h 21764"/>
                <a:gd name="connsiteX52" fmla="*/ 3439 w 14455"/>
                <a:gd name="connsiteY52" fmla="*/ 7057 h 21764"/>
                <a:gd name="connsiteX53" fmla="*/ 3513 w 14455"/>
                <a:gd name="connsiteY53" fmla="*/ 7009 h 21764"/>
                <a:gd name="connsiteX54" fmla="*/ 4712 w 14455"/>
                <a:gd name="connsiteY54" fmla="*/ 7009 h 21764"/>
                <a:gd name="connsiteX55" fmla="*/ 4787 w 14455"/>
                <a:gd name="connsiteY55" fmla="*/ 7057 h 21764"/>
                <a:gd name="connsiteX56" fmla="*/ 4849 w 14455"/>
                <a:gd name="connsiteY56" fmla="*/ 7190 h 21764"/>
                <a:gd name="connsiteX57" fmla="*/ 4895 w 14455"/>
                <a:gd name="connsiteY57" fmla="*/ 7391 h 21764"/>
                <a:gd name="connsiteX58" fmla="*/ 4914 w 14455"/>
                <a:gd name="connsiteY58" fmla="*/ 7639 h 21764"/>
                <a:gd name="connsiteX59" fmla="*/ 5054 w 14455"/>
                <a:gd name="connsiteY59" fmla="*/ 16014 h 21764"/>
                <a:gd name="connsiteX60" fmla="*/ 5193 w 14455"/>
                <a:gd name="connsiteY60" fmla="*/ 18067 h 21764"/>
                <a:gd name="connsiteX61" fmla="*/ 5522 w 14455"/>
                <a:gd name="connsiteY61" fmla="*/ 19853 h 21764"/>
                <a:gd name="connsiteX62" fmla="*/ 5998 w 14455"/>
                <a:gd name="connsiteY62" fmla="*/ 21123 h 21764"/>
                <a:gd name="connsiteX63" fmla="*/ 6565 w 14455"/>
                <a:gd name="connsiteY63" fmla="*/ 21600 h 21764"/>
                <a:gd name="connsiteX64" fmla="*/ 8132 w 14455"/>
                <a:gd name="connsiteY64" fmla="*/ 21600 h 21764"/>
                <a:gd name="connsiteX65" fmla="*/ 8648 w 14455"/>
                <a:gd name="connsiteY65" fmla="*/ 21123 h 21764"/>
                <a:gd name="connsiteX66" fmla="*/ 8992 w 14455"/>
                <a:gd name="connsiteY66" fmla="*/ 19853 h 21764"/>
                <a:gd name="connsiteX67" fmla="*/ 9134 w 14455"/>
                <a:gd name="connsiteY67" fmla="*/ 18067 h 21764"/>
                <a:gd name="connsiteX68" fmla="*/ 9059 w 14455"/>
                <a:gd name="connsiteY68" fmla="*/ 16014 h 21764"/>
                <a:gd name="connsiteX69" fmla="*/ 7906 w 14455"/>
                <a:gd name="connsiteY69" fmla="*/ 2807 h 21764"/>
                <a:gd name="connsiteX70" fmla="*/ 7901 w 14455"/>
                <a:gd name="connsiteY70" fmla="*/ 2607 h 21764"/>
                <a:gd name="connsiteX71" fmla="*/ 7923 w 14455"/>
                <a:gd name="connsiteY71" fmla="*/ 2445 h 21764"/>
                <a:gd name="connsiteX72" fmla="*/ 7968 w 14455"/>
                <a:gd name="connsiteY72" fmla="*/ 2330 h 21764"/>
                <a:gd name="connsiteX73" fmla="*/ 8031 w 14455"/>
                <a:gd name="connsiteY73" fmla="*/ 2292 h 21764"/>
                <a:gd name="connsiteX74" fmla="*/ 9112 w 14455"/>
                <a:gd name="connsiteY74" fmla="*/ 2292 h 21764"/>
                <a:gd name="connsiteX75" fmla="*/ 9184 w 14455"/>
                <a:gd name="connsiteY75" fmla="*/ 2330 h 21764"/>
                <a:gd name="connsiteX76" fmla="*/ 9251 w 14455"/>
                <a:gd name="connsiteY76" fmla="*/ 2445 h 21764"/>
                <a:gd name="connsiteX77" fmla="*/ 9309 w 14455"/>
                <a:gd name="connsiteY77" fmla="*/ 2607 h 21764"/>
                <a:gd name="connsiteX78" fmla="*/ 9348 w 14455"/>
                <a:gd name="connsiteY78" fmla="*/ 2807 h 21764"/>
                <a:gd name="connsiteX79" fmla="*/ 10941 w 14455"/>
                <a:gd name="connsiteY79" fmla="*/ 16014 h 21764"/>
                <a:gd name="connsiteX80" fmla="*/ 11294 w 14455"/>
                <a:gd name="connsiteY80" fmla="*/ 18067 h 21764"/>
                <a:gd name="connsiteX81" fmla="*/ 11808 w 14455"/>
                <a:gd name="connsiteY81" fmla="*/ 19853 h 21764"/>
                <a:gd name="connsiteX82" fmla="*/ 12416 w 14455"/>
                <a:gd name="connsiteY82" fmla="*/ 21123 h 21764"/>
                <a:gd name="connsiteX83" fmla="*/ 13031 w 14455"/>
                <a:gd name="connsiteY83" fmla="*/ 21600 h 21764"/>
                <a:gd name="connsiteX84" fmla="*/ 14144 w 14455"/>
                <a:gd name="connsiteY84" fmla="*/ 21764 h 21764"/>
                <a:gd name="connsiteX85" fmla="*/ 14455 w 14455"/>
                <a:gd name="connsiteY85" fmla="*/ 18278 h 21764"/>
                <a:gd name="connsiteX0" fmla="*/ 14455 w 14455"/>
                <a:gd name="connsiteY0" fmla="*/ 18237 h 21764"/>
                <a:gd name="connsiteX1" fmla="*/ 12366 w 14455"/>
                <a:gd name="connsiteY1" fmla="*/ 16921 h 21764"/>
                <a:gd name="connsiteX2" fmla="*/ 12265 w 14455"/>
                <a:gd name="connsiteY2" fmla="*/ 16845 h 21764"/>
                <a:gd name="connsiteX3" fmla="*/ 12164 w 14455"/>
                <a:gd name="connsiteY3" fmla="*/ 16644 h 21764"/>
                <a:gd name="connsiteX4" fmla="*/ 12072 w 14455"/>
                <a:gd name="connsiteY4" fmla="*/ 16358 h 21764"/>
                <a:gd name="connsiteX5" fmla="*/ 12005 w 14455"/>
                <a:gd name="connsiteY5" fmla="*/ 16004 h 21764"/>
                <a:gd name="connsiteX6" fmla="*/ 10165 w 14455"/>
                <a:gd name="connsiteY6" fmla="*/ 2798 h 21764"/>
                <a:gd name="connsiteX7" fmla="*/ 9931 w 14455"/>
                <a:gd name="connsiteY7" fmla="*/ 1662 h 21764"/>
                <a:gd name="connsiteX8" fmla="*/ 9607 w 14455"/>
                <a:gd name="connsiteY8" fmla="*/ 783 h 21764"/>
                <a:gd name="connsiteX9" fmla="*/ 9235 w 14455"/>
                <a:gd name="connsiteY9" fmla="*/ 210 h 21764"/>
                <a:gd name="connsiteX10" fmla="*/ 8848 w 14455"/>
                <a:gd name="connsiteY10" fmla="*/ 0 h 21764"/>
                <a:gd name="connsiteX11" fmla="*/ 7824 w 14455"/>
                <a:gd name="connsiteY11" fmla="*/ 0 h 21764"/>
                <a:gd name="connsiteX12" fmla="*/ 7480 w 14455"/>
                <a:gd name="connsiteY12" fmla="*/ 210 h 21764"/>
                <a:gd name="connsiteX13" fmla="*/ 7228 w 14455"/>
                <a:gd name="connsiteY13" fmla="*/ 783 h 21764"/>
                <a:gd name="connsiteX14" fmla="*/ 7089 w 14455"/>
                <a:gd name="connsiteY14" fmla="*/ 1662 h 21764"/>
                <a:gd name="connsiteX15" fmla="*/ 7091 w 14455"/>
                <a:gd name="connsiteY15" fmla="*/ 2798 h 21764"/>
                <a:gd name="connsiteX16" fmla="*/ 7997 w 14455"/>
                <a:gd name="connsiteY16" fmla="*/ 16004 h 21764"/>
                <a:gd name="connsiteX17" fmla="*/ 8004 w 14455"/>
                <a:gd name="connsiteY17" fmla="*/ 16358 h 21764"/>
                <a:gd name="connsiteX18" fmla="*/ 7975 w 14455"/>
                <a:gd name="connsiteY18" fmla="*/ 16644 h 21764"/>
                <a:gd name="connsiteX19" fmla="*/ 7915 w 14455"/>
                <a:gd name="connsiteY19" fmla="*/ 16845 h 21764"/>
                <a:gd name="connsiteX20" fmla="*/ 7831 w 14455"/>
                <a:gd name="connsiteY20" fmla="*/ 16921 h 21764"/>
                <a:gd name="connsiteX21" fmla="*/ 6382 w 14455"/>
                <a:gd name="connsiteY21" fmla="*/ 16921 h 21764"/>
                <a:gd name="connsiteX22" fmla="*/ 6289 w 14455"/>
                <a:gd name="connsiteY22" fmla="*/ 16845 h 21764"/>
                <a:gd name="connsiteX23" fmla="*/ 6207 w 14455"/>
                <a:gd name="connsiteY23" fmla="*/ 16644 h 21764"/>
                <a:gd name="connsiteX24" fmla="*/ 6147 w 14455"/>
                <a:gd name="connsiteY24" fmla="*/ 16358 h 21764"/>
                <a:gd name="connsiteX25" fmla="*/ 6116 w 14455"/>
                <a:gd name="connsiteY25" fmla="*/ 16004 h 21764"/>
                <a:gd name="connsiteX26" fmla="*/ 5820 w 14455"/>
                <a:gd name="connsiteY26" fmla="*/ 7630 h 21764"/>
                <a:gd name="connsiteX27" fmla="*/ 5688 w 14455"/>
                <a:gd name="connsiteY27" fmla="*/ 6236 h 21764"/>
                <a:gd name="connsiteX28" fmla="*/ 5428 w 14455"/>
                <a:gd name="connsiteY28" fmla="*/ 5157 h 21764"/>
                <a:gd name="connsiteX29" fmla="*/ 5082 w 14455"/>
                <a:gd name="connsiteY29" fmla="*/ 4459 h 21764"/>
                <a:gd name="connsiteX30" fmla="*/ 4679 w 14455"/>
                <a:gd name="connsiteY30" fmla="*/ 4211 h 21764"/>
                <a:gd name="connsiteX31" fmla="*/ 3549 w 14455"/>
                <a:gd name="connsiteY31" fmla="*/ 4211 h 21764"/>
                <a:gd name="connsiteX32" fmla="*/ 3146 w 14455"/>
                <a:gd name="connsiteY32" fmla="*/ 4459 h 21764"/>
                <a:gd name="connsiteX33" fmla="*/ 2800 w 14455"/>
                <a:gd name="connsiteY33" fmla="*/ 5157 h 21764"/>
                <a:gd name="connsiteX34" fmla="*/ 2540 w 14455"/>
                <a:gd name="connsiteY34" fmla="*/ 6236 h 21764"/>
                <a:gd name="connsiteX35" fmla="*/ 2405 w 14455"/>
                <a:gd name="connsiteY35" fmla="*/ 7630 h 21764"/>
                <a:gd name="connsiteX36" fmla="*/ 2110 w 14455"/>
                <a:gd name="connsiteY36" fmla="*/ 16004 h 21764"/>
                <a:gd name="connsiteX37" fmla="*/ 2079 w 14455"/>
                <a:gd name="connsiteY37" fmla="*/ 16358 h 21764"/>
                <a:gd name="connsiteX38" fmla="*/ 2019 w 14455"/>
                <a:gd name="connsiteY38" fmla="*/ 16644 h 21764"/>
                <a:gd name="connsiteX39" fmla="*/ 1937 w 14455"/>
                <a:gd name="connsiteY39" fmla="*/ 16845 h 21764"/>
                <a:gd name="connsiteX40" fmla="*/ 1843 w 14455"/>
                <a:gd name="connsiteY40" fmla="*/ 16921 h 21764"/>
                <a:gd name="connsiteX41" fmla="*/ 720 w 14455"/>
                <a:gd name="connsiteY41" fmla="*/ 16808 h 21764"/>
                <a:gd name="connsiteX42" fmla="*/ 2 w 14455"/>
                <a:gd name="connsiteY42" fmla="*/ 20042 h 21764"/>
                <a:gd name="connsiteX43" fmla="*/ 251 w 14455"/>
                <a:gd name="connsiteY43" fmla="*/ 21535 h 21764"/>
                <a:gd name="connsiteX44" fmla="*/ 1661 w 14455"/>
                <a:gd name="connsiteY44" fmla="*/ 21600 h 21764"/>
                <a:gd name="connsiteX45" fmla="*/ 2228 w 14455"/>
                <a:gd name="connsiteY45" fmla="*/ 21123 h 21764"/>
                <a:gd name="connsiteX46" fmla="*/ 2703 w 14455"/>
                <a:gd name="connsiteY46" fmla="*/ 19853 h 21764"/>
                <a:gd name="connsiteX47" fmla="*/ 3033 w 14455"/>
                <a:gd name="connsiteY47" fmla="*/ 18067 h 21764"/>
                <a:gd name="connsiteX48" fmla="*/ 3172 w 14455"/>
                <a:gd name="connsiteY48" fmla="*/ 16014 h 21764"/>
                <a:gd name="connsiteX49" fmla="*/ 3311 w 14455"/>
                <a:gd name="connsiteY49" fmla="*/ 7639 h 21764"/>
                <a:gd name="connsiteX50" fmla="*/ 3331 w 14455"/>
                <a:gd name="connsiteY50" fmla="*/ 7391 h 21764"/>
                <a:gd name="connsiteX51" fmla="*/ 3376 w 14455"/>
                <a:gd name="connsiteY51" fmla="*/ 7190 h 21764"/>
                <a:gd name="connsiteX52" fmla="*/ 3439 w 14455"/>
                <a:gd name="connsiteY52" fmla="*/ 7057 h 21764"/>
                <a:gd name="connsiteX53" fmla="*/ 3513 w 14455"/>
                <a:gd name="connsiteY53" fmla="*/ 7009 h 21764"/>
                <a:gd name="connsiteX54" fmla="*/ 4712 w 14455"/>
                <a:gd name="connsiteY54" fmla="*/ 7009 h 21764"/>
                <a:gd name="connsiteX55" fmla="*/ 4787 w 14455"/>
                <a:gd name="connsiteY55" fmla="*/ 7057 h 21764"/>
                <a:gd name="connsiteX56" fmla="*/ 4849 w 14455"/>
                <a:gd name="connsiteY56" fmla="*/ 7190 h 21764"/>
                <a:gd name="connsiteX57" fmla="*/ 4895 w 14455"/>
                <a:gd name="connsiteY57" fmla="*/ 7391 h 21764"/>
                <a:gd name="connsiteX58" fmla="*/ 4914 w 14455"/>
                <a:gd name="connsiteY58" fmla="*/ 7639 h 21764"/>
                <a:gd name="connsiteX59" fmla="*/ 5054 w 14455"/>
                <a:gd name="connsiteY59" fmla="*/ 16014 h 21764"/>
                <a:gd name="connsiteX60" fmla="*/ 5193 w 14455"/>
                <a:gd name="connsiteY60" fmla="*/ 18067 h 21764"/>
                <a:gd name="connsiteX61" fmla="*/ 5522 w 14455"/>
                <a:gd name="connsiteY61" fmla="*/ 19853 h 21764"/>
                <a:gd name="connsiteX62" fmla="*/ 5998 w 14455"/>
                <a:gd name="connsiteY62" fmla="*/ 21123 h 21764"/>
                <a:gd name="connsiteX63" fmla="*/ 6565 w 14455"/>
                <a:gd name="connsiteY63" fmla="*/ 21600 h 21764"/>
                <a:gd name="connsiteX64" fmla="*/ 8132 w 14455"/>
                <a:gd name="connsiteY64" fmla="*/ 21600 h 21764"/>
                <a:gd name="connsiteX65" fmla="*/ 8648 w 14455"/>
                <a:gd name="connsiteY65" fmla="*/ 21123 h 21764"/>
                <a:gd name="connsiteX66" fmla="*/ 8992 w 14455"/>
                <a:gd name="connsiteY66" fmla="*/ 19853 h 21764"/>
                <a:gd name="connsiteX67" fmla="*/ 9134 w 14455"/>
                <a:gd name="connsiteY67" fmla="*/ 18067 h 21764"/>
                <a:gd name="connsiteX68" fmla="*/ 9059 w 14455"/>
                <a:gd name="connsiteY68" fmla="*/ 16014 h 21764"/>
                <a:gd name="connsiteX69" fmla="*/ 7906 w 14455"/>
                <a:gd name="connsiteY69" fmla="*/ 2807 h 21764"/>
                <a:gd name="connsiteX70" fmla="*/ 7901 w 14455"/>
                <a:gd name="connsiteY70" fmla="*/ 2607 h 21764"/>
                <a:gd name="connsiteX71" fmla="*/ 7923 w 14455"/>
                <a:gd name="connsiteY71" fmla="*/ 2445 h 21764"/>
                <a:gd name="connsiteX72" fmla="*/ 7968 w 14455"/>
                <a:gd name="connsiteY72" fmla="*/ 2330 h 21764"/>
                <a:gd name="connsiteX73" fmla="*/ 8031 w 14455"/>
                <a:gd name="connsiteY73" fmla="*/ 2292 h 21764"/>
                <a:gd name="connsiteX74" fmla="*/ 9112 w 14455"/>
                <a:gd name="connsiteY74" fmla="*/ 2292 h 21764"/>
                <a:gd name="connsiteX75" fmla="*/ 9184 w 14455"/>
                <a:gd name="connsiteY75" fmla="*/ 2330 h 21764"/>
                <a:gd name="connsiteX76" fmla="*/ 9251 w 14455"/>
                <a:gd name="connsiteY76" fmla="*/ 2445 h 21764"/>
                <a:gd name="connsiteX77" fmla="*/ 9309 w 14455"/>
                <a:gd name="connsiteY77" fmla="*/ 2607 h 21764"/>
                <a:gd name="connsiteX78" fmla="*/ 9348 w 14455"/>
                <a:gd name="connsiteY78" fmla="*/ 2807 h 21764"/>
                <a:gd name="connsiteX79" fmla="*/ 10941 w 14455"/>
                <a:gd name="connsiteY79" fmla="*/ 16014 h 21764"/>
                <a:gd name="connsiteX80" fmla="*/ 11294 w 14455"/>
                <a:gd name="connsiteY80" fmla="*/ 18067 h 21764"/>
                <a:gd name="connsiteX81" fmla="*/ 11808 w 14455"/>
                <a:gd name="connsiteY81" fmla="*/ 19853 h 21764"/>
                <a:gd name="connsiteX82" fmla="*/ 12416 w 14455"/>
                <a:gd name="connsiteY82" fmla="*/ 21123 h 21764"/>
                <a:gd name="connsiteX83" fmla="*/ 13031 w 14455"/>
                <a:gd name="connsiteY83" fmla="*/ 21600 h 21764"/>
                <a:gd name="connsiteX84" fmla="*/ 14144 w 14455"/>
                <a:gd name="connsiteY84" fmla="*/ 21764 h 21764"/>
                <a:gd name="connsiteX85" fmla="*/ 14455 w 14455"/>
                <a:gd name="connsiteY85" fmla="*/ 18237 h 21764"/>
                <a:gd name="connsiteX0" fmla="*/ 14445 w 14446"/>
                <a:gd name="connsiteY0" fmla="*/ 18237 h 21764"/>
                <a:gd name="connsiteX1" fmla="*/ 12366 w 14446"/>
                <a:gd name="connsiteY1" fmla="*/ 16921 h 21764"/>
                <a:gd name="connsiteX2" fmla="*/ 12265 w 14446"/>
                <a:gd name="connsiteY2" fmla="*/ 16845 h 21764"/>
                <a:gd name="connsiteX3" fmla="*/ 12164 w 14446"/>
                <a:gd name="connsiteY3" fmla="*/ 16644 h 21764"/>
                <a:gd name="connsiteX4" fmla="*/ 12072 w 14446"/>
                <a:gd name="connsiteY4" fmla="*/ 16358 h 21764"/>
                <a:gd name="connsiteX5" fmla="*/ 12005 w 14446"/>
                <a:gd name="connsiteY5" fmla="*/ 16004 h 21764"/>
                <a:gd name="connsiteX6" fmla="*/ 10165 w 14446"/>
                <a:gd name="connsiteY6" fmla="*/ 2798 h 21764"/>
                <a:gd name="connsiteX7" fmla="*/ 9931 w 14446"/>
                <a:gd name="connsiteY7" fmla="*/ 1662 h 21764"/>
                <a:gd name="connsiteX8" fmla="*/ 9607 w 14446"/>
                <a:gd name="connsiteY8" fmla="*/ 783 h 21764"/>
                <a:gd name="connsiteX9" fmla="*/ 9235 w 14446"/>
                <a:gd name="connsiteY9" fmla="*/ 210 h 21764"/>
                <a:gd name="connsiteX10" fmla="*/ 8848 w 14446"/>
                <a:gd name="connsiteY10" fmla="*/ 0 h 21764"/>
                <a:gd name="connsiteX11" fmla="*/ 7824 w 14446"/>
                <a:gd name="connsiteY11" fmla="*/ 0 h 21764"/>
                <a:gd name="connsiteX12" fmla="*/ 7480 w 14446"/>
                <a:gd name="connsiteY12" fmla="*/ 210 h 21764"/>
                <a:gd name="connsiteX13" fmla="*/ 7228 w 14446"/>
                <a:gd name="connsiteY13" fmla="*/ 783 h 21764"/>
                <a:gd name="connsiteX14" fmla="*/ 7089 w 14446"/>
                <a:gd name="connsiteY14" fmla="*/ 1662 h 21764"/>
                <a:gd name="connsiteX15" fmla="*/ 7091 w 14446"/>
                <a:gd name="connsiteY15" fmla="*/ 2798 h 21764"/>
                <a:gd name="connsiteX16" fmla="*/ 7997 w 14446"/>
                <a:gd name="connsiteY16" fmla="*/ 16004 h 21764"/>
                <a:gd name="connsiteX17" fmla="*/ 8004 w 14446"/>
                <a:gd name="connsiteY17" fmla="*/ 16358 h 21764"/>
                <a:gd name="connsiteX18" fmla="*/ 7975 w 14446"/>
                <a:gd name="connsiteY18" fmla="*/ 16644 h 21764"/>
                <a:gd name="connsiteX19" fmla="*/ 7915 w 14446"/>
                <a:gd name="connsiteY19" fmla="*/ 16845 h 21764"/>
                <a:gd name="connsiteX20" fmla="*/ 7831 w 14446"/>
                <a:gd name="connsiteY20" fmla="*/ 16921 h 21764"/>
                <a:gd name="connsiteX21" fmla="*/ 6382 w 14446"/>
                <a:gd name="connsiteY21" fmla="*/ 16921 h 21764"/>
                <a:gd name="connsiteX22" fmla="*/ 6289 w 14446"/>
                <a:gd name="connsiteY22" fmla="*/ 16845 h 21764"/>
                <a:gd name="connsiteX23" fmla="*/ 6207 w 14446"/>
                <a:gd name="connsiteY23" fmla="*/ 16644 h 21764"/>
                <a:gd name="connsiteX24" fmla="*/ 6147 w 14446"/>
                <a:gd name="connsiteY24" fmla="*/ 16358 h 21764"/>
                <a:gd name="connsiteX25" fmla="*/ 6116 w 14446"/>
                <a:gd name="connsiteY25" fmla="*/ 16004 h 21764"/>
                <a:gd name="connsiteX26" fmla="*/ 5820 w 14446"/>
                <a:gd name="connsiteY26" fmla="*/ 7630 h 21764"/>
                <a:gd name="connsiteX27" fmla="*/ 5688 w 14446"/>
                <a:gd name="connsiteY27" fmla="*/ 6236 h 21764"/>
                <a:gd name="connsiteX28" fmla="*/ 5428 w 14446"/>
                <a:gd name="connsiteY28" fmla="*/ 5157 h 21764"/>
                <a:gd name="connsiteX29" fmla="*/ 5082 w 14446"/>
                <a:gd name="connsiteY29" fmla="*/ 4459 h 21764"/>
                <a:gd name="connsiteX30" fmla="*/ 4679 w 14446"/>
                <a:gd name="connsiteY30" fmla="*/ 4211 h 21764"/>
                <a:gd name="connsiteX31" fmla="*/ 3549 w 14446"/>
                <a:gd name="connsiteY31" fmla="*/ 4211 h 21764"/>
                <a:gd name="connsiteX32" fmla="*/ 3146 w 14446"/>
                <a:gd name="connsiteY32" fmla="*/ 4459 h 21764"/>
                <a:gd name="connsiteX33" fmla="*/ 2800 w 14446"/>
                <a:gd name="connsiteY33" fmla="*/ 5157 h 21764"/>
                <a:gd name="connsiteX34" fmla="*/ 2540 w 14446"/>
                <a:gd name="connsiteY34" fmla="*/ 6236 h 21764"/>
                <a:gd name="connsiteX35" fmla="*/ 2405 w 14446"/>
                <a:gd name="connsiteY35" fmla="*/ 7630 h 21764"/>
                <a:gd name="connsiteX36" fmla="*/ 2110 w 14446"/>
                <a:gd name="connsiteY36" fmla="*/ 16004 h 21764"/>
                <a:gd name="connsiteX37" fmla="*/ 2079 w 14446"/>
                <a:gd name="connsiteY37" fmla="*/ 16358 h 21764"/>
                <a:gd name="connsiteX38" fmla="*/ 2019 w 14446"/>
                <a:gd name="connsiteY38" fmla="*/ 16644 h 21764"/>
                <a:gd name="connsiteX39" fmla="*/ 1937 w 14446"/>
                <a:gd name="connsiteY39" fmla="*/ 16845 h 21764"/>
                <a:gd name="connsiteX40" fmla="*/ 1843 w 14446"/>
                <a:gd name="connsiteY40" fmla="*/ 16921 h 21764"/>
                <a:gd name="connsiteX41" fmla="*/ 720 w 14446"/>
                <a:gd name="connsiteY41" fmla="*/ 16808 h 21764"/>
                <a:gd name="connsiteX42" fmla="*/ 2 w 14446"/>
                <a:gd name="connsiteY42" fmla="*/ 20042 h 21764"/>
                <a:gd name="connsiteX43" fmla="*/ 251 w 14446"/>
                <a:gd name="connsiteY43" fmla="*/ 21535 h 21764"/>
                <a:gd name="connsiteX44" fmla="*/ 1661 w 14446"/>
                <a:gd name="connsiteY44" fmla="*/ 21600 h 21764"/>
                <a:gd name="connsiteX45" fmla="*/ 2228 w 14446"/>
                <a:gd name="connsiteY45" fmla="*/ 21123 h 21764"/>
                <a:gd name="connsiteX46" fmla="*/ 2703 w 14446"/>
                <a:gd name="connsiteY46" fmla="*/ 19853 h 21764"/>
                <a:gd name="connsiteX47" fmla="*/ 3033 w 14446"/>
                <a:gd name="connsiteY47" fmla="*/ 18067 h 21764"/>
                <a:gd name="connsiteX48" fmla="*/ 3172 w 14446"/>
                <a:gd name="connsiteY48" fmla="*/ 16014 h 21764"/>
                <a:gd name="connsiteX49" fmla="*/ 3311 w 14446"/>
                <a:gd name="connsiteY49" fmla="*/ 7639 h 21764"/>
                <a:gd name="connsiteX50" fmla="*/ 3331 w 14446"/>
                <a:gd name="connsiteY50" fmla="*/ 7391 h 21764"/>
                <a:gd name="connsiteX51" fmla="*/ 3376 w 14446"/>
                <a:gd name="connsiteY51" fmla="*/ 7190 h 21764"/>
                <a:gd name="connsiteX52" fmla="*/ 3439 w 14446"/>
                <a:gd name="connsiteY52" fmla="*/ 7057 h 21764"/>
                <a:gd name="connsiteX53" fmla="*/ 3513 w 14446"/>
                <a:gd name="connsiteY53" fmla="*/ 7009 h 21764"/>
                <a:gd name="connsiteX54" fmla="*/ 4712 w 14446"/>
                <a:gd name="connsiteY54" fmla="*/ 7009 h 21764"/>
                <a:gd name="connsiteX55" fmla="*/ 4787 w 14446"/>
                <a:gd name="connsiteY55" fmla="*/ 7057 h 21764"/>
                <a:gd name="connsiteX56" fmla="*/ 4849 w 14446"/>
                <a:gd name="connsiteY56" fmla="*/ 7190 h 21764"/>
                <a:gd name="connsiteX57" fmla="*/ 4895 w 14446"/>
                <a:gd name="connsiteY57" fmla="*/ 7391 h 21764"/>
                <a:gd name="connsiteX58" fmla="*/ 4914 w 14446"/>
                <a:gd name="connsiteY58" fmla="*/ 7639 h 21764"/>
                <a:gd name="connsiteX59" fmla="*/ 5054 w 14446"/>
                <a:gd name="connsiteY59" fmla="*/ 16014 h 21764"/>
                <a:gd name="connsiteX60" fmla="*/ 5193 w 14446"/>
                <a:gd name="connsiteY60" fmla="*/ 18067 h 21764"/>
                <a:gd name="connsiteX61" fmla="*/ 5522 w 14446"/>
                <a:gd name="connsiteY61" fmla="*/ 19853 h 21764"/>
                <a:gd name="connsiteX62" fmla="*/ 5998 w 14446"/>
                <a:gd name="connsiteY62" fmla="*/ 21123 h 21764"/>
                <a:gd name="connsiteX63" fmla="*/ 6565 w 14446"/>
                <a:gd name="connsiteY63" fmla="*/ 21600 h 21764"/>
                <a:gd name="connsiteX64" fmla="*/ 8132 w 14446"/>
                <a:gd name="connsiteY64" fmla="*/ 21600 h 21764"/>
                <a:gd name="connsiteX65" fmla="*/ 8648 w 14446"/>
                <a:gd name="connsiteY65" fmla="*/ 21123 h 21764"/>
                <a:gd name="connsiteX66" fmla="*/ 8992 w 14446"/>
                <a:gd name="connsiteY66" fmla="*/ 19853 h 21764"/>
                <a:gd name="connsiteX67" fmla="*/ 9134 w 14446"/>
                <a:gd name="connsiteY67" fmla="*/ 18067 h 21764"/>
                <a:gd name="connsiteX68" fmla="*/ 9059 w 14446"/>
                <a:gd name="connsiteY68" fmla="*/ 16014 h 21764"/>
                <a:gd name="connsiteX69" fmla="*/ 7906 w 14446"/>
                <a:gd name="connsiteY69" fmla="*/ 2807 h 21764"/>
                <a:gd name="connsiteX70" fmla="*/ 7901 w 14446"/>
                <a:gd name="connsiteY70" fmla="*/ 2607 h 21764"/>
                <a:gd name="connsiteX71" fmla="*/ 7923 w 14446"/>
                <a:gd name="connsiteY71" fmla="*/ 2445 h 21764"/>
                <a:gd name="connsiteX72" fmla="*/ 7968 w 14446"/>
                <a:gd name="connsiteY72" fmla="*/ 2330 h 21764"/>
                <a:gd name="connsiteX73" fmla="*/ 8031 w 14446"/>
                <a:gd name="connsiteY73" fmla="*/ 2292 h 21764"/>
                <a:gd name="connsiteX74" fmla="*/ 9112 w 14446"/>
                <a:gd name="connsiteY74" fmla="*/ 2292 h 21764"/>
                <a:gd name="connsiteX75" fmla="*/ 9184 w 14446"/>
                <a:gd name="connsiteY75" fmla="*/ 2330 h 21764"/>
                <a:gd name="connsiteX76" fmla="*/ 9251 w 14446"/>
                <a:gd name="connsiteY76" fmla="*/ 2445 h 21764"/>
                <a:gd name="connsiteX77" fmla="*/ 9309 w 14446"/>
                <a:gd name="connsiteY77" fmla="*/ 2607 h 21764"/>
                <a:gd name="connsiteX78" fmla="*/ 9348 w 14446"/>
                <a:gd name="connsiteY78" fmla="*/ 2807 h 21764"/>
                <a:gd name="connsiteX79" fmla="*/ 10941 w 14446"/>
                <a:gd name="connsiteY79" fmla="*/ 16014 h 21764"/>
                <a:gd name="connsiteX80" fmla="*/ 11294 w 14446"/>
                <a:gd name="connsiteY80" fmla="*/ 18067 h 21764"/>
                <a:gd name="connsiteX81" fmla="*/ 11808 w 14446"/>
                <a:gd name="connsiteY81" fmla="*/ 19853 h 21764"/>
                <a:gd name="connsiteX82" fmla="*/ 12416 w 14446"/>
                <a:gd name="connsiteY82" fmla="*/ 21123 h 21764"/>
                <a:gd name="connsiteX83" fmla="*/ 13031 w 14446"/>
                <a:gd name="connsiteY83" fmla="*/ 21600 h 21764"/>
                <a:gd name="connsiteX84" fmla="*/ 14144 w 14446"/>
                <a:gd name="connsiteY84" fmla="*/ 21764 h 21764"/>
                <a:gd name="connsiteX85" fmla="*/ 14445 w 14446"/>
                <a:gd name="connsiteY85" fmla="*/ 18237 h 2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4446" h="21764" extrusionOk="0">
                  <a:moveTo>
                    <a:pt x="14445" y="18237"/>
                  </a:moveTo>
                  <a:lnTo>
                    <a:pt x="12366" y="16921"/>
                  </a:lnTo>
                  <a:cubicBezTo>
                    <a:pt x="12334" y="16921"/>
                    <a:pt x="12298" y="16892"/>
                    <a:pt x="12265" y="16845"/>
                  </a:cubicBezTo>
                  <a:cubicBezTo>
                    <a:pt x="12231" y="16797"/>
                    <a:pt x="12195" y="16730"/>
                    <a:pt x="12164" y="16644"/>
                  </a:cubicBezTo>
                  <a:cubicBezTo>
                    <a:pt x="12130" y="16558"/>
                    <a:pt x="12101" y="16463"/>
                    <a:pt x="12072" y="16358"/>
                  </a:cubicBezTo>
                  <a:cubicBezTo>
                    <a:pt x="12046" y="16253"/>
                    <a:pt x="12022" y="16128"/>
                    <a:pt x="12005" y="16004"/>
                  </a:cubicBezTo>
                  <a:lnTo>
                    <a:pt x="10165" y="2798"/>
                  </a:lnTo>
                  <a:cubicBezTo>
                    <a:pt x="10107" y="2387"/>
                    <a:pt x="10028" y="2005"/>
                    <a:pt x="9931" y="1662"/>
                  </a:cubicBezTo>
                  <a:cubicBezTo>
                    <a:pt x="9838" y="1327"/>
                    <a:pt x="9727" y="1031"/>
                    <a:pt x="9607" y="783"/>
                  </a:cubicBezTo>
                  <a:cubicBezTo>
                    <a:pt x="9489" y="535"/>
                    <a:pt x="9364" y="344"/>
                    <a:pt x="9235" y="210"/>
                  </a:cubicBezTo>
                  <a:cubicBezTo>
                    <a:pt x="9107" y="76"/>
                    <a:pt x="8978" y="0"/>
                    <a:pt x="8848" y="0"/>
                  </a:cubicBezTo>
                  <a:lnTo>
                    <a:pt x="7824" y="0"/>
                  </a:lnTo>
                  <a:cubicBezTo>
                    <a:pt x="7697" y="0"/>
                    <a:pt x="7581" y="76"/>
                    <a:pt x="7480" y="210"/>
                  </a:cubicBezTo>
                  <a:cubicBezTo>
                    <a:pt x="7380" y="344"/>
                    <a:pt x="7295" y="544"/>
                    <a:pt x="7228" y="783"/>
                  </a:cubicBezTo>
                  <a:cubicBezTo>
                    <a:pt x="7161" y="1031"/>
                    <a:pt x="7113" y="1327"/>
                    <a:pt x="7089" y="1662"/>
                  </a:cubicBezTo>
                  <a:cubicBezTo>
                    <a:pt x="7065" y="2005"/>
                    <a:pt x="7062" y="2387"/>
                    <a:pt x="7091" y="2798"/>
                  </a:cubicBezTo>
                  <a:lnTo>
                    <a:pt x="7997" y="16004"/>
                  </a:lnTo>
                  <a:cubicBezTo>
                    <a:pt x="8007" y="16128"/>
                    <a:pt x="8007" y="16243"/>
                    <a:pt x="8004" y="16358"/>
                  </a:cubicBezTo>
                  <a:cubicBezTo>
                    <a:pt x="8000" y="16463"/>
                    <a:pt x="7990" y="16568"/>
                    <a:pt x="7975" y="16644"/>
                  </a:cubicBezTo>
                  <a:cubicBezTo>
                    <a:pt x="7961" y="16730"/>
                    <a:pt x="7939" y="16797"/>
                    <a:pt x="7915" y="16845"/>
                  </a:cubicBezTo>
                  <a:cubicBezTo>
                    <a:pt x="7891" y="16892"/>
                    <a:pt x="7863" y="16921"/>
                    <a:pt x="7831" y="16921"/>
                  </a:cubicBezTo>
                  <a:lnTo>
                    <a:pt x="6382" y="16921"/>
                  </a:lnTo>
                  <a:cubicBezTo>
                    <a:pt x="6351" y="16921"/>
                    <a:pt x="6320" y="16892"/>
                    <a:pt x="6289" y="16845"/>
                  </a:cubicBezTo>
                  <a:cubicBezTo>
                    <a:pt x="6260" y="16797"/>
                    <a:pt x="6231" y="16730"/>
                    <a:pt x="6207" y="16644"/>
                  </a:cubicBezTo>
                  <a:cubicBezTo>
                    <a:pt x="6183" y="16558"/>
                    <a:pt x="6164" y="16463"/>
                    <a:pt x="6147" y="16358"/>
                  </a:cubicBezTo>
                  <a:cubicBezTo>
                    <a:pt x="6132" y="16253"/>
                    <a:pt x="6120" y="16128"/>
                    <a:pt x="6116" y="16004"/>
                  </a:cubicBezTo>
                  <a:cubicBezTo>
                    <a:pt x="6017" y="13213"/>
                    <a:pt x="5919" y="10421"/>
                    <a:pt x="5820" y="7630"/>
                  </a:cubicBezTo>
                  <a:cubicBezTo>
                    <a:pt x="5803" y="7124"/>
                    <a:pt x="5755" y="6656"/>
                    <a:pt x="5688" y="6236"/>
                  </a:cubicBezTo>
                  <a:cubicBezTo>
                    <a:pt x="5621" y="5825"/>
                    <a:pt x="5532" y="5462"/>
                    <a:pt x="5428" y="5157"/>
                  </a:cubicBezTo>
                  <a:cubicBezTo>
                    <a:pt x="5325" y="4860"/>
                    <a:pt x="5210" y="4622"/>
                    <a:pt x="5082" y="4459"/>
                  </a:cubicBezTo>
                  <a:cubicBezTo>
                    <a:pt x="4957" y="4297"/>
                    <a:pt x="4820" y="4211"/>
                    <a:pt x="4679" y="4211"/>
                  </a:cubicBezTo>
                  <a:lnTo>
                    <a:pt x="3549" y="4211"/>
                  </a:lnTo>
                  <a:cubicBezTo>
                    <a:pt x="3407" y="4211"/>
                    <a:pt x="3273" y="4297"/>
                    <a:pt x="3146" y="4459"/>
                  </a:cubicBezTo>
                  <a:cubicBezTo>
                    <a:pt x="3018" y="4622"/>
                    <a:pt x="2900" y="4860"/>
                    <a:pt x="2800" y="5157"/>
                  </a:cubicBezTo>
                  <a:cubicBezTo>
                    <a:pt x="2696" y="5462"/>
                    <a:pt x="2607" y="5825"/>
                    <a:pt x="2540" y="6236"/>
                  </a:cubicBezTo>
                  <a:cubicBezTo>
                    <a:pt x="2470" y="6656"/>
                    <a:pt x="2425" y="7124"/>
                    <a:pt x="2405" y="7630"/>
                  </a:cubicBezTo>
                  <a:cubicBezTo>
                    <a:pt x="2307" y="10421"/>
                    <a:pt x="2208" y="13213"/>
                    <a:pt x="2110" y="16004"/>
                  </a:cubicBezTo>
                  <a:cubicBezTo>
                    <a:pt x="2105" y="16128"/>
                    <a:pt x="2095" y="16243"/>
                    <a:pt x="2079" y="16358"/>
                  </a:cubicBezTo>
                  <a:cubicBezTo>
                    <a:pt x="2064" y="16463"/>
                    <a:pt x="2043" y="16568"/>
                    <a:pt x="2019" y="16644"/>
                  </a:cubicBezTo>
                  <a:cubicBezTo>
                    <a:pt x="1995" y="16730"/>
                    <a:pt x="1968" y="16797"/>
                    <a:pt x="1937" y="16845"/>
                  </a:cubicBezTo>
                  <a:cubicBezTo>
                    <a:pt x="1908" y="16892"/>
                    <a:pt x="1877" y="16921"/>
                    <a:pt x="1843" y="16921"/>
                  </a:cubicBezTo>
                  <a:cubicBezTo>
                    <a:pt x="1469" y="16883"/>
                    <a:pt x="1027" y="16288"/>
                    <a:pt x="720" y="16808"/>
                  </a:cubicBezTo>
                  <a:cubicBezTo>
                    <a:pt x="413" y="17328"/>
                    <a:pt x="-37" y="18594"/>
                    <a:pt x="2" y="20042"/>
                  </a:cubicBezTo>
                  <a:cubicBezTo>
                    <a:pt x="25" y="21133"/>
                    <a:pt x="54" y="21535"/>
                    <a:pt x="251" y="21535"/>
                  </a:cubicBezTo>
                  <a:lnTo>
                    <a:pt x="1661" y="21600"/>
                  </a:lnTo>
                  <a:cubicBezTo>
                    <a:pt x="1855" y="21600"/>
                    <a:pt x="2047" y="21428"/>
                    <a:pt x="2228" y="21123"/>
                  </a:cubicBezTo>
                  <a:cubicBezTo>
                    <a:pt x="2405" y="20817"/>
                    <a:pt x="2566" y="20378"/>
                    <a:pt x="2703" y="19853"/>
                  </a:cubicBezTo>
                  <a:cubicBezTo>
                    <a:pt x="2840" y="19337"/>
                    <a:pt x="2951" y="18726"/>
                    <a:pt x="3033" y="18067"/>
                  </a:cubicBezTo>
                  <a:cubicBezTo>
                    <a:pt x="3112" y="17417"/>
                    <a:pt x="3160" y="16730"/>
                    <a:pt x="3172" y="16014"/>
                  </a:cubicBezTo>
                  <a:cubicBezTo>
                    <a:pt x="3218" y="13222"/>
                    <a:pt x="3265" y="10431"/>
                    <a:pt x="3311" y="7639"/>
                  </a:cubicBezTo>
                  <a:cubicBezTo>
                    <a:pt x="3314" y="7553"/>
                    <a:pt x="3319" y="7467"/>
                    <a:pt x="3331" y="7391"/>
                  </a:cubicBezTo>
                  <a:cubicBezTo>
                    <a:pt x="3343" y="7315"/>
                    <a:pt x="3357" y="7248"/>
                    <a:pt x="3376" y="7190"/>
                  </a:cubicBezTo>
                  <a:cubicBezTo>
                    <a:pt x="3395" y="7133"/>
                    <a:pt x="3417" y="7085"/>
                    <a:pt x="3439" y="7057"/>
                  </a:cubicBezTo>
                  <a:cubicBezTo>
                    <a:pt x="3463" y="7028"/>
                    <a:pt x="3487" y="7009"/>
                    <a:pt x="3513" y="7009"/>
                  </a:cubicBezTo>
                  <a:lnTo>
                    <a:pt x="4712" y="7009"/>
                  </a:lnTo>
                  <a:cubicBezTo>
                    <a:pt x="4739" y="7009"/>
                    <a:pt x="4765" y="7028"/>
                    <a:pt x="4787" y="7057"/>
                  </a:cubicBezTo>
                  <a:cubicBezTo>
                    <a:pt x="4811" y="7085"/>
                    <a:pt x="4832" y="7133"/>
                    <a:pt x="4849" y="7190"/>
                  </a:cubicBezTo>
                  <a:cubicBezTo>
                    <a:pt x="4868" y="7248"/>
                    <a:pt x="4883" y="7315"/>
                    <a:pt x="4895" y="7391"/>
                  </a:cubicBezTo>
                  <a:cubicBezTo>
                    <a:pt x="4907" y="7467"/>
                    <a:pt x="4912" y="7553"/>
                    <a:pt x="4914" y="7639"/>
                  </a:cubicBezTo>
                  <a:cubicBezTo>
                    <a:pt x="4961" y="10431"/>
                    <a:pt x="5007" y="13222"/>
                    <a:pt x="5054" y="16014"/>
                  </a:cubicBezTo>
                  <a:cubicBezTo>
                    <a:pt x="5066" y="16720"/>
                    <a:pt x="5114" y="17417"/>
                    <a:pt x="5193" y="18067"/>
                  </a:cubicBezTo>
                  <a:cubicBezTo>
                    <a:pt x="5275" y="18726"/>
                    <a:pt x="5385" y="19337"/>
                    <a:pt x="5522" y="19853"/>
                  </a:cubicBezTo>
                  <a:cubicBezTo>
                    <a:pt x="5661" y="20378"/>
                    <a:pt x="5822" y="20817"/>
                    <a:pt x="5998" y="21123"/>
                  </a:cubicBezTo>
                  <a:cubicBezTo>
                    <a:pt x="6176" y="21428"/>
                    <a:pt x="6368" y="21600"/>
                    <a:pt x="6565" y="21600"/>
                  </a:cubicBezTo>
                  <a:lnTo>
                    <a:pt x="8132" y="21600"/>
                  </a:lnTo>
                  <a:cubicBezTo>
                    <a:pt x="8326" y="21600"/>
                    <a:pt x="8502" y="21428"/>
                    <a:pt x="8648" y="21123"/>
                  </a:cubicBezTo>
                  <a:cubicBezTo>
                    <a:pt x="8792" y="20817"/>
                    <a:pt x="8910" y="20378"/>
                    <a:pt x="8992" y="19853"/>
                  </a:cubicBezTo>
                  <a:cubicBezTo>
                    <a:pt x="9074" y="19337"/>
                    <a:pt x="9122" y="18726"/>
                    <a:pt x="9134" y="18067"/>
                  </a:cubicBezTo>
                  <a:cubicBezTo>
                    <a:pt x="9146" y="17417"/>
                    <a:pt x="9122" y="16730"/>
                    <a:pt x="9059" y="16014"/>
                  </a:cubicBezTo>
                  <a:lnTo>
                    <a:pt x="7906" y="2807"/>
                  </a:lnTo>
                  <a:cubicBezTo>
                    <a:pt x="7899" y="2731"/>
                    <a:pt x="7899" y="2664"/>
                    <a:pt x="7901" y="2607"/>
                  </a:cubicBezTo>
                  <a:cubicBezTo>
                    <a:pt x="7903" y="2540"/>
                    <a:pt x="7913" y="2492"/>
                    <a:pt x="7923" y="2445"/>
                  </a:cubicBezTo>
                  <a:cubicBezTo>
                    <a:pt x="7935" y="2397"/>
                    <a:pt x="7949" y="2359"/>
                    <a:pt x="7968" y="2330"/>
                  </a:cubicBezTo>
                  <a:cubicBezTo>
                    <a:pt x="7987" y="2301"/>
                    <a:pt x="8009" y="2292"/>
                    <a:pt x="8031" y="2292"/>
                  </a:cubicBezTo>
                  <a:lnTo>
                    <a:pt x="9112" y="2292"/>
                  </a:lnTo>
                  <a:cubicBezTo>
                    <a:pt x="9136" y="2292"/>
                    <a:pt x="9160" y="2311"/>
                    <a:pt x="9184" y="2330"/>
                  </a:cubicBezTo>
                  <a:cubicBezTo>
                    <a:pt x="9208" y="2359"/>
                    <a:pt x="9232" y="2397"/>
                    <a:pt x="9251" y="2445"/>
                  </a:cubicBezTo>
                  <a:cubicBezTo>
                    <a:pt x="9273" y="2492"/>
                    <a:pt x="9292" y="2550"/>
                    <a:pt x="9309" y="2607"/>
                  </a:cubicBezTo>
                  <a:cubicBezTo>
                    <a:pt x="9326" y="2674"/>
                    <a:pt x="9338" y="2741"/>
                    <a:pt x="9348" y="2807"/>
                  </a:cubicBezTo>
                  <a:lnTo>
                    <a:pt x="10941" y="16014"/>
                  </a:lnTo>
                  <a:cubicBezTo>
                    <a:pt x="11027" y="16720"/>
                    <a:pt x="11147" y="17417"/>
                    <a:pt x="11294" y="18067"/>
                  </a:cubicBezTo>
                  <a:cubicBezTo>
                    <a:pt x="11443" y="18726"/>
                    <a:pt x="11618" y="19337"/>
                    <a:pt x="11808" y="19853"/>
                  </a:cubicBezTo>
                  <a:cubicBezTo>
                    <a:pt x="12000" y="20378"/>
                    <a:pt x="12209" y="20817"/>
                    <a:pt x="12416" y="21123"/>
                  </a:cubicBezTo>
                  <a:cubicBezTo>
                    <a:pt x="12628" y="21428"/>
                    <a:pt x="12837" y="21600"/>
                    <a:pt x="13031" y="21600"/>
                  </a:cubicBezTo>
                  <a:lnTo>
                    <a:pt x="14144" y="21764"/>
                  </a:lnTo>
                  <a:cubicBezTo>
                    <a:pt x="14480" y="21827"/>
                    <a:pt x="14445" y="18237"/>
                    <a:pt x="14445" y="18237"/>
                  </a:cubicBezTo>
                  <a:close/>
                </a:path>
              </a:pathLst>
            </a:custGeom>
            <a:solidFill>
              <a:schemeClr val="tx1">
                <a:lumMod val="65000"/>
                <a:lumOff val="3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7" name="Shape">
              <a:extLst>
                <a:ext uri="{FF2B5EF4-FFF2-40B4-BE49-F238E27FC236}">
                  <a16:creationId xmlns:a16="http://schemas.microsoft.com/office/drawing/2014/main" id="{2F84BA13-7A71-289A-B8F1-5B75A4F84003}"/>
                </a:ext>
              </a:extLst>
            </p:cNvPr>
            <p:cNvSpPr/>
            <p:nvPr/>
          </p:nvSpPr>
          <p:spPr>
            <a:xfrm>
              <a:off x="189271" y="4228509"/>
              <a:ext cx="11742358" cy="2057293"/>
            </a:xfrm>
            <a:custGeom>
              <a:avLst/>
              <a:gdLst>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5885 w 21267"/>
                <a:gd name="connsiteY59" fmla="*/ 14368 h 21600"/>
                <a:gd name="connsiteX60" fmla="*/ 5897 w 21267"/>
                <a:gd name="connsiteY60" fmla="*/ 14043 h 21600"/>
                <a:gd name="connsiteX61" fmla="*/ 5873 w 21267"/>
                <a:gd name="connsiteY61" fmla="*/ 13776 h 21600"/>
                <a:gd name="connsiteX62" fmla="*/ 5743 w 21267"/>
                <a:gd name="connsiteY62" fmla="*/ 13527 h 21600"/>
                <a:gd name="connsiteX63" fmla="*/ 4394 w 21267"/>
                <a:gd name="connsiteY63" fmla="*/ 13527 h 21600"/>
                <a:gd name="connsiteX64" fmla="*/ 4304 w 21267"/>
                <a:gd name="connsiteY64" fmla="*/ 13594 h 21600"/>
                <a:gd name="connsiteX65" fmla="*/ 4213 w 21267"/>
                <a:gd name="connsiteY65" fmla="*/ 13776 h 21600"/>
                <a:gd name="connsiteX66" fmla="*/ 4135 w 21267"/>
                <a:gd name="connsiteY66" fmla="*/ 14043 h 21600"/>
                <a:gd name="connsiteX67" fmla="*/ 4078 w 21267"/>
                <a:gd name="connsiteY67" fmla="*/ 14368 h 21600"/>
                <a:gd name="connsiteX68" fmla="*/ 3883 w 21267"/>
                <a:gd name="connsiteY68" fmla="*/ 16011 h 21600"/>
                <a:gd name="connsiteX69" fmla="*/ 3534 w 21267"/>
                <a:gd name="connsiteY69" fmla="*/ 18065 h 21600"/>
                <a:gd name="connsiteX70" fmla="*/ 3026 w 21267"/>
                <a:gd name="connsiteY70" fmla="*/ 19852 h 21600"/>
                <a:gd name="connsiteX71" fmla="*/ 2425 w 21267"/>
                <a:gd name="connsiteY71" fmla="*/ 21122 h 21600"/>
                <a:gd name="connsiteX72" fmla="*/ 1817 w 21267"/>
                <a:gd name="connsiteY72" fmla="*/ 21600 h 21600"/>
                <a:gd name="connsiteX73" fmla="*/ 582 w 21267"/>
                <a:gd name="connsiteY73" fmla="*/ 21600 h 21600"/>
                <a:gd name="connsiteX74" fmla="*/ 112 w 21267"/>
                <a:gd name="connsiteY74" fmla="*/ 17893 h 21600"/>
                <a:gd name="connsiteX75" fmla="*/ 112 w 21267"/>
                <a:gd name="connsiteY75" fmla="*/ 17893 h 21600"/>
                <a:gd name="connsiteX76" fmla="*/ 582 w 21267"/>
                <a:gd name="connsiteY76" fmla="*/ 16928 h 21600"/>
                <a:gd name="connsiteX77" fmla="*/ 2480 w 21267"/>
                <a:gd name="connsiteY77" fmla="*/ 16928 h 21600"/>
                <a:gd name="connsiteX78" fmla="*/ 2579 w 21267"/>
                <a:gd name="connsiteY78" fmla="*/ 16852 h 21600"/>
                <a:gd name="connsiteX79" fmla="*/ 2679 w 21267"/>
                <a:gd name="connsiteY79" fmla="*/ 16651 h 21600"/>
                <a:gd name="connsiteX80" fmla="*/ 2767 w 21267"/>
                <a:gd name="connsiteY80" fmla="*/ 16365 h 21600"/>
                <a:gd name="connsiteX81" fmla="*/ 2834 w 21267"/>
                <a:gd name="connsiteY81" fmla="*/ 16011 h 21600"/>
                <a:gd name="connsiteX82" fmla="*/ 3059 w 21267"/>
                <a:gd name="connsiteY82" fmla="*/ 14368 h 21600"/>
                <a:gd name="connsiteX83" fmla="*/ 3401 w 21267"/>
                <a:gd name="connsiteY83" fmla="*/ 12563 h 21600"/>
                <a:gd name="connsiteX84" fmla="*/ 3841 w 21267"/>
                <a:gd name="connsiteY84" fmla="*/ 11177 h 21600"/>
                <a:gd name="connsiteX85" fmla="*/ 4323 w 21267"/>
                <a:gd name="connsiteY85" fmla="*/ 10279 h 21600"/>
                <a:gd name="connsiteX86" fmla="*/ 4805 w 21267"/>
                <a:gd name="connsiteY86" fmla="*/ 9955 h 21600"/>
                <a:gd name="connsiteX87" fmla="*/ 6063 w 21267"/>
                <a:gd name="connsiteY87" fmla="*/ 9955 h 21600"/>
                <a:gd name="connsiteX88" fmla="*/ 6479 w 21267"/>
                <a:gd name="connsiteY88" fmla="*/ 10279 h 21600"/>
                <a:gd name="connsiteX89" fmla="*/ 6776 w 21267"/>
                <a:gd name="connsiteY89" fmla="*/ 11177 h 21600"/>
                <a:gd name="connsiteX90" fmla="*/ 6930 w 21267"/>
                <a:gd name="connsiteY90" fmla="*/ 12563 h 21600"/>
                <a:gd name="connsiteX91" fmla="*/ 6902 w 21267"/>
                <a:gd name="connsiteY91" fmla="*/ 14368 h 21600"/>
                <a:gd name="connsiteX92" fmla="*/ 6790 w 21267"/>
                <a:gd name="connsiteY92" fmla="*/ 16011 h 21600"/>
                <a:gd name="connsiteX93" fmla="*/ 6783 w 21267"/>
                <a:gd name="connsiteY93" fmla="*/ 16365 h 21600"/>
                <a:gd name="connsiteX94" fmla="*/ 6812 w 21267"/>
                <a:gd name="connsiteY94" fmla="*/ 16651 h 21600"/>
                <a:gd name="connsiteX95" fmla="*/ 6871 w 21267"/>
                <a:gd name="connsiteY95" fmla="*/ 16852 h 21600"/>
                <a:gd name="connsiteX96" fmla="*/ 6954 w 21267"/>
                <a:gd name="connsiteY96" fmla="*/ 16928 h 21600"/>
                <a:gd name="connsiteX97" fmla="*/ 8386 w 21267"/>
                <a:gd name="connsiteY97" fmla="*/ 16928 h 21600"/>
                <a:gd name="connsiteX98" fmla="*/ 8479 w 21267"/>
                <a:gd name="connsiteY98" fmla="*/ 16852 h 21600"/>
                <a:gd name="connsiteX99" fmla="*/ 8560 w 21267"/>
                <a:gd name="connsiteY99" fmla="*/ 16651 h 21600"/>
                <a:gd name="connsiteX100" fmla="*/ 8619 w 21267"/>
                <a:gd name="connsiteY100" fmla="*/ 16365 h 21600"/>
                <a:gd name="connsiteX101" fmla="*/ 8650 w 21267"/>
                <a:gd name="connsiteY101" fmla="*/ 16011 h 21600"/>
                <a:gd name="connsiteX102" fmla="*/ 8942 w 21267"/>
                <a:gd name="connsiteY102" fmla="*/ 7633 h 21600"/>
                <a:gd name="connsiteX103" fmla="*/ 9075 w 21267"/>
                <a:gd name="connsiteY103" fmla="*/ 6238 h 21600"/>
                <a:gd name="connsiteX104" fmla="*/ 9331 w 21267"/>
                <a:gd name="connsiteY104" fmla="*/ 5159 h 21600"/>
                <a:gd name="connsiteX105" fmla="*/ 9673 w 21267"/>
                <a:gd name="connsiteY105" fmla="*/ 4461 h 21600"/>
                <a:gd name="connsiteX106" fmla="*/ 10072 w 21267"/>
                <a:gd name="connsiteY106" fmla="*/ 4213 h 21600"/>
                <a:gd name="connsiteX107" fmla="*/ 11189 w 21267"/>
                <a:gd name="connsiteY107" fmla="*/ 4213 h 21600"/>
                <a:gd name="connsiteX108" fmla="*/ 11588 w 21267"/>
                <a:gd name="connsiteY108" fmla="*/ 4461 h 21600"/>
                <a:gd name="connsiteX109" fmla="*/ 11930 w 21267"/>
                <a:gd name="connsiteY109" fmla="*/ 5159 h 21600"/>
                <a:gd name="connsiteX110" fmla="*/ 12186 w 21267"/>
                <a:gd name="connsiteY110" fmla="*/ 6238 h 21600"/>
                <a:gd name="connsiteX111" fmla="*/ 12317 w 21267"/>
                <a:gd name="connsiteY111" fmla="*/ 7633 h 21600"/>
                <a:gd name="connsiteX112" fmla="*/ 12609 w 21267"/>
                <a:gd name="connsiteY112" fmla="*/ 16011 h 21600"/>
                <a:gd name="connsiteX113" fmla="*/ 12640 w 21267"/>
                <a:gd name="connsiteY113" fmla="*/ 16365 h 21600"/>
                <a:gd name="connsiteX114" fmla="*/ 12699 w 21267"/>
                <a:gd name="connsiteY114" fmla="*/ 16651 h 21600"/>
                <a:gd name="connsiteX115" fmla="*/ 12780 w 21267"/>
                <a:gd name="connsiteY115" fmla="*/ 16852 h 21600"/>
                <a:gd name="connsiteX116" fmla="*/ 12872 w 21267"/>
                <a:gd name="connsiteY116" fmla="*/ 16928 h 21600"/>
                <a:gd name="connsiteX117" fmla="*/ 14304 w 21267"/>
                <a:gd name="connsiteY117" fmla="*/ 16928 h 21600"/>
                <a:gd name="connsiteX118" fmla="*/ 14388 w 21267"/>
                <a:gd name="connsiteY118" fmla="*/ 16852 h 21600"/>
                <a:gd name="connsiteX119" fmla="*/ 14447 w 21267"/>
                <a:gd name="connsiteY119" fmla="*/ 16651 h 21600"/>
                <a:gd name="connsiteX120" fmla="*/ 14475 w 21267"/>
                <a:gd name="connsiteY120" fmla="*/ 16365 h 21600"/>
                <a:gd name="connsiteX121" fmla="*/ 14468 w 21267"/>
                <a:gd name="connsiteY121" fmla="*/ 16011 h 21600"/>
                <a:gd name="connsiteX122" fmla="*/ 13573 w 21267"/>
                <a:gd name="connsiteY122" fmla="*/ 2799 h 21600"/>
                <a:gd name="connsiteX123" fmla="*/ 13571 w 21267"/>
                <a:gd name="connsiteY123" fmla="*/ 1662 h 21600"/>
                <a:gd name="connsiteX124" fmla="*/ 13708 w 21267"/>
                <a:gd name="connsiteY124" fmla="*/ 783 h 21600"/>
                <a:gd name="connsiteX125" fmla="*/ 13958 w 21267"/>
                <a:gd name="connsiteY125" fmla="*/ 210 h 21600"/>
                <a:gd name="connsiteX126" fmla="*/ 14297 w 21267"/>
                <a:gd name="connsiteY126" fmla="*/ 0 h 21600"/>
                <a:gd name="connsiteX127" fmla="*/ 15314 w 21267"/>
                <a:gd name="connsiteY127"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5885 w 21267"/>
                <a:gd name="connsiteY59" fmla="*/ 14368 h 21600"/>
                <a:gd name="connsiteX60" fmla="*/ 5897 w 21267"/>
                <a:gd name="connsiteY60" fmla="*/ 14043 h 21600"/>
                <a:gd name="connsiteX61" fmla="*/ 5873 w 21267"/>
                <a:gd name="connsiteY61" fmla="*/ 13776 h 21600"/>
                <a:gd name="connsiteX62" fmla="*/ 4394 w 21267"/>
                <a:gd name="connsiteY62" fmla="*/ 13527 h 21600"/>
                <a:gd name="connsiteX63" fmla="*/ 4304 w 21267"/>
                <a:gd name="connsiteY63" fmla="*/ 13594 h 21600"/>
                <a:gd name="connsiteX64" fmla="*/ 4213 w 21267"/>
                <a:gd name="connsiteY64" fmla="*/ 13776 h 21600"/>
                <a:gd name="connsiteX65" fmla="*/ 4135 w 21267"/>
                <a:gd name="connsiteY65" fmla="*/ 14043 h 21600"/>
                <a:gd name="connsiteX66" fmla="*/ 4078 w 21267"/>
                <a:gd name="connsiteY66" fmla="*/ 14368 h 21600"/>
                <a:gd name="connsiteX67" fmla="*/ 3883 w 21267"/>
                <a:gd name="connsiteY67" fmla="*/ 16011 h 21600"/>
                <a:gd name="connsiteX68" fmla="*/ 3534 w 21267"/>
                <a:gd name="connsiteY68" fmla="*/ 18065 h 21600"/>
                <a:gd name="connsiteX69" fmla="*/ 3026 w 21267"/>
                <a:gd name="connsiteY69" fmla="*/ 19852 h 21600"/>
                <a:gd name="connsiteX70" fmla="*/ 2425 w 21267"/>
                <a:gd name="connsiteY70" fmla="*/ 21122 h 21600"/>
                <a:gd name="connsiteX71" fmla="*/ 1817 w 21267"/>
                <a:gd name="connsiteY71" fmla="*/ 21600 h 21600"/>
                <a:gd name="connsiteX72" fmla="*/ 582 w 21267"/>
                <a:gd name="connsiteY72" fmla="*/ 21600 h 21600"/>
                <a:gd name="connsiteX73" fmla="*/ 112 w 21267"/>
                <a:gd name="connsiteY73" fmla="*/ 17893 h 21600"/>
                <a:gd name="connsiteX74" fmla="*/ 112 w 21267"/>
                <a:gd name="connsiteY74" fmla="*/ 17893 h 21600"/>
                <a:gd name="connsiteX75" fmla="*/ 582 w 21267"/>
                <a:gd name="connsiteY75" fmla="*/ 16928 h 21600"/>
                <a:gd name="connsiteX76" fmla="*/ 2480 w 21267"/>
                <a:gd name="connsiteY76" fmla="*/ 16928 h 21600"/>
                <a:gd name="connsiteX77" fmla="*/ 2579 w 21267"/>
                <a:gd name="connsiteY77" fmla="*/ 16852 h 21600"/>
                <a:gd name="connsiteX78" fmla="*/ 2679 w 21267"/>
                <a:gd name="connsiteY78" fmla="*/ 16651 h 21600"/>
                <a:gd name="connsiteX79" fmla="*/ 2767 w 21267"/>
                <a:gd name="connsiteY79" fmla="*/ 16365 h 21600"/>
                <a:gd name="connsiteX80" fmla="*/ 2834 w 21267"/>
                <a:gd name="connsiteY80" fmla="*/ 16011 h 21600"/>
                <a:gd name="connsiteX81" fmla="*/ 3059 w 21267"/>
                <a:gd name="connsiteY81" fmla="*/ 14368 h 21600"/>
                <a:gd name="connsiteX82" fmla="*/ 3401 w 21267"/>
                <a:gd name="connsiteY82" fmla="*/ 12563 h 21600"/>
                <a:gd name="connsiteX83" fmla="*/ 3841 w 21267"/>
                <a:gd name="connsiteY83" fmla="*/ 11177 h 21600"/>
                <a:gd name="connsiteX84" fmla="*/ 4323 w 21267"/>
                <a:gd name="connsiteY84" fmla="*/ 10279 h 21600"/>
                <a:gd name="connsiteX85" fmla="*/ 4805 w 21267"/>
                <a:gd name="connsiteY85" fmla="*/ 9955 h 21600"/>
                <a:gd name="connsiteX86" fmla="*/ 6063 w 21267"/>
                <a:gd name="connsiteY86" fmla="*/ 9955 h 21600"/>
                <a:gd name="connsiteX87" fmla="*/ 6479 w 21267"/>
                <a:gd name="connsiteY87" fmla="*/ 10279 h 21600"/>
                <a:gd name="connsiteX88" fmla="*/ 6776 w 21267"/>
                <a:gd name="connsiteY88" fmla="*/ 11177 h 21600"/>
                <a:gd name="connsiteX89" fmla="*/ 6930 w 21267"/>
                <a:gd name="connsiteY89" fmla="*/ 12563 h 21600"/>
                <a:gd name="connsiteX90" fmla="*/ 6902 w 21267"/>
                <a:gd name="connsiteY90" fmla="*/ 14368 h 21600"/>
                <a:gd name="connsiteX91" fmla="*/ 6790 w 21267"/>
                <a:gd name="connsiteY91" fmla="*/ 16011 h 21600"/>
                <a:gd name="connsiteX92" fmla="*/ 6783 w 21267"/>
                <a:gd name="connsiteY92" fmla="*/ 16365 h 21600"/>
                <a:gd name="connsiteX93" fmla="*/ 6812 w 21267"/>
                <a:gd name="connsiteY93" fmla="*/ 16651 h 21600"/>
                <a:gd name="connsiteX94" fmla="*/ 6871 w 21267"/>
                <a:gd name="connsiteY94" fmla="*/ 16852 h 21600"/>
                <a:gd name="connsiteX95" fmla="*/ 6954 w 21267"/>
                <a:gd name="connsiteY95" fmla="*/ 16928 h 21600"/>
                <a:gd name="connsiteX96" fmla="*/ 8386 w 21267"/>
                <a:gd name="connsiteY96" fmla="*/ 16928 h 21600"/>
                <a:gd name="connsiteX97" fmla="*/ 8479 w 21267"/>
                <a:gd name="connsiteY97" fmla="*/ 16852 h 21600"/>
                <a:gd name="connsiteX98" fmla="*/ 8560 w 21267"/>
                <a:gd name="connsiteY98" fmla="*/ 16651 h 21600"/>
                <a:gd name="connsiteX99" fmla="*/ 8619 w 21267"/>
                <a:gd name="connsiteY99" fmla="*/ 16365 h 21600"/>
                <a:gd name="connsiteX100" fmla="*/ 8650 w 21267"/>
                <a:gd name="connsiteY100" fmla="*/ 16011 h 21600"/>
                <a:gd name="connsiteX101" fmla="*/ 8942 w 21267"/>
                <a:gd name="connsiteY101" fmla="*/ 7633 h 21600"/>
                <a:gd name="connsiteX102" fmla="*/ 9075 w 21267"/>
                <a:gd name="connsiteY102" fmla="*/ 6238 h 21600"/>
                <a:gd name="connsiteX103" fmla="*/ 9331 w 21267"/>
                <a:gd name="connsiteY103" fmla="*/ 5159 h 21600"/>
                <a:gd name="connsiteX104" fmla="*/ 9673 w 21267"/>
                <a:gd name="connsiteY104" fmla="*/ 4461 h 21600"/>
                <a:gd name="connsiteX105" fmla="*/ 10072 w 21267"/>
                <a:gd name="connsiteY105" fmla="*/ 4213 h 21600"/>
                <a:gd name="connsiteX106" fmla="*/ 11189 w 21267"/>
                <a:gd name="connsiteY106" fmla="*/ 4213 h 21600"/>
                <a:gd name="connsiteX107" fmla="*/ 11588 w 21267"/>
                <a:gd name="connsiteY107" fmla="*/ 4461 h 21600"/>
                <a:gd name="connsiteX108" fmla="*/ 11930 w 21267"/>
                <a:gd name="connsiteY108" fmla="*/ 5159 h 21600"/>
                <a:gd name="connsiteX109" fmla="*/ 12186 w 21267"/>
                <a:gd name="connsiteY109" fmla="*/ 6238 h 21600"/>
                <a:gd name="connsiteX110" fmla="*/ 12317 w 21267"/>
                <a:gd name="connsiteY110" fmla="*/ 7633 h 21600"/>
                <a:gd name="connsiteX111" fmla="*/ 12609 w 21267"/>
                <a:gd name="connsiteY111" fmla="*/ 16011 h 21600"/>
                <a:gd name="connsiteX112" fmla="*/ 12640 w 21267"/>
                <a:gd name="connsiteY112" fmla="*/ 16365 h 21600"/>
                <a:gd name="connsiteX113" fmla="*/ 12699 w 21267"/>
                <a:gd name="connsiteY113" fmla="*/ 16651 h 21600"/>
                <a:gd name="connsiteX114" fmla="*/ 12780 w 21267"/>
                <a:gd name="connsiteY114" fmla="*/ 16852 h 21600"/>
                <a:gd name="connsiteX115" fmla="*/ 12872 w 21267"/>
                <a:gd name="connsiteY115" fmla="*/ 16928 h 21600"/>
                <a:gd name="connsiteX116" fmla="*/ 14304 w 21267"/>
                <a:gd name="connsiteY116" fmla="*/ 16928 h 21600"/>
                <a:gd name="connsiteX117" fmla="*/ 14388 w 21267"/>
                <a:gd name="connsiteY117" fmla="*/ 16852 h 21600"/>
                <a:gd name="connsiteX118" fmla="*/ 14447 w 21267"/>
                <a:gd name="connsiteY118" fmla="*/ 16651 h 21600"/>
                <a:gd name="connsiteX119" fmla="*/ 14475 w 21267"/>
                <a:gd name="connsiteY119" fmla="*/ 16365 h 21600"/>
                <a:gd name="connsiteX120" fmla="*/ 14468 w 21267"/>
                <a:gd name="connsiteY120" fmla="*/ 16011 h 21600"/>
                <a:gd name="connsiteX121" fmla="*/ 13573 w 21267"/>
                <a:gd name="connsiteY121" fmla="*/ 2799 h 21600"/>
                <a:gd name="connsiteX122" fmla="*/ 13571 w 21267"/>
                <a:gd name="connsiteY122" fmla="*/ 1662 h 21600"/>
                <a:gd name="connsiteX123" fmla="*/ 13708 w 21267"/>
                <a:gd name="connsiteY123" fmla="*/ 783 h 21600"/>
                <a:gd name="connsiteX124" fmla="*/ 13958 w 21267"/>
                <a:gd name="connsiteY124" fmla="*/ 210 h 21600"/>
                <a:gd name="connsiteX125" fmla="*/ 14297 w 21267"/>
                <a:gd name="connsiteY125" fmla="*/ 0 h 21600"/>
                <a:gd name="connsiteX126" fmla="*/ 15314 w 21267"/>
                <a:gd name="connsiteY126"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5885 w 21267"/>
                <a:gd name="connsiteY59" fmla="*/ 14368 h 21600"/>
                <a:gd name="connsiteX60" fmla="*/ 5897 w 21267"/>
                <a:gd name="connsiteY60" fmla="*/ 14043 h 21600"/>
                <a:gd name="connsiteX61" fmla="*/ 4394 w 21267"/>
                <a:gd name="connsiteY61" fmla="*/ 13527 h 21600"/>
                <a:gd name="connsiteX62" fmla="*/ 4304 w 21267"/>
                <a:gd name="connsiteY62" fmla="*/ 13594 h 21600"/>
                <a:gd name="connsiteX63" fmla="*/ 4213 w 21267"/>
                <a:gd name="connsiteY63" fmla="*/ 13776 h 21600"/>
                <a:gd name="connsiteX64" fmla="*/ 4135 w 21267"/>
                <a:gd name="connsiteY64" fmla="*/ 14043 h 21600"/>
                <a:gd name="connsiteX65" fmla="*/ 4078 w 21267"/>
                <a:gd name="connsiteY65" fmla="*/ 14368 h 21600"/>
                <a:gd name="connsiteX66" fmla="*/ 3883 w 21267"/>
                <a:gd name="connsiteY66" fmla="*/ 16011 h 21600"/>
                <a:gd name="connsiteX67" fmla="*/ 3534 w 21267"/>
                <a:gd name="connsiteY67" fmla="*/ 18065 h 21600"/>
                <a:gd name="connsiteX68" fmla="*/ 3026 w 21267"/>
                <a:gd name="connsiteY68" fmla="*/ 19852 h 21600"/>
                <a:gd name="connsiteX69" fmla="*/ 2425 w 21267"/>
                <a:gd name="connsiteY69" fmla="*/ 21122 h 21600"/>
                <a:gd name="connsiteX70" fmla="*/ 1817 w 21267"/>
                <a:gd name="connsiteY70" fmla="*/ 21600 h 21600"/>
                <a:gd name="connsiteX71" fmla="*/ 582 w 21267"/>
                <a:gd name="connsiteY71" fmla="*/ 21600 h 21600"/>
                <a:gd name="connsiteX72" fmla="*/ 112 w 21267"/>
                <a:gd name="connsiteY72" fmla="*/ 17893 h 21600"/>
                <a:gd name="connsiteX73" fmla="*/ 112 w 21267"/>
                <a:gd name="connsiteY73" fmla="*/ 17893 h 21600"/>
                <a:gd name="connsiteX74" fmla="*/ 582 w 21267"/>
                <a:gd name="connsiteY74" fmla="*/ 16928 h 21600"/>
                <a:gd name="connsiteX75" fmla="*/ 2480 w 21267"/>
                <a:gd name="connsiteY75" fmla="*/ 16928 h 21600"/>
                <a:gd name="connsiteX76" fmla="*/ 2579 w 21267"/>
                <a:gd name="connsiteY76" fmla="*/ 16852 h 21600"/>
                <a:gd name="connsiteX77" fmla="*/ 2679 w 21267"/>
                <a:gd name="connsiteY77" fmla="*/ 16651 h 21600"/>
                <a:gd name="connsiteX78" fmla="*/ 2767 w 21267"/>
                <a:gd name="connsiteY78" fmla="*/ 16365 h 21600"/>
                <a:gd name="connsiteX79" fmla="*/ 2834 w 21267"/>
                <a:gd name="connsiteY79" fmla="*/ 16011 h 21600"/>
                <a:gd name="connsiteX80" fmla="*/ 3059 w 21267"/>
                <a:gd name="connsiteY80" fmla="*/ 14368 h 21600"/>
                <a:gd name="connsiteX81" fmla="*/ 3401 w 21267"/>
                <a:gd name="connsiteY81" fmla="*/ 12563 h 21600"/>
                <a:gd name="connsiteX82" fmla="*/ 3841 w 21267"/>
                <a:gd name="connsiteY82" fmla="*/ 11177 h 21600"/>
                <a:gd name="connsiteX83" fmla="*/ 4323 w 21267"/>
                <a:gd name="connsiteY83" fmla="*/ 10279 h 21600"/>
                <a:gd name="connsiteX84" fmla="*/ 4805 w 21267"/>
                <a:gd name="connsiteY84" fmla="*/ 9955 h 21600"/>
                <a:gd name="connsiteX85" fmla="*/ 6063 w 21267"/>
                <a:gd name="connsiteY85" fmla="*/ 9955 h 21600"/>
                <a:gd name="connsiteX86" fmla="*/ 6479 w 21267"/>
                <a:gd name="connsiteY86" fmla="*/ 10279 h 21600"/>
                <a:gd name="connsiteX87" fmla="*/ 6776 w 21267"/>
                <a:gd name="connsiteY87" fmla="*/ 11177 h 21600"/>
                <a:gd name="connsiteX88" fmla="*/ 6930 w 21267"/>
                <a:gd name="connsiteY88" fmla="*/ 12563 h 21600"/>
                <a:gd name="connsiteX89" fmla="*/ 6902 w 21267"/>
                <a:gd name="connsiteY89" fmla="*/ 14368 h 21600"/>
                <a:gd name="connsiteX90" fmla="*/ 6790 w 21267"/>
                <a:gd name="connsiteY90" fmla="*/ 16011 h 21600"/>
                <a:gd name="connsiteX91" fmla="*/ 6783 w 21267"/>
                <a:gd name="connsiteY91" fmla="*/ 16365 h 21600"/>
                <a:gd name="connsiteX92" fmla="*/ 6812 w 21267"/>
                <a:gd name="connsiteY92" fmla="*/ 16651 h 21600"/>
                <a:gd name="connsiteX93" fmla="*/ 6871 w 21267"/>
                <a:gd name="connsiteY93" fmla="*/ 16852 h 21600"/>
                <a:gd name="connsiteX94" fmla="*/ 6954 w 21267"/>
                <a:gd name="connsiteY94" fmla="*/ 16928 h 21600"/>
                <a:gd name="connsiteX95" fmla="*/ 8386 w 21267"/>
                <a:gd name="connsiteY95" fmla="*/ 16928 h 21600"/>
                <a:gd name="connsiteX96" fmla="*/ 8479 w 21267"/>
                <a:gd name="connsiteY96" fmla="*/ 16852 h 21600"/>
                <a:gd name="connsiteX97" fmla="*/ 8560 w 21267"/>
                <a:gd name="connsiteY97" fmla="*/ 16651 h 21600"/>
                <a:gd name="connsiteX98" fmla="*/ 8619 w 21267"/>
                <a:gd name="connsiteY98" fmla="*/ 16365 h 21600"/>
                <a:gd name="connsiteX99" fmla="*/ 8650 w 21267"/>
                <a:gd name="connsiteY99" fmla="*/ 16011 h 21600"/>
                <a:gd name="connsiteX100" fmla="*/ 8942 w 21267"/>
                <a:gd name="connsiteY100" fmla="*/ 7633 h 21600"/>
                <a:gd name="connsiteX101" fmla="*/ 9075 w 21267"/>
                <a:gd name="connsiteY101" fmla="*/ 6238 h 21600"/>
                <a:gd name="connsiteX102" fmla="*/ 9331 w 21267"/>
                <a:gd name="connsiteY102" fmla="*/ 5159 h 21600"/>
                <a:gd name="connsiteX103" fmla="*/ 9673 w 21267"/>
                <a:gd name="connsiteY103" fmla="*/ 4461 h 21600"/>
                <a:gd name="connsiteX104" fmla="*/ 10072 w 21267"/>
                <a:gd name="connsiteY104" fmla="*/ 4213 h 21600"/>
                <a:gd name="connsiteX105" fmla="*/ 11189 w 21267"/>
                <a:gd name="connsiteY105" fmla="*/ 4213 h 21600"/>
                <a:gd name="connsiteX106" fmla="*/ 11588 w 21267"/>
                <a:gd name="connsiteY106" fmla="*/ 4461 h 21600"/>
                <a:gd name="connsiteX107" fmla="*/ 11930 w 21267"/>
                <a:gd name="connsiteY107" fmla="*/ 5159 h 21600"/>
                <a:gd name="connsiteX108" fmla="*/ 12186 w 21267"/>
                <a:gd name="connsiteY108" fmla="*/ 6238 h 21600"/>
                <a:gd name="connsiteX109" fmla="*/ 12317 w 21267"/>
                <a:gd name="connsiteY109" fmla="*/ 7633 h 21600"/>
                <a:gd name="connsiteX110" fmla="*/ 12609 w 21267"/>
                <a:gd name="connsiteY110" fmla="*/ 16011 h 21600"/>
                <a:gd name="connsiteX111" fmla="*/ 12640 w 21267"/>
                <a:gd name="connsiteY111" fmla="*/ 16365 h 21600"/>
                <a:gd name="connsiteX112" fmla="*/ 12699 w 21267"/>
                <a:gd name="connsiteY112" fmla="*/ 16651 h 21600"/>
                <a:gd name="connsiteX113" fmla="*/ 12780 w 21267"/>
                <a:gd name="connsiteY113" fmla="*/ 16852 h 21600"/>
                <a:gd name="connsiteX114" fmla="*/ 12872 w 21267"/>
                <a:gd name="connsiteY114" fmla="*/ 16928 h 21600"/>
                <a:gd name="connsiteX115" fmla="*/ 14304 w 21267"/>
                <a:gd name="connsiteY115" fmla="*/ 16928 h 21600"/>
                <a:gd name="connsiteX116" fmla="*/ 14388 w 21267"/>
                <a:gd name="connsiteY116" fmla="*/ 16852 h 21600"/>
                <a:gd name="connsiteX117" fmla="*/ 14447 w 21267"/>
                <a:gd name="connsiteY117" fmla="*/ 16651 h 21600"/>
                <a:gd name="connsiteX118" fmla="*/ 14475 w 21267"/>
                <a:gd name="connsiteY118" fmla="*/ 16365 h 21600"/>
                <a:gd name="connsiteX119" fmla="*/ 14468 w 21267"/>
                <a:gd name="connsiteY119" fmla="*/ 16011 h 21600"/>
                <a:gd name="connsiteX120" fmla="*/ 13573 w 21267"/>
                <a:gd name="connsiteY120" fmla="*/ 2799 h 21600"/>
                <a:gd name="connsiteX121" fmla="*/ 13571 w 21267"/>
                <a:gd name="connsiteY121" fmla="*/ 1662 h 21600"/>
                <a:gd name="connsiteX122" fmla="*/ 13708 w 21267"/>
                <a:gd name="connsiteY122" fmla="*/ 783 h 21600"/>
                <a:gd name="connsiteX123" fmla="*/ 13958 w 21267"/>
                <a:gd name="connsiteY123" fmla="*/ 210 h 21600"/>
                <a:gd name="connsiteX124" fmla="*/ 14297 w 21267"/>
                <a:gd name="connsiteY124" fmla="*/ 0 h 21600"/>
                <a:gd name="connsiteX125" fmla="*/ 15314 w 21267"/>
                <a:gd name="connsiteY125"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5885 w 21267"/>
                <a:gd name="connsiteY59" fmla="*/ 14368 h 21600"/>
                <a:gd name="connsiteX60" fmla="*/ 4394 w 21267"/>
                <a:gd name="connsiteY60" fmla="*/ 13527 h 21600"/>
                <a:gd name="connsiteX61" fmla="*/ 4304 w 21267"/>
                <a:gd name="connsiteY61" fmla="*/ 13594 h 21600"/>
                <a:gd name="connsiteX62" fmla="*/ 4213 w 21267"/>
                <a:gd name="connsiteY62" fmla="*/ 13776 h 21600"/>
                <a:gd name="connsiteX63" fmla="*/ 4135 w 21267"/>
                <a:gd name="connsiteY63" fmla="*/ 14043 h 21600"/>
                <a:gd name="connsiteX64" fmla="*/ 4078 w 21267"/>
                <a:gd name="connsiteY64" fmla="*/ 14368 h 21600"/>
                <a:gd name="connsiteX65" fmla="*/ 3883 w 21267"/>
                <a:gd name="connsiteY65" fmla="*/ 16011 h 21600"/>
                <a:gd name="connsiteX66" fmla="*/ 3534 w 21267"/>
                <a:gd name="connsiteY66" fmla="*/ 18065 h 21600"/>
                <a:gd name="connsiteX67" fmla="*/ 3026 w 21267"/>
                <a:gd name="connsiteY67" fmla="*/ 19852 h 21600"/>
                <a:gd name="connsiteX68" fmla="*/ 2425 w 21267"/>
                <a:gd name="connsiteY68" fmla="*/ 21122 h 21600"/>
                <a:gd name="connsiteX69" fmla="*/ 1817 w 21267"/>
                <a:gd name="connsiteY69" fmla="*/ 21600 h 21600"/>
                <a:gd name="connsiteX70" fmla="*/ 582 w 21267"/>
                <a:gd name="connsiteY70" fmla="*/ 21600 h 21600"/>
                <a:gd name="connsiteX71" fmla="*/ 112 w 21267"/>
                <a:gd name="connsiteY71" fmla="*/ 17893 h 21600"/>
                <a:gd name="connsiteX72" fmla="*/ 112 w 21267"/>
                <a:gd name="connsiteY72" fmla="*/ 17893 h 21600"/>
                <a:gd name="connsiteX73" fmla="*/ 582 w 21267"/>
                <a:gd name="connsiteY73" fmla="*/ 16928 h 21600"/>
                <a:gd name="connsiteX74" fmla="*/ 2480 w 21267"/>
                <a:gd name="connsiteY74" fmla="*/ 16928 h 21600"/>
                <a:gd name="connsiteX75" fmla="*/ 2579 w 21267"/>
                <a:gd name="connsiteY75" fmla="*/ 16852 h 21600"/>
                <a:gd name="connsiteX76" fmla="*/ 2679 w 21267"/>
                <a:gd name="connsiteY76" fmla="*/ 16651 h 21600"/>
                <a:gd name="connsiteX77" fmla="*/ 2767 w 21267"/>
                <a:gd name="connsiteY77" fmla="*/ 16365 h 21600"/>
                <a:gd name="connsiteX78" fmla="*/ 2834 w 21267"/>
                <a:gd name="connsiteY78" fmla="*/ 16011 h 21600"/>
                <a:gd name="connsiteX79" fmla="*/ 3059 w 21267"/>
                <a:gd name="connsiteY79" fmla="*/ 14368 h 21600"/>
                <a:gd name="connsiteX80" fmla="*/ 3401 w 21267"/>
                <a:gd name="connsiteY80" fmla="*/ 12563 h 21600"/>
                <a:gd name="connsiteX81" fmla="*/ 3841 w 21267"/>
                <a:gd name="connsiteY81" fmla="*/ 11177 h 21600"/>
                <a:gd name="connsiteX82" fmla="*/ 4323 w 21267"/>
                <a:gd name="connsiteY82" fmla="*/ 10279 h 21600"/>
                <a:gd name="connsiteX83" fmla="*/ 4805 w 21267"/>
                <a:gd name="connsiteY83" fmla="*/ 9955 h 21600"/>
                <a:gd name="connsiteX84" fmla="*/ 6063 w 21267"/>
                <a:gd name="connsiteY84" fmla="*/ 9955 h 21600"/>
                <a:gd name="connsiteX85" fmla="*/ 6479 w 21267"/>
                <a:gd name="connsiteY85" fmla="*/ 10279 h 21600"/>
                <a:gd name="connsiteX86" fmla="*/ 6776 w 21267"/>
                <a:gd name="connsiteY86" fmla="*/ 11177 h 21600"/>
                <a:gd name="connsiteX87" fmla="*/ 6930 w 21267"/>
                <a:gd name="connsiteY87" fmla="*/ 12563 h 21600"/>
                <a:gd name="connsiteX88" fmla="*/ 6902 w 21267"/>
                <a:gd name="connsiteY88" fmla="*/ 14368 h 21600"/>
                <a:gd name="connsiteX89" fmla="*/ 6790 w 21267"/>
                <a:gd name="connsiteY89" fmla="*/ 16011 h 21600"/>
                <a:gd name="connsiteX90" fmla="*/ 6783 w 21267"/>
                <a:gd name="connsiteY90" fmla="*/ 16365 h 21600"/>
                <a:gd name="connsiteX91" fmla="*/ 6812 w 21267"/>
                <a:gd name="connsiteY91" fmla="*/ 16651 h 21600"/>
                <a:gd name="connsiteX92" fmla="*/ 6871 w 21267"/>
                <a:gd name="connsiteY92" fmla="*/ 16852 h 21600"/>
                <a:gd name="connsiteX93" fmla="*/ 6954 w 21267"/>
                <a:gd name="connsiteY93" fmla="*/ 16928 h 21600"/>
                <a:gd name="connsiteX94" fmla="*/ 8386 w 21267"/>
                <a:gd name="connsiteY94" fmla="*/ 16928 h 21600"/>
                <a:gd name="connsiteX95" fmla="*/ 8479 w 21267"/>
                <a:gd name="connsiteY95" fmla="*/ 16852 h 21600"/>
                <a:gd name="connsiteX96" fmla="*/ 8560 w 21267"/>
                <a:gd name="connsiteY96" fmla="*/ 16651 h 21600"/>
                <a:gd name="connsiteX97" fmla="*/ 8619 w 21267"/>
                <a:gd name="connsiteY97" fmla="*/ 16365 h 21600"/>
                <a:gd name="connsiteX98" fmla="*/ 8650 w 21267"/>
                <a:gd name="connsiteY98" fmla="*/ 16011 h 21600"/>
                <a:gd name="connsiteX99" fmla="*/ 8942 w 21267"/>
                <a:gd name="connsiteY99" fmla="*/ 7633 h 21600"/>
                <a:gd name="connsiteX100" fmla="*/ 9075 w 21267"/>
                <a:gd name="connsiteY100" fmla="*/ 6238 h 21600"/>
                <a:gd name="connsiteX101" fmla="*/ 9331 w 21267"/>
                <a:gd name="connsiteY101" fmla="*/ 5159 h 21600"/>
                <a:gd name="connsiteX102" fmla="*/ 9673 w 21267"/>
                <a:gd name="connsiteY102" fmla="*/ 4461 h 21600"/>
                <a:gd name="connsiteX103" fmla="*/ 10072 w 21267"/>
                <a:gd name="connsiteY103" fmla="*/ 4213 h 21600"/>
                <a:gd name="connsiteX104" fmla="*/ 11189 w 21267"/>
                <a:gd name="connsiteY104" fmla="*/ 4213 h 21600"/>
                <a:gd name="connsiteX105" fmla="*/ 11588 w 21267"/>
                <a:gd name="connsiteY105" fmla="*/ 4461 h 21600"/>
                <a:gd name="connsiteX106" fmla="*/ 11930 w 21267"/>
                <a:gd name="connsiteY106" fmla="*/ 5159 h 21600"/>
                <a:gd name="connsiteX107" fmla="*/ 12186 w 21267"/>
                <a:gd name="connsiteY107" fmla="*/ 6238 h 21600"/>
                <a:gd name="connsiteX108" fmla="*/ 12317 w 21267"/>
                <a:gd name="connsiteY108" fmla="*/ 7633 h 21600"/>
                <a:gd name="connsiteX109" fmla="*/ 12609 w 21267"/>
                <a:gd name="connsiteY109" fmla="*/ 16011 h 21600"/>
                <a:gd name="connsiteX110" fmla="*/ 12640 w 21267"/>
                <a:gd name="connsiteY110" fmla="*/ 16365 h 21600"/>
                <a:gd name="connsiteX111" fmla="*/ 12699 w 21267"/>
                <a:gd name="connsiteY111" fmla="*/ 16651 h 21600"/>
                <a:gd name="connsiteX112" fmla="*/ 12780 w 21267"/>
                <a:gd name="connsiteY112" fmla="*/ 16852 h 21600"/>
                <a:gd name="connsiteX113" fmla="*/ 12872 w 21267"/>
                <a:gd name="connsiteY113" fmla="*/ 16928 h 21600"/>
                <a:gd name="connsiteX114" fmla="*/ 14304 w 21267"/>
                <a:gd name="connsiteY114" fmla="*/ 16928 h 21600"/>
                <a:gd name="connsiteX115" fmla="*/ 14388 w 21267"/>
                <a:gd name="connsiteY115" fmla="*/ 16852 h 21600"/>
                <a:gd name="connsiteX116" fmla="*/ 14447 w 21267"/>
                <a:gd name="connsiteY116" fmla="*/ 16651 h 21600"/>
                <a:gd name="connsiteX117" fmla="*/ 14475 w 21267"/>
                <a:gd name="connsiteY117" fmla="*/ 16365 h 21600"/>
                <a:gd name="connsiteX118" fmla="*/ 14468 w 21267"/>
                <a:gd name="connsiteY118" fmla="*/ 16011 h 21600"/>
                <a:gd name="connsiteX119" fmla="*/ 13573 w 21267"/>
                <a:gd name="connsiteY119" fmla="*/ 2799 h 21600"/>
                <a:gd name="connsiteX120" fmla="*/ 13571 w 21267"/>
                <a:gd name="connsiteY120" fmla="*/ 1662 h 21600"/>
                <a:gd name="connsiteX121" fmla="*/ 13708 w 21267"/>
                <a:gd name="connsiteY121" fmla="*/ 783 h 21600"/>
                <a:gd name="connsiteX122" fmla="*/ 13958 w 21267"/>
                <a:gd name="connsiteY122" fmla="*/ 210 h 21600"/>
                <a:gd name="connsiteX123" fmla="*/ 14297 w 21267"/>
                <a:gd name="connsiteY123" fmla="*/ 0 h 21600"/>
                <a:gd name="connsiteX124" fmla="*/ 15314 w 21267"/>
                <a:gd name="connsiteY124"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30 w 21267"/>
                <a:gd name="connsiteY86" fmla="*/ 12563 h 21600"/>
                <a:gd name="connsiteX87" fmla="*/ 6902 w 21267"/>
                <a:gd name="connsiteY87" fmla="*/ 14368 h 21600"/>
                <a:gd name="connsiteX88" fmla="*/ 6790 w 21267"/>
                <a:gd name="connsiteY88" fmla="*/ 16011 h 21600"/>
                <a:gd name="connsiteX89" fmla="*/ 6783 w 21267"/>
                <a:gd name="connsiteY89" fmla="*/ 16365 h 21600"/>
                <a:gd name="connsiteX90" fmla="*/ 6812 w 21267"/>
                <a:gd name="connsiteY90" fmla="*/ 16651 h 21600"/>
                <a:gd name="connsiteX91" fmla="*/ 6871 w 21267"/>
                <a:gd name="connsiteY91" fmla="*/ 16852 h 21600"/>
                <a:gd name="connsiteX92" fmla="*/ 6954 w 21267"/>
                <a:gd name="connsiteY92" fmla="*/ 16928 h 21600"/>
                <a:gd name="connsiteX93" fmla="*/ 8386 w 21267"/>
                <a:gd name="connsiteY93" fmla="*/ 16928 h 21600"/>
                <a:gd name="connsiteX94" fmla="*/ 8479 w 21267"/>
                <a:gd name="connsiteY94" fmla="*/ 16852 h 21600"/>
                <a:gd name="connsiteX95" fmla="*/ 8560 w 21267"/>
                <a:gd name="connsiteY95" fmla="*/ 16651 h 21600"/>
                <a:gd name="connsiteX96" fmla="*/ 8619 w 21267"/>
                <a:gd name="connsiteY96" fmla="*/ 16365 h 21600"/>
                <a:gd name="connsiteX97" fmla="*/ 8650 w 21267"/>
                <a:gd name="connsiteY97" fmla="*/ 16011 h 21600"/>
                <a:gd name="connsiteX98" fmla="*/ 8942 w 21267"/>
                <a:gd name="connsiteY98" fmla="*/ 7633 h 21600"/>
                <a:gd name="connsiteX99" fmla="*/ 9075 w 21267"/>
                <a:gd name="connsiteY99" fmla="*/ 6238 h 21600"/>
                <a:gd name="connsiteX100" fmla="*/ 9331 w 21267"/>
                <a:gd name="connsiteY100" fmla="*/ 5159 h 21600"/>
                <a:gd name="connsiteX101" fmla="*/ 9673 w 21267"/>
                <a:gd name="connsiteY101" fmla="*/ 4461 h 21600"/>
                <a:gd name="connsiteX102" fmla="*/ 10072 w 21267"/>
                <a:gd name="connsiteY102" fmla="*/ 4213 h 21600"/>
                <a:gd name="connsiteX103" fmla="*/ 11189 w 21267"/>
                <a:gd name="connsiteY103" fmla="*/ 4213 h 21600"/>
                <a:gd name="connsiteX104" fmla="*/ 11588 w 21267"/>
                <a:gd name="connsiteY104" fmla="*/ 4461 h 21600"/>
                <a:gd name="connsiteX105" fmla="*/ 11930 w 21267"/>
                <a:gd name="connsiteY105" fmla="*/ 5159 h 21600"/>
                <a:gd name="connsiteX106" fmla="*/ 12186 w 21267"/>
                <a:gd name="connsiteY106" fmla="*/ 6238 h 21600"/>
                <a:gd name="connsiteX107" fmla="*/ 12317 w 21267"/>
                <a:gd name="connsiteY107" fmla="*/ 7633 h 21600"/>
                <a:gd name="connsiteX108" fmla="*/ 12609 w 21267"/>
                <a:gd name="connsiteY108" fmla="*/ 16011 h 21600"/>
                <a:gd name="connsiteX109" fmla="*/ 12640 w 21267"/>
                <a:gd name="connsiteY109" fmla="*/ 16365 h 21600"/>
                <a:gd name="connsiteX110" fmla="*/ 12699 w 21267"/>
                <a:gd name="connsiteY110" fmla="*/ 16651 h 21600"/>
                <a:gd name="connsiteX111" fmla="*/ 12780 w 21267"/>
                <a:gd name="connsiteY111" fmla="*/ 16852 h 21600"/>
                <a:gd name="connsiteX112" fmla="*/ 12872 w 21267"/>
                <a:gd name="connsiteY112" fmla="*/ 16928 h 21600"/>
                <a:gd name="connsiteX113" fmla="*/ 14304 w 21267"/>
                <a:gd name="connsiteY113" fmla="*/ 16928 h 21600"/>
                <a:gd name="connsiteX114" fmla="*/ 14388 w 21267"/>
                <a:gd name="connsiteY114" fmla="*/ 16852 h 21600"/>
                <a:gd name="connsiteX115" fmla="*/ 14447 w 21267"/>
                <a:gd name="connsiteY115" fmla="*/ 16651 h 21600"/>
                <a:gd name="connsiteX116" fmla="*/ 14475 w 21267"/>
                <a:gd name="connsiteY116" fmla="*/ 16365 h 21600"/>
                <a:gd name="connsiteX117" fmla="*/ 14468 w 21267"/>
                <a:gd name="connsiteY117" fmla="*/ 16011 h 21600"/>
                <a:gd name="connsiteX118" fmla="*/ 13573 w 21267"/>
                <a:gd name="connsiteY118" fmla="*/ 2799 h 21600"/>
                <a:gd name="connsiteX119" fmla="*/ 13571 w 21267"/>
                <a:gd name="connsiteY119" fmla="*/ 1662 h 21600"/>
                <a:gd name="connsiteX120" fmla="*/ 13708 w 21267"/>
                <a:gd name="connsiteY120" fmla="*/ 783 h 21600"/>
                <a:gd name="connsiteX121" fmla="*/ 13958 w 21267"/>
                <a:gd name="connsiteY121" fmla="*/ 210 h 21600"/>
                <a:gd name="connsiteX122" fmla="*/ 14297 w 21267"/>
                <a:gd name="connsiteY122" fmla="*/ 0 h 21600"/>
                <a:gd name="connsiteX123" fmla="*/ 15314 w 21267"/>
                <a:gd name="connsiteY123"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30 w 21267"/>
                <a:gd name="connsiteY86" fmla="*/ 12563 h 21600"/>
                <a:gd name="connsiteX87" fmla="*/ 6902 w 21267"/>
                <a:gd name="connsiteY87" fmla="*/ 14368 h 21600"/>
                <a:gd name="connsiteX88" fmla="*/ 6790 w 21267"/>
                <a:gd name="connsiteY88" fmla="*/ 16011 h 21600"/>
                <a:gd name="connsiteX89" fmla="*/ 6783 w 21267"/>
                <a:gd name="connsiteY89" fmla="*/ 16365 h 21600"/>
                <a:gd name="connsiteX90" fmla="*/ 6812 w 21267"/>
                <a:gd name="connsiteY90" fmla="*/ 16651 h 21600"/>
                <a:gd name="connsiteX91" fmla="*/ 6954 w 21267"/>
                <a:gd name="connsiteY91" fmla="*/ 16928 h 21600"/>
                <a:gd name="connsiteX92" fmla="*/ 8386 w 21267"/>
                <a:gd name="connsiteY92" fmla="*/ 16928 h 21600"/>
                <a:gd name="connsiteX93" fmla="*/ 8479 w 21267"/>
                <a:gd name="connsiteY93" fmla="*/ 16852 h 21600"/>
                <a:gd name="connsiteX94" fmla="*/ 8560 w 21267"/>
                <a:gd name="connsiteY94" fmla="*/ 16651 h 21600"/>
                <a:gd name="connsiteX95" fmla="*/ 8619 w 21267"/>
                <a:gd name="connsiteY95" fmla="*/ 16365 h 21600"/>
                <a:gd name="connsiteX96" fmla="*/ 8650 w 21267"/>
                <a:gd name="connsiteY96" fmla="*/ 16011 h 21600"/>
                <a:gd name="connsiteX97" fmla="*/ 8942 w 21267"/>
                <a:gd name="connsiteY97" fmla="*/ 7633 h 21600"/>
                <a:gd name="connsiteX98" fmla="*/ 9075 w 21267"/>
                <a:gd name="connsiteY98" fmla="*/ 6238 h 21600"/>
                <a:gd name="connsiteX99" fmla="*/ 9331 w 21267"/>
                <a:gd name="connsiteY99" fmla="*/ 5159 h 21600"/>
                <a:gd name="connsiteX100" fmla="*/ 9673 w 21267"/>
                <a:gd name="connsiteY100" fmla="*/ 4461 h 21600"/>
                <a:gd name="connsiteX101" fmla="*/ 10072 w 21267"/>
                <a:gd name="connsiteY101" fmla="*/ 4213 h 21600"/>
                <a:gd name="connsiteX102" fmla="*/ 11189 w 21267"/>
                <a:gd name="connsiteY102" fmla="*/ 4213 h 21600"/>
                <a:gd name="connsiteX103" fmla="*/ 11588 w 21267"/>
                <a:gd name="connsiteY103" fmla="*/ 4461 h 21600"/>
                <a:gd name="connsiteX104" fmla="*/ 11930 w 21267"/>
                <a:gd name="connsiteY104" fmla="*/ 5159 h 21600"/>
                <a:gd name="connsiteX105" fmla="*/ 12186 w 21267"/>
                <a:gd name="connsiteY105" fmla="*/ 6238 h 21600"/>
                <a:gd name="connsiteX106" fmla="*/ 12317 w 21267"/>
                <a:gd name="connsiteY106" fmla="*/ 7633 h 21600"/>
                <a:gd name="connsiteX107" fmla="*/ 12609 w 21267"/>
                <a:gd name="connsiteY107" fmla="*/ 16011 h 21600"/>
                <a:gd name="connsiteX108" fmla="*/ 12640 w 21267"/>
                <a:gd name="connsiteY108" fmla="*/ 16365 h 21600"/>
                <a:gd name="connsiteX109" fmla="*/ 12699 w 21267"/>
                <a:gd name="connsiteY109" fmla="*/ 16651 h 21600"/>
                <a:gd name="connsiteX110" fmla="*/ 12780 w 21267"/>
                <a:gd name="connsiteY110" fmla="*/ 16852 h 21600"/>
                <a:gd name="connsiteX111" fmla="*/ 12872 w 21267"/>
                <a:gd name="connsiteY111" fmla="*/ 16928 h 21600"/>
                <a:gd name="connsiteX112" fmla="*/ 14304 w 21267"/>
                <a:gd name="connsiteY112" fmla="*/ 16928 h 21600"/>
                <a:gd name="connsiteX113" fmla="*/ 14388 w 21267"/>
                <a:gd name="connsiteY113" fmla="*/ 16852 h 21600"/>
                <a:gd name="connsiteX114" fmla="*/ 14447 w 21267"/>
                <a:gd name="connsiteY114" fmla="*/ 16651 h 21600"/>
                <a:gd name="connsiteX115" fmla="*/ 14475 w 21267"/>
                <a:gd name="connsiteY115" fmla="*/ 16365 h 21600"/>
                <a:gd name="connsiteX116" fmla="*/ 14468 w 21267"/>
                <a:gd name="connsiteY116" fmla="*/ 16011 h 21600"/>
                <a:gd name="connsiteX117" fmla="*/ 13573 w 21267"/>
                <a:gd name="connsiteY117" fmla="*/ 2799 h 21600"/>
                <a:gd name="connsiteX118" fmla="*/ 13571 w 21267"/>
                <a:gd name="connsiteY118" fmla="*/ 1662 h 21600"/>
                <a:gd name="connsiteX119" fmla="*/ 13708 w 21267"/>
                <a:gd name="connsiteY119" fmla="*/ 783 h 21600"/>
                <a:gd name="connsiteX120" fmla="*/ 13958 w 21267"/>
                <a:gd name="connsiteY120" fmla="*/ 210 h 21600"/>
                <a:gd name="connsiteX121" fmla="*/ 14297 w 21267"/>
                <a:gd name="connsiteY121" fmla="*/ 0 h 21600"/>
                <a:gd name="connsiteX122" fmla="*/ 15314 w 21267"/>
                <a:gd name="connsiteY122"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30 w 21267"/>
                <a:gd name="connsiteY86" fmla="*/ 12563 h 21600"/>
                <a:gd name="connsiteX87" fmla="*/ 6902 w 21267"/>
                <a:gd name="connsiteY87" fmla="*/ 14368 h 21600"/>
                <a:gd name="connsiteX88" fmla="*/ 6790 w 21267"/>
                <a:gd name="connsiteY88" fmla="*/ 16011 h 21600"/>
                <a:gd name="connsiteX89" fmla="*/ 6812 w 21267"/>
                <a:gd name="connsiteY89" fmla="*/ 16651 h 21600"/>
                <a:gd name="connsiteX90" fmla="*/ 6954 w 21267"/>
                <a:gd name="connsiteY90" fmla="*/ 16928 h 21600"/>
                <a:gd name="connsiteX91" fmla="*/ 8386 w 21267"/>
                <a:gd name="connsiteY91" fmla="*/ 16928 h 21600"/>
                <a:gd name="connsiteX92" fmla="*/ 8479 w 21267"/>
                <a:gd name="connsiteY92" fmla="*/ 16852 h 21600"/>
                <a:gd name="connsiteX93" fmla="*/ 8560 w 21267"/>
                <a:gd name="connsiteY93" fmla="*/ 16651 h 21600"/>
                <a:gd name="connsiteX94" fmla="*/ 8619 w 21267"/>
                <a:gd name="connsiteY94" fmla="*/ 16365 h 21600"/>
                <a:gd name="connsiteX95" fmla="*/ 8650 w 21267"/>
                <a:gd name="connsiteY95" fmla="*/ 16011 h 21600"/>
                <a:gd name="connsiteX96" fmla="*/ 8942 w 21267"/>
                <a:gd name="connsiteY96" fmla="*/ 7633 h 21600"/>
                <a:gd name="connsiteX97" fmla="*/ 9075 w 21267"/>
                <a:gd name="connsiteY97" fmla="*/ 6238 h 21600"/>
                <a:gd name="connsiteX98" fmla="*/ 9331 w 21267"/>
                <a:gd name="connsiteY98" fmla="*/ 5159 h 21600"/>
                <a:gd name="connsiteX99" fmla="*/ 9673 w 21267"/>
                <a:gd name="connsiteY99" fmla="*/ 4461 h 21600"/>
                <a:gd name="connsiteX100" fmla="*/ 10072 w 21267"/>
                <a:gd name="connsiteY100" fmla="*/ 4213 h 21600"/>
                <a:gd name="connsiteX101" fmla="*/ 11189 w 21267"/>
                <a:gd name="connsiteY101" fmla="*/ 4213 h 21600"/>
                <a:gd name="connsiteX102" fmla="*/ 11588 w 21267"/>
                <a:gd name="connsiteY102" fmla="*/ 4461 h 21600"/>
                <a:gd name="connsiteX103" fmla="*/ 11930 w 21267"/>
                <a:gd name="connsiteY103" fmla="*/ 5159 h 21600"/>
                <a:gd name="connsiteX104" fmla="*/ 12186 w 21267"/>
                <a:gd name="connsiteY104" fmla="*/ 6238 h 21600"/>
                <a:gd name="connsiteX105" fmla="*/ 12317 w 21267"/>
                <a:gd name="connsiteY105" fmla="*/ 7633 h 21600"/>
                <a:gd name="connsiteX106" fmla="*/ 12609 w 21267"/>
                <a:gd name="connsiteY106" fmla="*/ 16011 h 21600"/>
                <a:gd name="connsiteX107" fmla="*/ 12640 w 21267"/>
                <a:gd name="connsiteY107" fmla="*/ 16365 h 21600"/>
                <a:gd name="connsiteX108" fmla="*/ 12699 w 21267"/>
                <a:gd name="connsiteY108" fmla="*/ 16651 h 21600"/>
                <a:gd name="connsiteX109" fmla="*/ 12780 w 21267"/>
                <a:gd name="connsiteY109" fmla="*/ 16852 h 21600"/>
                <a:gd name="connsiteX110" fmla="*/ 12872 w 21267"/>
                <a:gd name="connsiteY110" fmla="*/ 16928 h 21600"/>
                <a:gd name="connsiteX111" fmla="*/ 14304 w 21267"/>
                <a:gd name="connsiteY111" fmla="*/ 16928 h 21600"/>
                <a:gd name="connsiteX112" fmla="*/ 14388 w 21267"/>
                <a:gd name="connsiteY112" fmla="*/ 16852 h 21600"/>
                <a:gd name="connsiteX113" fmla="*/ 14447 w 21267"/>
                <a:gd name="connsiteY113" fmla="*/ 16651 h 21600"/>
                <a:gd name="connsiteX114" fmla="*/ 14475 w 21267"/>
                <a:gd name="connsiteY114" fmla="*/ 16365 h 21600"/>
                <a:gd name="connsiteX115" fmla="*/ 14468 w 21267"/>
                <a:gd name="connsiteY115" fmla="*/ 16011 h 21600"/>
                <a:gd name="connsiteX116" fmla="*/ 13573 w 21267"/>
                <a:gd name="connsiteY116" fmla="*/ 2799 h 21600"/>
                <a:gd name="connsiteX117" fmla="*/ 13571 w 21267"/>
                <a:gd name="connsiteY117" fmla="*/ 1662 h 21600"/>
                <a:gd name="connsiteX118" fmla="*/ 13708 w 21267"/>
                <a:gd name="connsiteY118" fmla="*/ 783 h 21600"/>
                <a:gd name="connsiteX119" fmla="*/ 13958 w 21267"/>
                <a:gd name="connsiteY119" fmla="*/ 210 h 21600"/>
                <a:gd name="connsiteX120" fmla="*/ 14297 w 21267"/>
                <a:gd name="connsiteY120" fmla="*/ 0 h 21600"/>
                <a:gd name="connsiteX121" fmla="*/ 15314 w 21267"/>
                <a:gd name="connsiteY121"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30 w 21267"/>
                <a:gd name="connsiteY86" fmla="*/ 12563 h 21600"/>
                <a:gd name="connsiteX87" fmla="*/ 6902 w 21267"/>
                <a:gd name="connsiteY87" fmla="*/ 14368 h 21600"/>
                <a:gd name="connsiteX88" fmla="*/ 6790 w 21267"/>
                <a:gd name="connsiteY88" fmla="*/ 16011 h 21600"/>
                <a:gd name="connsiteX89" fmla="*/ 6954 w 21267"/>
                <a:gd name="connsiteY89" fmla="*/ 16928 h 21600"/>
                <a:gd name="connsiteX90" fmla="*/ 8386 w 21267"/>
                <a:gd name="connsiteY90" fmla="*/ 16928 h 21600"/>
                <a:gd name="connsiteX91" fmla="*/ 8479 w 21267"/>
                <a:gd name="connsiteY91" fmla="*/ 16852 h 21600"/>
                <a:gd name="connsiteX92" fmla="*/ 8560 w 21267"/>
                <a:gd name="connsiteY92" fmla="*/ 16651 h 21600"/>
                <a:gd name="connsiteX93" fmla="*/ 8619 w 21267"/>
                <a:gd name="connsiteY93" fmla="*/ 16365 h 21600"/>
                <a:gd name="connsiteX94" fmla="*/ 8650 w 21267"/>
                <a:gd name="connsiteY94" fmla="*/ 16011 h 21600"/>
                <a:gd name="connsiteX95" fmla="*/ 8942 w 21267"/>
                <a:gd name="connsiteY95" fmla="*/ 7633 h 21600"/>
                <a:gd name="connsiteX96" fmla="*/ 9075 w 21267"/>
                <a:gd name="connsiteY96" fmla="*/ 6238 h 21600"/>
                <a:gd name="connsiteX97" fmla="*/ 9331 w 21267"/>
                <a:gd name="connsiteY97" fmla="*/ 5159 h 21600"/>
                <a:gd name="connsiteX98" fmla="*/ 9673 w 21267"/>
                <a:gd name="connsiteY98" fmla="*/ 4461 h 21600"/>
                <a:gd name="connsiteX99" fmla="*/ 10072 w 21267"/>
                <a:gd name="connsiteY99" fmla="*/ 4213 h 21600"/>
                <a:gd name="connsiteX100" fmla="*/ 11189 w 21267"/>
                <a:gd name="connsiteY100" fmla="*/ 4213 h 21600"/>
                <a:gd name="connsiteX101" fmla="*/ 11588 w 21267"/>
                <a:gd name="connsiteY101" fmla="*/ 4461 h 21600"/>
                <a:gd name="connsiteX102" fmla="*/ 11930 w 21267"/>
                <a:gd name="connsiteY102" fmla="*/ 5159 h 21600"/>
                <a:gd name="connsiteX103" fmla="*/ 12186 w 21267"/>
                <a:gd name="connsiteY103" fmla="*/ 6238 h 21600"/>
                <a:gd name="connsiteX104" fmla="*/ 12317 w 21267"/>
                <a:gd name="connsiteY104" fmla="*/ 7633 h 21600"/>
                <a:gd name="connsiteX105" fmla="*/ 12609 w 21267"/>
                <a:gd name="connsiteY105" fmla="*/ 16011 h 21600"/>
                <a:gd name="connsiteX106" fmla="*/ 12640 w 21267"/>
                <a:gd name="connsiteY106" fmla="*/ 16365 h 21600"/>
                <a:gd name="connsiteX107" fmla="*/ 12699 w 21267"/>
                <a:gd name="connsiteY107" fmla="*/ 16651 h 21600"/>
                <a:gd name="connsiteX108" fmla="*/ 12780 w 21267"/>
                <a:gd name="connsiteY108" fmla="*/ 16852 h 21600"/>
                <a:gd name="connsiteX109" fmla="*/ 12872 w 21267"/>
                <a:gd name="connsiteY109" fmla="*/ 16928 h 21600"/>
                <a:gd name="connsiteX110" fmla="*/ 14304 w 21267"/>
                <a:gd name="connsiteY110" fmla="*/ 16928 h 21600"/>
                <a:gd name="connsiteX111" fmla="*/ 14388 w 21267"/>
                <a:gd name="connsiteY111" fmla="*/ 16852 h 21600"/>
                <a:gd name="connsiteX112" fmla="*/ 14447 w 21267"/>
                <a:gd name="connsiteY112" fmla="*/ 16651 h 21600"/>
                <a:gd name="connsiteX113" fmla="*/ 14475 w 21267"/>
                <a:gd name="connsiteY113" fmla="*/ 16365 h 21600"/>
                <a:gd name="connsiteX114" fmla="*/ 14468 w 21267"/>
                <a:gd name="connsiteY114" fmla="*/ 16011 h 21600"/>
                <a:gd name="connsiteX115" fmla="*/ 13573 w 21267"/>
                <a:gd name="connsiteY115" fmla="*/ 2799 h 21600"/>
                <a:gd name="connsiteX116" fmla="*/ 13571 w 21267"/>
                <a:gd name="connsiteY116" fmla="*/ 1662 h 21600"/>
                <a:gd name="connsiteX117" fmla="*/ 13708 w 21267"/>
                <a:gd name="connsiteY117" fmla="*/ 783 h 21600"/>
                <a:gd name="connsiteX118" fmla="*/ 13958 w 21267"/>
                <a:gd name="connsiteY118" fmla="*/ 210 h 21600"/>
                <a:gd name="connsiteX119" fmla="*/ 14297 w 21267"/>
                <a:gd name="connsiteY119" fmla="*/ 0 h 21600"/>
                <a:gd name="connsiteX120" fmla="*/ 15314 w 21267"/>
                <a:gd name="connsiteY120"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30 w 21267"/>
                <a:gd name="connsiteY86" fmla="*/ 12563 h 21600"/>
                <a:gd name="connsiteX87" fmla="*/ 6902 w 21267"/>
                <a:gd name="connsiteY87" fmla="*/ 14368 h 21600"/>
                <a:gd name="connsiteX88" fmla="*/ 6954 w 21267"/>
                <a:gd name="connsiteY88" fmla="*/ 16928 h 21600"/>
                <a:gd name="connsiteX89" fmla="*/ 8386 w 21267"/>
                <a:gd name="connsiteY89" fmla="*/ 16928 h 21600"/>
                <a:gd name="connsiteX90" fmla="*/ 8479 w 21267"/>
                <a:gd name="connsiteY90" fmla="*/ 16852 h 21600"/>
                <a:gd name="connsiteX91" fmla="*/ 8560 w 21267"/>
                <a:gd name="connsiteY91" fmla="*/ 16651 h 21600"/>
                <a:gd name="connsiteX92" fmla="*/ 8619 w 21267"/>
                <a:gd name="connsiteY92" fmla="*/ 16365 h 21600"/>
                <a:gd name="connsiteX93" fmla="*/ 8650 w 21267"/>
                <a:gd name="connsiteY93" fmla="*/ 16011 h 21600"/>
                <a:gd name="connsiteX94" fmla="*/ 8942 w 21267"/>
                <a:gd name="connsiteY94" fmla="*/ 7633 h 21600"/>
                <a:gd name="connsiteX95" fmla="*/ 9075 w 21267"/>
                <a:gd name="connsiteY95" fmla="*/ 6238 h 21600"/>
                <a:gd name="connsiteX96" fmla="*/ 9331 w 21267"/>
                <a:gd name="connsiteY96" fmla="*/ 5159 h 21600"/>
                <a:gd name="connsiteX97" fmla="*/ 9673 w 21267"/>
                <a:gd name="connsiteY97" fmla="*/ 4461 h 21600"/>
                <a:gd name="connsiteX98" fmla="*/ 10072 w 21267"/>
                <a:gd name="connsiteY98" fmla="*/ 4213 h 21600"/>
                <a:gd name="connsiteX99" fmla="*/ 11189 w 21267"/>
                <a:gd name="connsiteY99" fmla="*/ 4213 h 21600"/>
                <a:gd name="connsiteX100" fmla="*/ 11588 w 21267"/>
                <a:gd name="connsiteY100" fmla="*/ 4461 h 21600"/>
                <a:gd name="connsiteX101" fmla="*/ 11930 w 21267"/>
                <a:gd name="connsiteY101" fmla="*/ 5159 h 21600"/>
                <a:gd name="connsiteX102" fmla="*/ 12186 w 21267"/>
                <a:gd name="connsiteY102" fmla="*/ 6238 h 21600"/>
                <a:gd name="connsiteX103" fmla="*/ 12317 w 21267"/>
                <a:gd name="connsiteY103" fmla="*/ 7633 h 21600"/>
                <a:gd name="connsiteX104" fmla="*/ 12609 w 21267"/>
                <a:gd name="connsiteY104" fmla="*/ 16011 h 21600"/>
                <a:gd name="connsiteX105" fmla="*/ 12640 w 21267"/>
                <a:gd name="connsiteY105" fmla="*/ 16365 h 21600"/>
                <a:gd name="connsiteX106" fmla="*/ 12699 w 21267"/>
                <a:gd name="connsiteY106" fmla="*/ 16651 h 21600"/>
                <a:gd name="connsiteX107" fmla="*/ 12780 w 21267"/>
                <a:gd name="connsiteY107" fmla="*/ 16852 h 21600"/>
                <a:gd name="connsiteX108" fmla="*/ 12872 w 21267"/>
                <a:gd name="connsiteY108" fmla="*/ 16928 h 21600"/>
                <a:gd name="connsiteX109" fmla="*/ 14304 w 21267"/>
                <a:gd name="connsiteY109" fmla="*/ 16928 h 21600"/>
                <a:gd name="connsiteX110" fmla="*/ 14388 w 21267"/>
                <a:gd name="connsiteY110" fmla="*/ 16852 h 21600"/>
                <a:gd name="connsiteX111" fmla="*/ 14447 w 21267"/>
                <a:gd name="connsiteY111" fmla="*/ 16651 h 21600"/>
                <a:gd name="connsiteX112" fmla="*/ 14475 w 21267"/>
                <a:gd name="connsiteY112" fmla="*/ 16365 h 21600"/>
                <a:gd name="connsiteX113" fmla="*/ 14468 w 21267"/>
                <a:gd name="connsiteY113" fmla="*/ 16011 h 21600"/>
                <a:gd name="connsiteX114" fmla="*/ 13573 w 21267"/>
                <a:gd name="connsiteY114" fmla="*/ 2799 h 21600"/>
                <a:gd name="connsiteX115" fmla="*/ 13571 w 21267"/>
                <a:gd name="connsiteY115" fmla="*/ 1662 h 21600"/>
                <a:gd name="connsiteX116" fmla="*/ 13708 w 21267"/>
                <a:gd name="connsiteY116" fmla="*/ 783 h 21600"/>
                <a:gd name="connsiteX117" fmla="*/ 13958 w 21267"/>
                <a:gd name="connsiteY117" fmla="*/ 210 h 21600"/>
                <a:gd name="connsiteX118" fmla="*/ 14297 w 21267"/>
                <a:gd name="connsiteY118" fmla="*/ 0 h 21600"/>
                <a:gd name="connsiteX119" fmla="*/ 15314 w 21267"/>
                <a:gd name="connsiteY119"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30 w 21267"/>
                <a:gd name="connsiteY86" fmla="*/ 12563 h 21600"/>
                <a:gd name="connsiteX87" fmla="*/ 6954 w 21267"/>
                <a:gd name="connsiteY87" fmla="*/ 16928 h 21600"/>
                <a:gd name="connsiteX88" fmla="*/ 8386 w 21267"/>
                <a:gd name="connsiteY88" fmla="*/ 16928 h 21600"/>
                <a:gd name="connsiteX89" fmla="*/ 8479 w 21267"/>
                <a:gd name="connsiteY89" fmla="*/ 16852 h 21600"/>
                <a:gd name="connsiteX90" fmla="*/ 8560 w 21267"/>
                <a:gd name="connsiteY90" fmla="*/ 16651 h 21600"/>
                <a:gd name="connsiteX91" fmla="*/ 8619 w 21267"/>
                <a:gd name="connsiteY91" fmla="*/ 16365 h 21600"/>
                <a:gd name="connsiteX92" fmla="*/ 8650 w 21267"/>
                <a:gd name="connsiteY92" fmla="*/ 16011 h 21600"/>
                <a:gd name="connsiteX93" fmla="*/ 8942 w 21267"/>
                <a:gd name="connsiteY93" fmla="*/ 7633 h 21600"/>
                <a:gd name="connsiteX94" fmla="*/ 9075 w 21267"/>
                <a:gd name="connsiteY94" fmla="*/ 6238 h 21600"/>
                <a:gd name="connsiteX95" fmla="*/ 9331 w 21267"/>
                <a:gd name="connsiteY95" fmla="*/ 5159 h 21600"/>
                <a:gd name="connsiteX96" fmla="*/ 9673 w 21267"/>
                <a:gd name="connsiteY96" fmla="*/ 4461 h 21600"/>
                <a:gd name="connsiteX97" fmla="*/ 10072 w 21267"/>
                <a:gd name="connsiteY97" fmla="*/ 4213 h 21600"/>
                <a:gd name="connsiteX98" fmla="*/ 11189 w 21267"/>
                <a:gd name="connsiteY98" fmla="*/ 4213 h 21600"/>
                <a:gd name="connsiteX99" fmla="*/ 11588 w 21267"/>
                <a:gd name="connsiteY99" fmla="*/ 4461 h 21600"/>
                <a:gd name="connsiteX100" fmla="*/ 11930 w 21267"/>
                <a:gd name="connsiteY100" fmla="*/ 5159 h 21600"/>
                <a:gd name="connsiteX101" fmla="*/ 12186 w 21267"/>
                <a:gd name="connsiteY101" fmla="*/ 6238 h 21600"/>
                <a:gd name="connsiteX102" fmla="*/ 12317 w 21267"/>
                <a:gd name="connsiteY102" fmla="*/ 7633 h 21600"/>
                <a:gd name="connsiteX103" fmla="*/ 12609 w 21267"/>
                <a:gd name="connsiteY103" fmla="*/ 16011 h 21600"/>
                <a:gd name="connsiteX104" fmla="*/ 12640 w 21267"/>
                <a:gd name="connsiteY104" fmla="*/ 16365 h 21600"/>
                <a:gd name="connsiteX105" fmla="*/ 12699 w 21267"/>
                <a:gd name="connsiteY105" fmla="*/ 16651 h 21600"/>
                <a:gd name="connsiteX106" fmla="*/ 12780 w 21267"/>
                <a:gd name="connsiteY106" fmla="*/ 16852 h 21600"/>
                <a:gd name="connsiteX107" fmla="*/ 12872 w 21267"/>
                <a:gd name="connsiteY107" fmla="*/ 16928 h 21600"/>
                <a:gd name="connsiteX108" fmla="*/ 14304 w 21267"/>
                <a:gd name="connsiteY108" fmla="*/ 16928 h 21600"/>
                <a:gd name="connsiteX109" fmla="*/ 14388 w 21267"/>
                <a:gd name="connsiteY109" fmla="*/ 16852 h 21600"/>
                <a:gd name="connsiteX110" fmla="*/ 14447 w 21267"/>
                <a:gd name="connsiteY110" fmla="*/ 16651 h 21600"/>
                <a:gd name="connsiteX111" fmla="*/ 14475 w 21267"/>
                <a:gd name="connsiteY111" fmla="*/ 16365 h 21600"/>
                <a:gd name="connsiteX112" fmla="*/ 14468 w 21267"/>
                <a:gd name="connsiteY112" fmla="*/ 16011 h 21600"/>
                <a:gd name="connsiteX113" fmla="*/ 13573 w 21267"/>
                <a:gd name="connsiteY113" fmla="*/ 2799 h 21600"/>
                <a:gd name="connsiteX114" fmla="*/ 13571 w 21267"/>
                <a:gd name="connsiteY114" fmla="*/ 1662 h 21600"/>
                <a:gd name="connsiteX115" fmla="*/ 13708 w 21267"/>
                <a:gd name="connsiteY115" fmla="*/ 783 h 21600"/>
                <a:gd name="connsiteX116" fmla="*/ 13958 w 21267"/>
                <a:gd name="connsiteY116" fmla="*/ 210 h 21600"/>
                <a:gd name="connsiteX117" fmla="*/ 14297 w 21267"/>
                <a:gd name="connsiteY117" fmla="*/ 0 h 21600"/>
                <a:gd name="connsiteX118" fmla="*/ 15314 w 21267"/>
                <a:gd name="connsiteY118"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776 w 21267"/>
                <a:gd name="connsiteY85" fmla="*/ 11177 h 21600"/>
                <a:gd name="connsiteX86" fmla="*/ 6954 w 21267"/>
                <a:gd name="connsiteY86" fmla="*/ 16928 h 21600"/>
                <a:gd name="connsiteX87" fmla="*/ 8386 w 21267"/>
                <a:gd name="connsiteY87" fmla="*/ 16928 h 21600"/>
                <a:gd name="connsiteX88" fmla="*/ 8479 w 21267"/>
                <a:gd name="connsiteY88" fmla="*/ 16852 h 21600"/>
                <a:gd name="connsiteX89" fmla="*/ 8560 w 21267"/>
                <a:gd name="connsiteY89" fmla="*/ 16651 h 21600"/>
                <a:gd name="connsiteX90" fmla="*/ 8619 w 21267"/>
                <a:gd name="connsiteY90" fmla="*/ 16365 h 21600"/>
                <a:gd name="connsiteX91" fmla="*/ 8650 w 21267"/>
                <a:gd name="connsiteY91" fmla="*/ 16011 h 21600"/>
                <a:gd name="connsiteX92" fmla="*/ 8942 w 21267"/>
                <a:gd name="connsiteY92" fmla="*/ 7633 h 21600"/>
                <a:gd name="connsiteX93" fmla="*/ 9075 w 21267"/>
                <a:gd name="connsiteY93" fmla="*/ 6238 h 21600"/>
                <a:gd name="connsiteX94" fmla="*/ 9331 w 21267"/>
                <a:gd name="connsiteY94" fmla="*/ 5159 h 21600"/>
                <a:gd name="connsiteX95" fmla="*/ 9673 w 21267"/>
                <a:gd name="connsiteY95" fmla="*/ 4461 h 21600"/>
                <a:gd name="connsiteX96" fmla="*/ 10072 w 21267"/>
                <a:gd name="connsiteY96" fmla="*/ 4213 h 21600"/>
                <a:gd name="connsiteX97" fmla="*/ 11189 w 21267"/>
                <a:gd name="connsiteY97" fmla="*/ 4213 h 21600"/>
                <a:gd name="connsiteX98" fmla="*/ 11588 w 21267"/>
                <a:gd name="connsiteY98" fmla="*/ 4461 h 21600"/>
                <a:gd name="connsiteX99" fmla="*/ 11930 w 21267"/>
                <a:gd name="connsiteY99" fmla="*/ 5159 h 21600"/>
                <a:gd name="connsiteX100" fmla="*/ 12186 w 21267"/>
                <a:gd name="connsiteY100" fmla="*/ 6238 h 21600"/>
                <a:gd name="connsiteX101" fmla="*/ 12317 w 21267"/>
                <a:gd name="connsiteY101" fmla="*/ 7633 h 21600"/>
                <a:gd name="connsiteX102" fmla="*/ 12609 w 21267"/>
                <a:gd name="connsiteY102" fmla="*/ 16011 h 21600"/>
                <a:gd name="connsiteX103" fmla="*/ 12640 w 21267"/>
                <a:gd name="connsiteY103" fmla="*/ 16365 h 21600"/>
                <a:gd name="connsiteX104" fmla="*/ 12699 w 21267"/>
                <a:gd name="connsiteY104" fmla="*/ 16651 h 21600"/>
                <a:gd name="connsiteX105" fmla="*/ 12780 w 21267"/>
                <a:gd name="connsiteY105" fmla="*/ 16852 h 21600"/>
                <a:gd name="connsiteX106" fmla="*/ 12872 w 21267"/>
                <a:gd name="connsiteY106" fmla="*/ 16928 h 21600"/>
                <a:gd name="connsiteX107" fmla="*/ 14304 w 21267"/>
                <a:gd name="connsiteY107" fmla="*/ 16928 h 21600"/>
                <a:gd name="connsiteX108" fmla="*/ 14388 w 21267"/>
                <a:gd name="connsiteY108" fmla="*/ 16852 h 21600"/>
                <a:gd name="connsiteX109" fmla="*/ 14447 w 21267"/>
                <a:gd name="connsiteY109" fmla="*/ 16651 h 21600"/>
                <a:gd name="connsiteX110" fmla="*/ 14475 w 21267"/>
                <a:gd name="connsiteY110" fmla="*/ 16365 h 21600"/>
                <a:gd name="connsiteX111" fmla="*/ 14468 w 21267"/>
                <a:gd name="connsiteY111" fmla="*/ 16011 h 21600"/>
                <a:gd name="connsiteX112" fmla="*/ 13573 w 21267"/>
                <a:gd name="connsiteY112" fmla="*/ 2799 h 21600"/>
                <a:gd name="connsiteX113" fmla="*/ 13571 w 21267"/>
                <a:gd name="connsiteY113" fmla="*/ 1662 h 21600"/>
                <a:gd name="connsiteX114" fmla="*/ 13708 w 21267"/>
                <a:gd name="connsiteY114" fmla="*/ 783 h 21600"/>
                <a:gd name="connsiteX115" fmla="*/ 13958 w 21267"/>
                <a:gd name="connsiteY115" fmla="*/ 210 h 21600"/>
                <a:gd name="connsiteX116" fmla="*/ 14297 w 21267"/>
                <a:gd name="connsiteY116" fmla="*/ 0 h 21600"/>
                <a:gd name="connsiteX117" fmla="*/ 15314 w 21267"/>
                <a:gd name="connsiteY117"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479 w 21267"/>
                <a:gd name="connsiteY84" fmla="*/ 10279 h 21600"/>
                <a:gd name="connsiteX85" fmla="*/ 6954 w 21267"/>
                <a:gd name="connsiteY85" fmla="*/ 16928 h 21600"/>
                <a:gd name="connsiteX86" fmla="*/ 8386 w 21267"/>
                <a:gd name="connsiteY86" fmla="*/ 16928 h 21600"/>
                <a:gd name="connsiteX87" fmla="*/ 8479 w 21267"/>
                <a:gd name="connsiteY87" fmla="*/ 16852 h 21600"/>
                <a:gd name="connsiteX88" fmla="*/ 8560 w 21267"/>
                <a:gd name="connsiteY88" fmla="*/ 16651 h 21600"/>
                <a:gd name="connsiteX89" fmla="*/ 8619 w 21267"/>
                <a:gd name="connsiteY89" fmla="*/ 16365 h 21600"/>
                <a:gd name="connsiteX90" fmla="*/ 8650 w 21267"/>
                <a:gd name="connsiteY90" fmla="*/ 16011 h 21600"/>
                <a:gd name="connsiteX91" fmla="*/ 8942 w 21267"/>
                <a:gd name="connsiteY91" fmla="*/ 7633 h 21600"/>
                <a:gd name="connsiteX92" fmla="*/ 9075 w 21267"/>
                <a:gd name="connsiteY92" fmla="*/ 6238 h 21600"/>
                <a:gd name="connsiteX93" fmla="*/ 9331 w 21267"/>
                <a:gd name="connsiteY93" fmla="*/ 5159 h 21600"/>
                <a:gd name="connsiteX94" fmla="*/ 9673 w 21267"/>
                <a:gd name="connsiteY94" fmla="*/ 4461 h 21600"/>
                <a:gd name="connsiteX95" fmla="*/ 10072 w 21267"/>
                <a:gd name="connsiteY95" fmla="*/ 4213 h 21600"/>
                <a:gd name="connsiteX96" fmla="*/ 11189 w 21267"/>
                <a:gd name="connsiteY96" fmla="*/ 4213 h 21600"/>
                <a:gd name="connsiteX97" fmla="*/ 11588 w 21267"/>
                <a:gd name="connsiteY97" fmla="*/ 4461 h 21600"/>
                <a:gd name="connsiteX98" fmla="*/ 11930 w 21267"/>
                <a:gd name="connsiteY98" fmla="*/ 5159 h 21600"/>
                <a:gd name="connsiteX99" fmla="*/ 12186 w 21267"/>
                <a:gd name="connsiteY99" fmla="*/ 6238 h 21600"/>
                <a:gd name="connsiteX100" fmla="*/ 12317 w 21267"/>
                <a:gd name="connsiteY100" fmla="*/ 7633 h 21600"/>
                <a:gd name="connsiteX101" fmla="*/ 12609 w 21267"/>
                <a:gd name="connsiteY101" fmla="*/ 16011 h 21600"/>
                <a:gd name="connsiteX102" fmla="*/ 12640 w 21267"/>
                <a:gd name="connsiteY102" fmla="*/ 16365 h 21600"/>
                <a:gd name="connsiteX103" fmla="*/ 12699 w 21267"/>
                <a:gd name="connsiteY103" fmla="*/ 16651 h 21600"/>
                <a:gd name="connsiteX104" fmla="*/ 12780 w 21267"/>
                <a:gd name="connsiteY104" fmla="*/ 16852 h 21600"/>
                <a:gd name="connsiteX105" fmla="*/ 12872 w 21267"/>
                <a:gd name="connsiteY105" fmla="*/ 16928 h 21600"/>
                <a:gd name="connsiteX106" fmla="*/ 14304 w 21267"/>
                <a:gd name="connsiteY106" fmla="*/ 16928 h 21600"/>
                <a:gd name="connsiteX107" fmla="*/ 14388 w 21267"/>
                <a:gd name="connsiteY107" fmla="*/ 16852 h 21600"/>
                <a:gd name="connsiteX108" fmla="*/ 14447 w 21267"/>
                <a:gd name="connsiteY108" fmla="*/ 16651 h 21600"/>
                <a:gd name="connsiteX109" fmla="*/ 14475 w 21267"/>
                <a:gd name="connsiteY109" fmla="*/ 16365 h 21600"/>
                <a:gd name="connsiteX110" fmla="*/ 14468 w 21267"/>
                <a:gd name="connsiteY110" fmla="*/ 16011 h 21600"/>
                <a:gd name="connsiteX111" fmla="*/ 13573 w 21267"/>
                <a:gd name="connsiteY111" fmla="*/ 2799 h 21600"/>
                <a:gd name="connsiteX112" fmla="*/ 13571 w 21267"/>
                <a:gd name="connsiteY112" fmla="*/ 1662 h 21600"/>
                <a:gd name="connsiteX113" fmla="*/ 13708 w 21267"/>
                <a:gd name="connsiteY113" fmla="*/ 783 h 21600"/>
                <a:gd name="connsiteX114" fmla="*/ 13958 w 21267"/>
                <a:gd name="connsiteY114" fmla="*/ 210 h 21600"/>
                <a:gd name="connsiteX115" fmla="*/ 14297 w 21267"/>
                <a:gd name="connsiteY115" fmla="*/ 0 h 21600"/>
                <a:gd name="connsiteX116" fmla="*/ 15314 w 21267"/>
                <a:gd name="connsiteY116"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063 w 21267"/>
                <a:gd name="connsiteY83" fmla="*/ 9955 h 21600"/>
                <a:gd name="connsiteX84" fmla="*/ 6954 w 21267"/>
                <a:gd name="connsiteY84" fmla="*/ 16928 h 21600"/>
                <a:gd name="connsiteX85" fmla="*/ 8386 w 21267"/>
                <a:gd name="connsiteY85" fmla="*/ 16928 h 21600"/>
                <a:gd name="connsiteX86" fmla="*/ 8479 w 21267"/>
                <a:gd name="connsiteY86" fmla="*/ 16852 h 21600"/>
                <a:gd name="connsiteX87" fmla="*/ 8560 w 21267"/>
                <a:gd name="connsiteY87" fmla="*/ 16651 h 21600"/>
                <a:gd name="connsiteX88" fmla="*/ 8619 w 21267"/>
                <a:gd name="connsiteY88" fmla="*/ 16365 h 21600"/>
                <a:gd name="connsiteX89" fmla="*/ 8650 w 21267"/>
                <a:gd name="connsiteY89" fmla="*/ 16011 h 21600"/>
                <a:gd name="connsiteX90" fmla="*/ 8942 w 21267"/>
                <a:gd name="connsiteY90" fmla="*/ 7633 h 21600"/>
                <a:gd name="connsiteX91" fmla="*/ 9075 w 21267"/>
                <a:gd name="connsiteY91" fmla="*/ 6238 h 21600"/>
                <a:gd name="connsiteX92" fmla="*/ 9331 w 21267"/>
                <a:gd name="connsiteY92" fmla="*/ 5159 h 21600"/>
                <a:gd name="connsiteX93" fmla="*/ 9673 w 21267"/>
                <a:gd name="connsiteY93" fmla="*/ 4461 h 21600"/>
                <a:gd name="connsiteX94" fmla="*/ 10072 w 21267"/>
                <a:gd name="connsiteY94" fmla="*/ 4213 h 21600"/>
                <a:gd name="connsiteX95" fmla="*/ 11189 w 21267"/>
                <a:gd name="connsiteY95" fmla="*/ 4213 h 21600"/>
                <a:gd name="connsiteX96" fmla="*/ 11588 w 21267"/>
                <a:gd name="connsiteY96" fmla="*/ 4461 h 21600"/>
                <a:gd name="connsiteX97" fmla="*/ 11930 w 21267"/>
                <a:gd name="connsiteY97" fmla="*/ 5159 h 21600"/>
                <a:gd name="connsiteX98" fmla="*/ 12186 w 21267"/>
                <a:gd name="connsiteY98" fmla="*/ 6238 h 21600"/>
                <a:gd name="connsiteX99" fmla="*/ 12317 w 21267"/>
                <a:gd name="connsiteY99" fmla="*/ 7633 h 21600"/>
                <a:gd name="connsiteX100" fmla="*/ 12609 w 21267"/>
                <a:gd name="connsiteY100" fmla="*/ 16011 h 21600"/>
                <a:gd name="connsiteX101" fmla="*/ 12640 w 21267"/>
                <a:gd name="connsiteY101" fmla="*/ 16365 h 21600"/>
                <a:gd name="connsiteX102" fmla="*/ 12699 w 21267"/>
                <a:gd name="connsiteY102" fmla="*/ 16651 h 21600"/>
                <a:gd name="connsiteX103" fmla="*/ 12780 w 21267"/>
                <a:gd name="connsiteY103" fmla="*/ 16852 h 21600"/>
                <a:gd name="connsiteX104" fmla="*/ 12872 w 21267"/>
                <a:gd name="connsiteY104" fmla="*/ 16928 h 21600"/>
                <a:gd name="connsiteX105" fmla="*/ 14304 w 21267"/>
                <a:gd name="connsiteY105" fmla="*/ 16928 h 21600"/>
                <a:gd name="connsiteX106" fmla="*/ 14388 w 21267"/>
                <a:gd name="connsiteY106" fmla="*/ 16852 h 21600"/>
                <a:gd name="connsiteX107" fmla="*/ 14447 w 21267"/>
                <a:gd name="connsiteY107" fmla="*/ 16651 h 21600"/>
                <a:gd name="connsiteX108" fmla="*/ 14475 w 21267"/>
                <a:gd name="connsiteY108" fmla="*/ 16365 h 21600"/>
                <a:gd name="connsiteX109" fmla="*/ 14468 w 21267"/>
                <a:gd name="connsiteY109" fmla="*/ 16011 h 21600"/>
                <a:gd name="connsiteX110" fmla="*/ 13573 w 21267"/>
                <a:gd name="connsiteY110" fmla="*/ 2799 h 21600"/>
                <a:gd name="connsiteX111" fmla="*/ 13571 w 21267"/>
                <a:gd name="connsiteY111" fmla="*/ 1662 h 21600"/>
                <a:gd name="connsiteX112" fmla="*/ 13708 w 21267"/>
                <a:gd name="connsiteY112" fmla="*/ 783 h 21600"/>
                <a:gd name="connsiteX113" fmla="*/ 13958 w 21267"/>
                <a:gd name="connsiteY113" fmla="*/ 210 h 21600"/>
                <a:gd name="connsiteX114" fmla="*/ 14297 w 21267"/>
                <a:gd name="connsiteY114" fmla="*/ 0 h 21600"/>
                <a:gd name="connsiteX115" fmla="*/ 15314 w 21267"/>
                <a:gd name="connsiteY115"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582 w 21267"/>
                <a:gd name="connsiteY72" fmla="*/ 16928 h 21600"/>
                <a:gd name="connsiteX73" fmla="*/ 2480 w 21267"/>
                <a:gd name="connsiteY73" fmla="*/ 16928 h 21600"/>
                <a:gd name="connsiteX74" fmla="*/ 2579 w 21267"/>
                <a:gd name="connsiteY74" fmla="*/ 16852 h 21600"/>
                <a:gd name="connsiteX75" fmla="*/ 2679 w 21267"/>
                <a:gd name="connsiteY75" fmla="*/ 16651 h 21600"/>
                <a:gd name="connsiteX76" fmla="*/ 2767 w 21267"/>
                <a:gd name="connsiteY76" fmla="*/ 16365 h 21600"/>
                <a:gd name="connsiteX77" fmla="*/ 2834 w 21267"/>
                <a:gd name="connsiteY77" fmla="*/ 16011 h 21600"/>
                <a:gd name="connsiteX78" fmla="*/ 3059 w 21267"/>
                <a:gd name="connsiteY78" fmla="*/ 14368 h 21600"/>
                <a:gd name="connsiteX79" fmla="*/ 3401 w 21267"/>
                <a:gd name="connsiteY79" fmla="*/ 12563 h 21600"/>
                <a:gd name="connsiteX80" fmla="*/ 3841 w 21267"/>
                <a:gd name="connsiteY80" fmla="*/ 11177 h 21600"/>
                <a:gd name="connsiteX81" fmla="*/ 4323 w 21267"/>
                <a:gd name="connsiteY81" fmla="*/ 10279 h 21600"/>
                <a:gd name="connsiteX82" fmla="*/ 4805 w 21267"/>
                <a:gd name="connsiteY82" fmla="*/ 9955 h 21600"/>
                <a:gd name="connsiteX83" fmla="*/ 6954 w 21267"/>
                <a:gd name="connsiteY83" fmla="*/ 16928 h 21600"/>
                <a:gd name="connsiteX84" fmla="*/ 8386 w 21267"/>
                <a:gd name="connsiteY84" fmla="*/ 16928 h 21600"/>
                <a:gd name="connsiteX85" fmla="*/ 8479 w 21267"/>
                <a:gd name="connsiteY85" fmla="*/ 16852 h 21600"/>
                <a:gd name="connsiteX86" fmla="*/ 8560 w 21267"/>
                <a:gd name="connsiteY86" fmla="*/ 16651 h 21600"/>
                <a:gd name="connsiteX87" fmla="*/ 8619 w 21267"/>
                <a:gd name="connsiteY87" fmla="*/ 16365 h 21600"/>
                <a:gd name="connsiteX88" fmla="*/ 8650 w 21267"/>
                <a:gd name="connsiteY88" fmla="*/ 16011 h 21600"/>
                <a:gd name="connsiteX89" fmla="*/ 8942 w 21267"/>
                <a:gd name="connsiteY89" fmla="*/ 7633 h 21600"/>
                <a:gd name="connsiteX90" fmla="*/ 9075 w 21267"/>
                <a:gd name="connsiteY90" fmla="*/ 6238 h 21600"/>
                <a:gd name="connsiteX91" fmla="*/ 9331 w 21267"/>
                <a:gd name="connsiteY91" fmla="*/ 5159 h 21600"/>
                <a:gd name="connsiteX92" fmla="*/ 9673 w 21267"/>
                <a:gd name="connsiteY92" fmla="*/ 4461 h 21600"/>
                <a:gd name="connsiteX93" fmla="*/ 10072 w 21267"/>
                <a:gd name="connsiteY93" fmla="*/ 4213 h 21600"/>
                <a:gd name="connsiteX94" fmla="*/ 11189 w 21267"/>
                <a:gd name="connsiteY94" fmla="*/ 4213 h 21600"/>
                <a:gd name="connsiteX95" fmla="*/ 11588 w 21267"/>
                <a:gd name="connsiteY95" fmla="*/ 4461 h 21600"/>
                <a:gd name="connsiteX96" fmla="*/ 11930 w 21267"/>
                <a:gd name="connsiteY96" fmla="*/ 5159 h 21600"/>
                <a:gd name="connsiteX97" fmla="*/ 12186 w 21267"/>
                <a:gd name="connsiteY97" fmla="*/ 6238 h 21600"/>
                <a:gd name="connsiteX98" fmla="*/ 12317 w 21267"/>
                <a:gd name="connsiteY98" fmla="*/ 7633 h 21600"/>
                <a:gd name="connsiteX99" fmla="*/ 12609 w 21267"/>
                <a:gd name="connsiteY99" fmla="*/ 16011 h 21600"/>
                <a:gd name="connsiteX100" fmla="*/ 12640 w 21267"/>
                <a:gd name="connsiteY100" fmla="*/ 16365 h 21600"/>
                <a:gd name="connsiteX101" fmla="*/ 12699 w 21267"/>
                <a:gd name="connsiteY101" fmla="*/ 16651 h 21600"/>
                <a:gd name="connsiteX102" fmla="*/ 12780 w 21267"/>
                <a:gd name="connsiteY102" fmla="*/ 16852 h 21600"/>
                <a:gd name="connsiteX103" fmla="*/ 12872 w 21267"/>
                <a:gd name="connsiteY103" fmla="*/ 16928 h 21600"/>
                <a:gd name="connsiteX104" fmla="*/ 14304 w 21267"/>
                <a:gd name="connsiteY104" fmla="*/ 16928 h 21600"/>
                <a:gd name="connsiteX105" fmla="*/ 14388 w 21267"/>
                <a:gd name="connsiteY105" fmla="*/ 16852 h 21600"/>
                <a:gd name="connsiteX106" fmla="*/ 14447 w 21267"/>
                <a:gd name="connsiteY106" fmla="*/ 16651 h 21600"/>
                <a:gd name="connsiteX107" fmla="*/ 14475 w 21267"/>
                <a:gd name="connsiteY107" fmla="*/ 16365 h 21600"/>
                <a:gd name="connsiteX108" fmla="*/ 14468 w 21267"/>
                <a:gd name="connsiteY108" fmla="*/ 16011 h 21600"/>
                <a:gd name="connsiteX109" fmla="*/ 13573 w 21267"/>
                <a:gd name="connsiteY109" fmla="*/ 2799 h 21600"/>
                <a:gd name="connsiteX110" fmla="*/ 13571 w 21267"/>
                <a:gd name="connsiteY110" fmla="*/ 1662 h 21600"/>
                <a:gd name="connsiteX111" fmla="*/ 13708 w 21267"/>
                <a:gd name="connsiteY111" fmla="*/ 783 h 21600"/>
                <a:gd name="connsiteX112" fmla="*/ 13958 w 21267"/>
                <a:gd name="connsiteY112" fmla="*/ 210 h 21600"/>
                <a:gd name="connsiteX113" fmla="*/ 14297 w 21267"/>
                <a:gd name="connsiteY113" fmla="*/ 0 h 21600"/>
                <a:gd name="connsiteX114" fmla="*/ 15314 w 21267"/>
                <a:gd name="connsiteY114"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2480 w 21267"/>
                <a:gd name="connsiteY72" fmla="*/ 16928 h 21600"/>
                <a:gd name="connsiteX73" fmla="*/ 2579 w 21267"/>
                <a:gd name="connsiteY73" fmla="*/ 16852 h 21600"/>
                <a:gd name="connsiteX74" fmla="*/ 2679 w 21267"/>
                <a:gd name="connsiteY74" fmla="*/ 16651 h 21600"/>
                <a:gd name="connsiteX75" fmla="*/ 2767 w 21267"/>
                <a:gd name="connsiteY75" fmla="*/ 16365 h 21600"/>
                <a:gd name="connsiteX76" fmla="*/ 2834 w 21267"/>
                <a:gd name="connsiteY76" fmla="*/ 16011 h 21600"/>
                <a:gd name="connsiteX77" fmla="*/ 3059 w 21267"/>
                <a:gd name="connsiteY77" fmla="*/ 14368 h 21600"/>
                <a:gd name="connsiteX78" fmla="*/ 3401 w 21267"/>
                <a:gd name="connsiteY78" fmla="*/ 12563 h 21600"/>
                <a:gd name="connsiteX79" fmla="*/ 3841 w 21267"/>
                <a:gd name="connsiteY79" fmla="*/ 11177 h 21600"/>
                <a:gd name="connsiteX80" fmla="*/ 4323 w 21267"/>
                <a:gd name="connsiteY80" fmla="*/ 10279 h 21600"/>
                <a:gd name="connsiteX81" fmla="*/ 4805 w 21267"/>
                <a:gd name="connsiteY81" fmla="*/ 9955 h 21600"/>
                <a:gd name="connsiteX82" fmla="*/ 6954 w 21267"/>
                <a:gd name="connsiteY82" fmla="*/ 16928 h 21600"/>
                <a:gd name="connsiteX83" fmla="*/ 8386 w 21267"/>
                <a:gd name="connsiteY83" fmla="*/ 16928 h 21600"/>
                <a:gd name="connsiteX84" fmla="*/ 8479 w 21267"/>
                <a:gd name="connsiteY84" fmla="*/ 16852 h 21600"/>
                <a:gd name="connsiteX85" fmla="*/ 8560 w 21267"/>
                <a:gd name="connsiteY85" fmla="*/ 16651 h 21600"/>
                <a:gd name="connsiteX86" fmla="*/ 8619 w 21267"/>
                <a:gd name="connsiteY86" fmla="*/ 16365 h 21600"/>
                <a:gd name="connsiteX87" fmla="*/ 8650 w 21267"/>
                <a:gd name="connsiteY87" fmla="*/ 16011 h 21600"/>
                <a:gd name="connsiteX88" fmla="*/ 8942 w 21267"/>
                <a:gd name="connsiteY88" fmla="*/ 7633 h 21600"/>
                <a:gd name="connsiteX89" fmla="*/ 9075 w 21267"/>
                <a:gd name="connsiteY89" fmla="*/ 6238 h 21600"/>
                <a:gd name="connsiteX90" fmla="*/ 9331 w 21267"/>
                <a:gd name="connsiteY90" fmla="*/ 5159 h 21600"/>
                <a:gd name="connsiteX91" fmla="*/ 9673 w 21267"/>
                <a:gd name="connsiteY91" fmla="*/ 4461 h 21600"/>
                <a:gd name="connsiteX92" fmla="*/ 10072 w 21267"/>
                <a:gd name="connsiteY92" fmla="*/ 4213 h 21600"/>
                <a:gd name="connsiteX93" fmla="*/ 11189 w 21267"/>
                <a:gd name="connsiteY93" fmla="*/ 4213 h 21600"/>
                <a:gd name="connsiteX94" fmla="*/ 11588 w 21267"/>
                <a:gd name="connsiteY94" fmla="*/ 4461 h 21600"/>
                <a:gd name="connsiteX95" fmla="*/ 11930 w 21267"/>
                <a:gd name="connsiteY95" fmla="*/ 5159 h 21600"/>
                <a:gd name="connsiteX96" fmla="*/ 12186 w 21267"/>
                <a:gd name="connsiteY96" fmla="*/ 6238 h 21600"/>
                <a:gd name="connsiteX97" fmla="*/ 12317 w 21267"/>
                <a:gd name="connsiteY97" fmla="*/ 7633 h 21600"/>
                <a:gd name="connsiteX98" fmla="*/ 12609 w 21267"/>
                <a:gd name="connsiteY98" fmla="*/ 16011 h 21600"/>
                <a:gd name="connsiteX99" fmla="*/ 12640 w 21267"/>
                <a:gd name="connsiteY99" fmla="*/ 16365 h 21600"/>
                <a:gd name="connsiteX100" fmla="*/ 12699 w 21267"/>
                <a:gd name="connsiteY100" fmla="*/ 16651 h 21600"/>
                <a:gd name="connsiteX101" fmla="*/ 12780 w 21267"/>
                <a:gd name="connsiteY101" fmla="*/ 16852 h 21600"/>
                <a:gd name="connsiteX102" fmla="*/ 12872 w 21267"/>
                <a:gd name="connsiteY102" fmla="*/ 16928 h 21600"/>
                <a:gd name="connsiteX103" fmla="*/ 14304 w 21267"/>
                <a:gd name="connsiteY103" fmla="*/ 16928 h 21600"/>
                <a:gd name="connsiteX104" fmla="*/ 14388 w 21267"/>
                <a:gd name="connsiteY104" fmla="*/ 16852 h 21600"/>
                <a:gd name="connsiteX105" fmla="*/ 14447 w 21267"/>
                <a:gd name="connsiteY105" fmla="*/ 16651 h 21600"/>
                <a:gd name="connsiteX106" fmla="*/ 14475 w 21267"/>
                <a:gd name="connsiteY106" fmla="*/ 16365 h 21600"/>
                <a:gd name="connsiteX107" fmla="*/ 14468 w 21267"/>
                <a:gd name="connsiteY107" fmla="*/ 16011 h 21600"/>
                <a:gd name="connsiteX108" fmla="*/ 13573 w 21267"/>
                <a:gd name="connsiteY108" fmla="*/ 2799 h 21600"/>
                <a:gd name="connsiteX109" fmla="*/ 13571 w 21267"/>
                <a:gd name="connsiteY109" fmla="*/ 1662 h 21600"/>
                <a:gd name="connsiteX110" fmla="*/ 13708 w 21267"/>
                <a:gd name="connsiteY110" fmla="*/ 783 h 21600"/>
                <a:gd name="connsiteX111" fmla="*/ 13958 w 21267"/>
                <a:gd name="connsiteY111" fmla="*/ 210 h 21600"/>
                <a:gd name="connsiteX112" fmla="*/ 14297 w 21267"/>
                <a:gd name="connsiteY112" fmla="*/ 0 h 21600"/>
                <a:gd name="connsiteX113" fmla="*/ 15314 w 21267"/>
                <a:gd name="connsiteY113"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2579 w 21267"/>
                <a:gd name="connsiteY72" fmla="*/ 16852 h 21600"/>
                <a:gd name="connsiteX73" fmla="*/ 2679 w 21267"/>
                <a:gd name="connsiteY73" fmla="*/ 16651 h 21600"/>
                <a:gd name="connsiteX74" fmla="*/ 2767 w 21267"/>
                <a:gd name="connsiteY74" fmla="*/ 16365 h 21600"/>
                <a:gd name="connsiteX75" fmla="*/ 2834 w 21267"/>
                <a:gd name="connsiteY75" fmla="*/ 16011 h 21600"/>
                <a:gd name="connsiteX76" fmla="*/ 3059 w 21267"/>
                <a:gd name="connsiteY76" fmla="*/ 14368 h 21600"/>
                <a:gd name="connsiteX77" fmla="*/ 3401 w 21267"/>
                <a:gd name="connsiteY77" fmla="*/ 12563 h 21600"/>
                <a:gd name="connsiteX78" fmla="*/ 3841 w 21267"/>
                <a:gd name="connsiteY78" fmla="*/ 11177 h 21600"/>
                <a:gd name="connsiteX79" fmla="*/ 4323 w 21267"/>
                <a:gd name="connsiteY79" fmla="*/ 10279 h 21600"/>
                <a:gd name="connsiteX80" fmla="*/ 4805 w 21267"/>
                <a:gd name="connsiteY80" fmla="*/ 9955 h 21600"/>
                <a:gd name="connsiteX81" fmla="*/ 6954 w 21267"/>
                <a:gd name="connsiteY81" fmla="*/ 16928 h 21600"/>
                <a:gd name="connsiteX82" fmla="*/ 8386 w 21267"/>
                <a:gd name="connsiteY82" fmla="*/ 16928 h 21600"/>
                <a:gd name="connsiteX83" fmla="*/ 8479 w 21267"/>
                <a:gd name="connsiteY83" fmla="*/ 16852 h 21600"/>
                <a:gd name="connsiteX84" fmla="*/ 8560 w 21267"/>
                <a:gd name="connsiteY84" fmla="*/ 16651 h 21600"/>
                <a:gd name="connsiteX85" fmla="*/ 8619 w 21267"/>
                <a:gd name="connsiteY85" fmla="*/ 16365 h 21600"/>
                <a:gd name="connsiteX86" fmla="*/ 8650 w 21267"/>
                <a:gd name="connsiteY86" fmla="*/ 16011 h 21600"/>
                <a:gd name="connsiteX87" fmla="*/ 8942 w 21267"/>
                <a:gd name="connsiteY87" fmla="*/ 7633 h 21600"/>
                <a:gd name="connsiteX88" fmla="*/ 9075 w 21267"/>
                <a:gd name="connsiteY88" fmla="*/ 6238 h 21600"/>
                <a:gd name="connsiteX89" fmla="*/ 9331 w 21267"/>
                <a:gd name="connsiteY89" fmla="*/ 5159 h 21600"/>
                <a:gd name="connsiteX90" fmla="*/ 9673 w 21267"/>
                <a:gd name="connsiteY90" fmla="*/ 4461 h 21600"/>
                <a:gd name="connsiteX91" fmla="*/ 10072 w 21267"/>
                <a:gd name="connsiteY91" fmla="*/ 4213 h 21600"/>
                <a:gd name="connsiteX92" fmla="*/ 11189 w 21267"/>
                <a:gd name="connsiteY92" fmla="*/ 4213 h 21600"/>
                <a:gd name="connsiteX93" fmla="*/ 11588 w 21267"/>
                <a:gd name="connsiteY93" fmla="*/ 4461 h 21600"/>
                <a:gd name="connsiteX94" fmla="*/ 11930 w 21267"/>
                <a:gd name="connsiteY94" fmla="*/ 5159 h 21600"/>
                <a:gd name="connsiteX95" fmla="*/ 12186 w 21267"/>
                <a:gd name="connsiteY95" fmla="*/ 6238 h 21600"/>
                <a:gd name="connsiteX96" fmla="*/ 12317 w 21267"/>
                <a:gd name="connsiteY96" fmla="*/ 7633 h 21600"/>
                <a:gd name="connsiteX97" fmla="*/ 12609 w 21267"/>
                <a:gd name="connsiteY97" fmla="*/ 16011 h 21600"/>
                <a:gd name="connsiteX98" fmla="*/ 12640 w 21267"/>
                <a:gd name="connsiteY98" fmla="*/ 16365 h 21600"/>
                <a:gd name="connsiteX99" fmla="*/ 12699 w 21267"/>
                <a:gd name="connsiteY99" fmla="*/ 16651 h 21600"/>
                <a:gd name="connsiteX100" fmla="*/ 12780 w 21267"/>
                <a:gd name="connsiteY100" fmla="*/ 16852 h 21600"/>
                <a:gd name="connsiteX101" fmla="*/ 12872 w 21267"/>
                <a:gd name="connsiteY101" fmla="*/ 16928 h 21600"/>
                <a:gd name="connsiteX102" fmla="*/ 14304 w 21267"/>
                <a:gd name="connsiteY102" fmla="*/ 16928 h 21600"/>
                <a:gd name="connsiteX103" fmla="*/ 14388 w 21267"/>
                <a:gd name="connsiteY103" fmla="*/ 16852 h 21600"/>
                <a:gd name="connsiteX104" fmla="*/ 14447 w 21267"/>
                <a:gd name="connsiteY104" fmla="*/ 16651 h 21600"/>
                <a:gd name="connsiteX105" fmla="*/ 14475 w 21267"/>
                <a:gd name="connsiteY105" fmla="*/ 16365 h 21600"/>
                <a:gd name="connsiteX106" fmla="*/ 14468 w 21267"/>
                <a:gd name="connsiteY106" fmla="*/ 16011 h 21600"/>
                <a:gd name="connsiteX107" fmla="*/ 13573 w 21267"/>
                <a:gd name="connsiteY107" fmla="*/ 2799 h 21600"/>
                <a:gd name="connsiteX108" fmla="*/ 13571 w 21267"/>
                <a:gd name="connsiteY108" fmla="*/ 1662 h 21600"/>
                <a:gd name="connsiteX109" fmla="*/ 13708 w 21267"/>
                <a:gd name="connsiteY109" fmla="*/ 783 h 21600"/>
                <a:gd name="connsiteX110" fmla="*/ 13958 w 21267"/>
                <a:gd name="connsiteY110" fmla="*/ 210 h 21600"/>
                <a:gd name="connsiteX111" fmla="*/ 14297 w 21267"/>
                <a:gd name="connsiteY111" fmla="*/ 0 h 21600"/>
                <a:gd name="connsiteX112" fmla="*/ 15314 w 21267"/>
                <a:gd name="connsiteY112"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2679 w 21267"/>
                <a:gd name="connsiteY72" fmla="*/ 16651 h 21600"/>
                <a:gd name="connsiteX73" fmla="*/ 2767 w 21267"/>
                <a:gd name="connsiteY73" fmla="*/ 16365 h 21600"/>
                <a:gd name="connsiteX74" fmla="*/ 2834 w 21267"/>
                <a:gd name="connsiteY74" fmla="*/ 16011 h 21600"/>
                <a:gd name="connsiteX75" fmla="*/ 3059 w 21267"/>
                <a:gd name="connsiteY75" fmla="*/ 14368 h 21600"/>
                <a:gd name="connsiteX76" fmla="*/ 3401 w 21267"/>
                <a:gd name="connsiteY76" fmla="*/ 12563 h 21600"/>
                <a:gd name="connsiteX77" fmla="*/ 3841 w 21267"/>
                <a:gd name="connsiteY77" fmla="*/ 11177 h 21600"/>
                <a:gd name="connsiteX78" fmla="*/ 4323 w 21267"/>
                <a:gd name="connsiteY78" fmla="*/ 10279 h 21600"/>
                <a:gd name="connsiteX79" fmla="*/ 4805 w 21267"/>
                <a:gd name="connsiteY79" fmla="*/ 9955 h 21600"/>
                <a:gd name="connsiteX80" fmla="*/ 6954 w 21267"/>
                <a:gd name="connsiteY80" fmla="*/ 16928 h 21600"/>
                <a:gd name="connsiteX81" fmla="*/ 8386 w 21267"/>
                <a:gd name="connsiteY81" fmla="*/ 16928 h 21600"/>
                <a:gd name="connsiteX82" fmla="*/ 8479 w 21267"/>
                <a:gd name="connsiteY82" fmla="*/ 16852 h 21600"/>
                <a:gd name="connsiteX83" fmla="*/ 8560 w 21267"/>
                <a:gd name="connsiteY83" fmla="*/ 16651 h 21600"/>
                <a:gd name="connsiteX84" fmla="*/ 8619 w 21267"/>
                <a:gd name="connsiteY84" fmla="*/ 16365 h 21600"/>
                <a:gd name="connsiteX85" fmla="*/ 8650 w 21267"/>
                <a:gd name="connsiteY85" fmla="*/ 16011 h 21600"/>
                <a:gd name="connsiteX86" fmla="*/ 8942 w 21267"/>
                <a:gd name="connsiteY86" fmla="*/ 7633 h 21600"/>
                <a:gd name="connsiteX87" fmla="*/ 9075 w 21267"/>
                <a:gd name="connsiteY87" fmla="*/ 6238 h 21600"/>
                <a:gd name="connsiteX88" fmla="*/ 9331 w 21267"/>
                <a:gd name="connsiteY88" fmla="*/ 5159 h 21600"/>
                <a:gd name="connsiteX89" fmla="*/ 9673 w 21267"/>
                <a:gd name="connsiteY89" fmla="*/ 4461 h 21600"/>
                <a:gd name="connsiteX90" fmla="*/ 10072 w 21267"/>
                <a:gd name="connsiteY90" fmla="*/ 4213 h 21600"/>
                <a:gd name="connsiteX91" fmla="*/ 11189 w 21267"/>
                <a:gd name="connsiteY91" fmla="*/ 4213 h 21600"/>
                <a:gd name="connsiteX92" fmla="*/ 11588 w 21267"/>
                <a:gd name="connsiteY92" fmla="*/ 4461 h 21600"/>
                <a:gd name="connsiteX93" fmla="*/ 11930 w 21267"/>
                <a:gd name="connsiteY93" fmla="*/ 5159 h 21600"/>
                <a:gd name="connsiteX94" fmla="*/ 12186 w 21267"/>
                <a:gd name="connsiteY94" fmla="*/ 6238 h 21600"/>
                <a:gd name="connsiteX95" fmla="*/ 12317 w 21267"/>
                <a:gd name="connsiteY95" fmla="*/ 7633 h 21600"/>
                <a:gd name="connsiteX96" fmla="*/ 12609 w 21267"/>
                <a:gd name="connsiteY96" fmla="*/ 16011 h 21600"/>
                <a:gd name="connsiteX97" fmla="*/ 12640 w 21267"/>
                <a:gd name="connsiteY97" fmla="*/ 16365 h 21600"/>
                <a:gd name="connsiteX98" fmla="*/ 12699 w 21267"/>
                <a:gd name="connsiteY98" fmla="*/ 16651 h 21600"/>
                <a:gd name="connsiteX99" fmla="*/ 12780 w 21267"/>
                <a:gd name="connsiteY99" fmla="*/ 16852 h 21600"/>
                <a:gd name="connsiteX100" fmla="*/ 12872 w 21267"/>
                <a:gd name="connsiteY100" fmla="*/ 16928 h 21600"/>
                <a:gd name="connsiteX101" fmla="*/ 14304 w 21267"/>
                <a:gd name="connsiteY101" fmla="*/ 16928 h 21600"/>
                <a:gd name="connsiteX102" fmla="*/ 14388 w 21267"/>
                <a:gd name="connsiteY102" fmla="*/ 16852 h 21600"/>
                <a:gd name="connsiteX103" fmla="*/ 14447 w 21267"/>
                <a:gd name="connsiteY103" fmla="*/ 16651 h 21600"/>
                <a:gd name="connsiteX104" fmla="*/ 14475 w 21267"/>
                <a:gd name="connsiteY104" fmla="*/ 16365 h 21600"/>
                <a:gd name="connsiteX105" fmla="*/ 14468 w 21267"/>
                <a:gd name="connsiteY105" fmla="*/ 16011 h 21600"/>
                <a:gd name="connsiteX106" fmla="*/ 13573 w 21267"/>
                <a:gd name="connsiteY106" fmla="*/ 2799 h 21600"/>
                <a:gd name="connsiteX107" fmla="*/ 13571 w 21267"/>
                <a:gd name="connsiteY107" fmla="*/ 1662 h 21600"/>
                <a:gd name="connsiteX108" fmla="*/ 13708 w 21267"/>
                <a:gd name="connsiteY108" fmla="*/ 783 h 21600"/>
                <a:gd name="connsiteX109" fmla="*/ 13958 w 21267"/>
                <a:gd name="connsiteY109" fmla="*/ 210 h 21600"/>
                <a:gd name="connsiteX110" fmla="*/ 14297 w 21267"/>
                <a:gd name="connsiteY110" fmla="*/ 0 h 21600"/>
                <a:gd name="connsiteX111" fmla="*/ 15314 w 21267"/>
                <a:gd name="connsiteY111"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2767 w 21267"/>
                <a:gd name="connsiteY72" fmla="*/ 16365 h 21600"/>
                <a:gd name="connsiteX73" fmla="*/ 2834 w 21267"/>
                <a:gd name="connsiteY73" fmla="*/ 16011 h 21600"/>
                <a:gd name="connsiteX74" fmla="*/ 3059 w 21267"/>
                <a:gd name="connsiteY74" fmla="*/ 14368 h 21600"/>
                <a:gd name="connsiteX75" fmla="*/ 3401 w 21267"/>
                <a:gd name="connsiteY75" fmla="*/ 12563 h 21600"/>
                <a:gd name="connsiteX76" fmla="*/ 3841 w 21267"/>
                <a:gd name="connsiteY76" fmla="*/ 11177 h 21600"/>
                <a:gd name="connsiteX77" fmla="*/ 4323 w 21267"/>
                <a:gd name="connsiteY77" fmla="*/ 10279 h 21600"/>
                <a:gd name="connsiteX78" fmla="*/ 4805 w 21267"/>
                <a:gd name="connsiteY78" fmla="*/ 9955 h 21600"/>
                <a:gd name="connsiteX79" fmla="*/ 6954 w 21267"/>
                <a:gd name="connsiteY79" fmla="*/ 16928 h 21600"/>
                <a:gd name="connsiteX80" fmla="*/ 8386 w 21267"/>
                <a:gd name="connsiteY80" fmla="*/ 16928 h 21600"/>
                <a:gd name="connsiteX81" fmla="*/ 8479 w 21267"/>
                <a:gd name="connsiteY81" fmla="*/ 16852 h 21600"/>
                <a:gd name="connsiteX82" fmla="*/ 8560 w 21267"/>
                <a:gd name="connsiteY82" fmla="*/ 16651 h 21600"/>
                <a:gd name="connsiteX83" fmla="*/ 8619 w 21267"/>
                <a:gd name="connsiteY83" fmla="*/ 16365 h 21600"/>
                <a:gd name="connsiteX84" fmla="*/ 8650 w 21267"/>
                <a:gd name="connsiteY84" fmla="*/ 16011 h 21600"/>
                <a:gd name="connsiteX85" fmla="*/ 8942 w 21267"/>
                <a:gd name="connsiteY85" fmla="*/ 7633 h 21600"/>
                <a:gd name="connsiteX86" fmla="*/ 9075 w 21267"/>
                <a:gd name="connsiteY86" fmla="*/ 6238 h 21600"/>
                <a:gd name="connsiteX87" fmla="*/ 9331 w 21267"/>
                <a:gd name="connsiteY87" fmla="*/ 5159 h 21600"/>
                <a:gd name="connsiteX88" fmla="*/ 9673 w 21267"/>
                <a:gd name="connsiteY88" fmla="*/ 4461 h 21600"/>
                <a:gd name="connsiteX89" fmla="*/ 10072 w 21267"/>
                <a:gd name="connsiteY89" fmla="*/ 4213 h 21600"/>
                <a:gd name="connsiteX90" fmla="*/ 11189 w 21267"/>
                <a:gd name="connsiteY90" fmla="*/ 4213 h 21600"/>
                <a:gd name="connsiteX91" fmla="*/ 11588 w 21267"/>
                <a:gd name="connsiteY91" fmla="*/ 4461 h 21600"/>
                <a:gd name="connsiteX92" fmla="*/ 11930 w 21267"/>
                <a:gd name="connsiteY92" fmla="*/ 5159 h 21600"/>
                <a:gd name="connsiteX93" fmla="*/ 12186 w 21267"/>
                <a:gd name="connsiteY93" fmla="*/ 6238 h 21600"/>
                <a:gd name="connsiteX94" fmla="*/ 12317 w 21267"/>
                <a:gd name="connsiteY94" fmla="*/ 7633 h 21600"/>
                <a:gd name="connsiteX95" fmla="*/ 12609 w 21267"/>
                <a:gd name="connsiteY95" fmla="*/ 16011 h 21600"/>
                <a:gd name="connsiteX96" fmla="*/ 12640 w 21267"/>
                <a:gd name="connsiteY96" fmla="*/ 16365 h 21600"/>
                <a:gd name="connsiteX97" fmla="*/ 12699 w 21267"/>
                <a:gd name="connsiteY97" fmla="*/ 16651 h 21600"/>
                <a:gd name="connsiteX98" fmla="*/ 12780 w 21267"/>
                <a:gd name="connsiteY98" fmla="*/ 16852 h 21600"/>
                <a:gd name="connsiteX99" fmla="*/ 12872 w 21267"/>
                <a:gd name="connsiteY99" fmla="*/ 16928 h 21600"/>
                <a:gd name="connsiteX100" fmla="*/ 14304 w 21267"/>
                <a:gd name="connsiteY100" fmla="*/ 16928 h 21600"/>
                <a:gd name="connsiteX101" fmla="*/ 14388 w 21267"/>
                <a:gd name="connsiteY101" fmla="*/ 16852 h 21600"/>
                <a:gd name="connsiteX102" fmla="*/ 14447 w 21267"/>
                <a:gd name="connsiteY102" fmla="*/ 16651 h 21600"/>
                <a:gd name="connsiteX103" fmla="*/ 14475 w 21267"/>
                <a:gd name="connsiteY103" fmla="*/ 16365 h 21600"/>
                <a:gd name="connsiteX104" fmla="*/ 14468 w 21267"/>
                <a:gd name="connsiteY104" fmla="*/ 16011 h 21600"/>
                <a:gd name="connsiteX105" fmla="*/ 13573 w 21267"/>
                <a:gd name="connsiteY105" fmla="*/ 2799 h 21600"/>
                <a:gd name="connsiteX106" fmla="*/ 13571 w 21267"/>
                <a:gd name="connsiteY106" fmla="*/ 1662 h 21600"/>
                <a:gd name="connsiteX107" fmla="*/ 13708 w 21267"/>
                <a:gd name="connsiteY107" fmla="*/ 783 h 21600"/>
                <a:gd name="connsiteX108" fmla="*/ 13958 w 21267"/>
                <a:gd name="connsiteY108" fmla="*/ 210 h 21600"/>
                <a:gd name="connsiteX109" fmla="*/ 14297 w 21267"/>
                <a:gd name="connsiteY109" fmla="*/ 0 h 21600"/>
                <a:gd name="connsiteX110" fmla="*/ 15314 w 21267"/>
                <a:gd name="connsiteY110"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2834 w 21267"/>
                <a:gd name="connsiteY72" fmla="*/ 16011 h 21600"/>
                <a:gd name="connsiteX73" fmla="*/ 3059 w 21267"/>
                <a:gd name="connsiteY73" fmla="*/ 14368 h 21600"/>
                <a:gd name="connsiteX74" fmla="*/ 3401 w 21267"/>
                <a:gd name="connsiteY74" fmla="*/ 12563 h 21600"/>
                <a:gd name="connsiteX75" fmla="*/ 3841 w 21267"/>
                <a:gd name="connsiteY75" fmla="*/ 11177 h 21600"/>
                <a:gd name="connsiteX76" fmla="*/ 4323 w 21267"/>
                <a:gd name="connsiteY76" fmla="*/ 10279 h 21600"/>
                <a:gd name="connsiteX77" fmla="*/ 4805 w 21267"/>
                <a:gd name="connsiteY77" fmla="*/ 9955 h 21600"/>
                <a:gd name="connsiteX78" fmla="*/ 6954 w 21267"/>
                <a:gd name="connsiteY78" fmla="*/ 16928 h 21600"/>
                <a:gd name="connsiteX79" fmla="*/ 8386 w 21267"/>
                <a:gd name="connsiteY79" fmla="*/ 16928 h 21600"/>
                <a:gd name="connsiteX80" fmla="*/ 8479 w 21267"/>
                <a:gd name="connsiteY80" fmla="*/ 16852 h 21600"/>
                <a:gd name="connsiteX81" fmla="*/ 8560 w 21267"/>
                <a:gd name="connsiteY81" fmla="*/ 16651 h 21600"/>
                <a:gd name="connsiteX82" fmla="*/ 8619 w 21267"/>
                <a:gd name="connsiteY82" fmla="*/ 16365 h 21600"/>
                <a:gd name="connsiteX83" fmla="*/ 8650 w 21267"/>
                <a:gd name="connsiteY83" fmla="*/ 16011 h 21600"/>
                <a:gd name="connsiteX84" fmla="*/ 8942 w 21267"/>
                <a:gd name="connsiteY84" fmla="*/ 7633 h 21600"/>
                <a:gd name="connsiteX85" fmla="*/ 9075 w 21267"/>
                <a:gd name="connsiteY85" fmla="*/ 6238 h 21600"/>
                <a:gd name="connsiteX86" fmla="*/ 9331 w 21267"/>
                <a:gd name="connsiteY86" fmla="*/ 5159 h 21600"/>
                <a:gd name="connsiteX87" fmla="*/ 9673 w 21267"/>
                <a:gd name="connsiteY87" fmla="*/ 4461 h 21600"/>
                <a:gd name="connsiteX88" fmla="*/ 10072 w 21267"/>
                <a:gd name="connsiteY88" fmla="*/ 4213 h 21600"/>
                <a:gd name="connsiteX89" fmla="*/ 11189 w 21267"/>
                <a:gd name="connsiteY89" fmla="*/ 4213 h 21600"/>
                <a:gd name="connsiteX90" fmla="*/ 11588 w 21267"/>
                <a:gd name="connsiteY90" fmla="*/ 4461 h 21600"/>
                <a:gd name="connsiteX91" fmla="*/ 11930 w 21267"/>
                <a:gd name="connsiteY91" fmla="*/ 5159 h 21600"/>
                <a:gd name="connsiteX92" fmla="*/ 12186 w 21267"/>
                <a:gd name="connsiteY92" fmla="*/ 6238 h 21600"/>
                <a:gd name="connsiteX93" fmla="*/ 12317 w 21267"/>
                <a:gd name="connsiteY93" fmla="*/ 7633 h 21600"/>
                <a:gd name="connsiteX94" fmla="*/ 12609 w 21267"/>
                <a:gd name="connsiteY94" fmla="*/ 16011 h 21600"/>
                <a:gd name="connsiteX95" fmla="*/ 12640 w 21267"/>
                <a:gd name="connsiteY95" fmla="*/ 16365 h 21600"/>
                <a:gd name="connsiteX96" fmla="*/ 12699 w 21267"/>
                <a:gd name="connsiteY96" fmla="*/ 16651 h 21600"/>
                <a:gd name="connsiteX97" fmla="*/ 12780 w 21267"/>
                <a:gd name="connsiteY97" fmla="*/ 16852 h 21600"/>
                <a:gd name="connsiteX98" fmla="*/ 12872 w 21267"/>
                <a:gd name="connsiteY98" fmla="*/ 16928 h 21600"/>
                <a:gd name="connsiteX99" fmla="*/ 14304 w 21267"/>
                <a:gd name="connsiteY99" fmla="*/ 16928 h 21600"/>
                <a:gd name="connsiteX100" fmla="*/ 14388 w 21267"/>
                <a:gd name="connsiteY100" fmla="*/ 16852 h 21600"/>
                <a:gd name="connsiteX101" fmla="*/ 14447 w 21267"/>
                <a:gd name="connsiteY101" fmla="*/ 16651 h 21600"/>
                <a:gd name="connsiteX102" fmla="*/ 14475 w 21267"/>
                <a:gd name="connsiteY102" fmla="*/ 16365 h 21600"/>
                <a:gd name="connsiteX103" fmla="*/ 14468 w 21267"/>
                <a:gd name="connsiteY103" fmla="*/ 16011 h 21600"/>
                <a:gd name="connsiteX104" fmla="*/ 13573 w 21267"/>
                <a:gd name="connsiteY104" fmla="*/ 2799 h 21600"/>
                <a:gd name="connsiteX105" fmla="*/ 13571 w 21267"/>
                <a:gd name="connsiteY105" fmla="*/ 1662 h 21600"/>
                <a:gd name="connsiteX106" fmla="*/ 13708 w 21267"/>
                <a:gd name="connsiteY106" fmla="*/ 783 h 21600"/>
                <a:gd name="connsiteX107" fmla="*/ 13958 w 21267"/>
                <a:gd name="connsiteY107" fmla="*/ 210 h 21600"/>
                <a:gd name="connsiteX108" fmla="*/ 14297 w 21267"/>
                <a:gd name="connsiteY108" fmla="*/ 0 h 21600"/>
                <a:gd name="connsiteX109" fmla="*/ 15314 w 21267"/>
                <a:gd name="connsiteY109"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3059 w 21267"/>
                <a:gd name="connsiteY72" fmla="*/ 14368 h 21600"/>
                <a:gd name="connsiteX73" fmla="*/ 3401 w 21267"/>
                <a:gd name="connsiteY73" fmla="*/ 12563 h 21600"/>
                <a:gd name="connsiteX74" fmla="*/ 3841 w 21267"/>
                <a:gd name="connsiteY74" fmla="*/ 11177 h 21600"/>
                <a:gd name="connsiteX75" fmla="*/ 4323 w 21267"/>
                <a:gd name="connsiteY75" fmla="*/ 10279 h 21600"/>
                <a:gd name="connsiteX76" fmla="*/ 4805 w 21267"/>
                <a:gd name="connsiteY76" fmla="*/ 9955 h 21600"/>
                <a:gd name="connsiteX77" fmla="*/ 6954 w 21267"/>
                <a:gd name="connsiteY77" fmla="*/ 16928 h 21600"/>
                <a:gd name="connsiteX78" fmla="*/ 8386 w 21267"/>
                <a:gd name="connsiteY78" fmla="*/ 16928 h 21600"/>
                <a:gd name="connsiteX79" fmla="*/ 8479 w 21267"/>
                <a:gd name="connsiteY79" fmla="*/ 16852 h 21600"/>
                <a:gd name="connsiteX80" fmla="*/ 8560 w 21267"/>
                <a:gd name="connsiteY80" fmla="*/ 16651 h 21600"/>
                <a:gd name="connsiteX81" fmla="*/ 8619 w 21267"/>
                <a:gd name="connsiteY81" fmla="*/ 16365 h 21600"/>
                <a:gd name="connsiteX82" fmla="*/ 8650 w 21267"/>
                <a:gd name="connsiteY82" fmla="*/ 16011 h 21600"/>
                <a:gd name="connsiteX83" fmla="*/ 8942 w 21267"/>
                <a:gd name="connsiteY83" fmla="*/ 7633 h 21600"/>
                <a:gd name="connsiteX84" fmla="*/ 9075 w 21267"/>
                <a:gd name="connsiteY84" fmla="*/ 6238 h 21600"/>
                <a:gd name="connsiteX85" fmla="*/ 9331 w 21267"/>
                <a:gd name="connsiteY85" fmla="*/ 5159 h 21600"/>
                <a:gd name="connsiteX86" fmla="*/ 9673 w 21267"/>
                <a:gd name="connsiteY86" fmla="*/ 4461 h 21600"/>
                <a:gd name="connsiteX87" fmla="*/ 10072 w 21267"/>
                <a:gd name="connsiteY87" fmla="*/ 4213 h 21600"/>
                <a:gd name="connsiteX88" fmla="*/ 11189 w 21267"/>
                <a:gd name="connsiteY88" fmla="*/ 4213 h 21600"/>
                <a:gd name="connsiteX89" fmla="*/ 11588 w 21267"/>
                <a:gd name="connsiteY89" fmla="*/ 4461 h 21600"/>
                <a:gd name="connsiteX90" fmla="*/ 11930 w 21267"/>
                <a:gd name="connsiteY90" fmla="*/ 5159 h 21600"/>
                <a:gd name="connsiteX91" fmla="*/ 12186 w 21267"/>
                <a:gd name="connsiteY91" fmla="*/ 6238 h 21600"/>
                <a:gd name="connsiteX92" fmla="*/ 12317 w 21267"/>
                <a:gd name="connsiteY92" fmla="*/ 7633 h 21600"/>
                <a:gd name="connsiteX93" fmla="*/ 12609 w 21267"/>
                <a:gd name="connsiteY93" fmla="*/ 16011 h 21600"/>
                <a:gd name="connsiteX94" fmla="*/ 12640 w 21267"/>
                <a:gd name="connsiteY94" fmla="*/ 16365 h 21600"/>
                <a:gd name="connsiteX95" fmla="*/ 12699 w 21267"/>
                <a:gd name="connsiteY95" fmla="*/ 16651 h 21600"/>
                <a:gd name="connsiteX96" fmla="*/ 12780 w 21267"/>
                <a:gd name="connsiteY96" fmla="*/ 16852 h 21600"/>
                <a:gd name="connsiteX97" fmla="*/ 12872 w 21267"/>
                <a:gd name="connsiteY97" fmla="*/ 16928 h 21600"/>
                <a:gd name="connsiteX98" fmla="*/ 14304 w 21267"/>
                <a:gd name="connsiteY98" fmla="*/ 16928 h 21600"/>
                <a:gd name="connsiteX99" fmla="*/ 14388 w 21267"/>
                <a:gd name="connsiteY99" fmla="*/ 16852 h 21600"/>
                <a:gd name="connsiteX100" fmla="*/ 14447 w 21267"/>
                <a:gd name="connsiteY100" fmla="*/ 16651 h 21600"/>
                <a:gd name="connsiteX101" fmla="*/ 14475 w 21267"/>
                <a:gd name="connsiteY101" fmla="*/ 16365 h 21600"/>
                <a:gd name="connsiteX102" fmla="*/ 14468 w 21267"/>
                <a:gd name="connsiteY102" fmla="*/ 16011 h 21600"/>
                <a:gd name="connsiteX103" fmla="*/ 13573 w 21267"/>
                <a:gd name="connsiteY103" fmla="*/ 2799 h 21600"/>
                <a:gd name="connsiteX104" fmla="*/ 13571 w 21267"/>
                <a:gd name="connsiteY104" fmla="*/ 1662 h 21600"/>
                <a:gd name="connsiteX105" fmla="*/ 13708 w 21267"/>
                <a:gd name="connsiteY105" fmla="*/ 783 h 21600"/>
                <a:gd name="connsiteX106" fmla="*/ 13958 w 21267"/>
                <a:gd name="connsiteY106" fmla="*/ 210 h 21600"/>
                <a:gd name="connsiteX107" fmla="*/ 14297 w 21267"/>
                <a:gd name="connsiteY107" fmla="*/ 0 h 21600"/>
                <a:gd name="connsiteX108" fmla="*/ 15314 w 21267"/>
                <a:gd name="connsiteY108"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3401 w 21267"/>
                <a:gd name="connsiteY72" fmla="*/ 12563 h 21600"/>
                <a:gd name="connsiteX73" fmla="*/ 3841 w 21267"/>
                <a:gd name="connsiteY73" fmla="*/ 11177 h 21600"/>
                <a:gd name="connsiteX74" fmla="*/ 4323 w 21267"/>
                <a:gd name="connsiteY74" fmla="*/ 10279 h 21600"/>
                <a:gd name="connsiteX75" fmla="*/ 4805 w 21267"/>
                <a:gd name="connsiteY75" fmla="*/ 9955 h 21600"/>
                <a:gd name="connsiteX76" fmla="*/ 6954 w 21267"/>
                <a:gd name="connsiteY76" fmla="*/ 16928 h 21600"/>
                <a:gd name="connsiteX77" fmla="*/ 8386 w 21267"/>
                <a:gd name="connsiteY77" fmla="*/ 16928 h 21600"/>
                <a:gd name="connsiteX78" fmla="*/ 8479 w 21267"/>
                <a:gd name="connsiteY78" fmla="*/ 16852 h 21600"/>
                <a:gd name="connsiteX79" fmla="*/ 8560 w 21267"/>
                <a:gd name="connsiteY79" fmla="*/ 16651 h 21600"/>
                <a:gd name="connsiteX80" fmla="*/ 8619 w 21267"/>
                <a:gd name="connsiteY80" fmla="*/ 16365 h 21600"/>
                <a:gd name="connsiteX81" fmla="*/ 8650 w 21267"/>
                <a:gd name="connsiteY81" fmla="*/ 16011 h 21600"/>
                <a:gd name="connsiteX82" fmla="*/ 8942 w 21267"/>
                <a:gd name="connsiteY82" fmla="*/ 7633 h 21600"/>
                <a:gd name="connsiteX83" fmla="*/ 9075 w 21267"/>
                <a:gd name="connsiteY83" fmla="*/ 6238 h 21600"/>
                <a:gd name="connsiteX84" fmla="*/ 9331 w 21267"/>
                <a:gd name="connsiteY84" fmla="*/ 5159 h 21600"/>
                <a:gd name="connsiteX85" fmla="*/ 9673 w 21267"/>
                <a:gd name="connsiteY85" fmla="*/ 4461 h 21600"/>
                <a:gd name="connsiteX86" fmla="*/ 10072 w 21267"/>
                <a:gd name="connsiteY86" fmla="*/ 4213 h 21600"/>
                <a:gd name="connsiteX87" fmla="*/ 11189 w 21267"/>
                <a:gd name="connsiteY87" fmla="*/ 4213 h 21600"/>
                <a:gd name="connsiteX88" fmla="*/ 11588 w 21267"/>
                <a:gd name="connsiteY88" fmla="*/ 4461 h 21600"/>
                <a:gd name="connsiteX89" fmla="*/ 11930 w 21267"/>
                <a:gd name="connsiteY89" fmla="*/ 5159 h 21600"/>
                <a:gd name="connsiteX90" fmla="*/ 12186 w 21267"/>
                <a:gd name="connsiteY90" fmla="*/ 6238 h 21600"/>
                <a:gd name="connsiteX91" fmla="*/ 12317 w 21267"/>
                <a:gd name="connsiteY91" fmla="*/ 7633 h 21600"/>
                <a:gd name="connsiteX92" fmla="*/ 12609 w 21267"/>
                <a:gd name="connsiteY92" fmla="*/ 16011 h 21600"/>
                <a:gd name="connsiteX93" fmla="*/ 12640 w 21267"/>
                <a:gd name="connsiteY93" fmla="*/ 16365 h 21600"/>
                <a:gd name="connsiteX94" fmla="*/ 12699 w 21267"/>
                <a:gd name="connsiteY94" fmla="*/ 16651 h 21600"/>
                <a:gd name="connsiteX95" fmla="*/ 12780 w 21267"/>
                <a:gd name="connsiteY95" fmla="*/ 16852 h 21600"/>
                <a:gd name="connsiteX96" fmla="*/ 12872 w 21267"/>
                <a:gd name="connsiteY96" fmla="*/ 16928 h 21600"/>
                <a:gd name="connsiteX97" fmla="*/ 14304 w 21267"/>
                <a:gd name="connsiteY97" fmla="*/ 16928 h 21600"/>
                <a:gd name="connsiteX98" fmla="*/ 14388 w 21267"/>
                <a:gd name="connsiteY98" fmla="*/ 16852 h 21600"/>
                <a:gd name="connsiteX99" fmla="*/ 14447 w 21267"/>
                <a:gd name="connsiteY99" fmla="*/ 16651 h 21600"/>
                <a:gd name="connsiteX100" fmla="*/ 14475 w 21267"/>
                <a:gd name="connsiteY100" fmla="*/ 16365 h 21600"/>
                <a:gd name="connsiteX101" fmla="*/ 14468 w 21267"/>
                <a:gd name="connsiteY101" fmla="*/ 16011 h 21600"/>
                <a:gd name="connsiteX102" fmla="*/ 13573 w 21267"/>
                <a:gd name="connsiteY102" fmla="*/ 2799 h 21600"/>
                <a:gd name="connsiteX103" fmla="*/ 13571 w 21267"/>
                <a:gd name="connsiteY103" fmla="*/ 1662 h 21600"/>
                <a:gd name="connsiteX104" fmla="*/ 13708 w 21267"/>
                <a:gd name="connsiteY104" fmla="*/ 783 h 21600"/>
                <a:gd name="connsiteX105" fmla="*/ 13958 w 21267"/>
                <a:gd name="connsiteY105" fmla="*/ 210 h 21600"/>
                <a:gd name="connsiteX106" fmla="*/ 14297 w 21267"/>
                <a:gd name="connsiteY106" fmla="*/ 0 h 21600"/>
                <a:gd name="connsiteX107" fmla="*/ 15314 w 21267"/>
                <a:gd name="connsiteY107"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3841 w 21267"/>
                <a:gd name="connsiteY72" fmla="*/ 11177 h 21600"/>
                <a:gd name="connsiteX73" fmla="*/ 4323 w 21267"/>
                <a:gd name="connsiteY73" fmla="*/ 10279 h 21600"/>
                <a:gd name="connsiteX74" fmla="*/ 4805 w 21267"/>
                <a:gd name="connsiteY74" fmla="*/ 9955 h 21600"/>
                <a:gd name="connsiteX75" fmla="*/ 6954 w 21267"/>
                <a:gd name="connsiteY75" fmla="*/ 16928 h 21600"/>
                <a:gd name="connsiteX76" fmla="*/ 8386 w 21267"/>
                <a:gd name="connsiteY76" fmla="*/ 16928 h 21600"/>
                <a:gd name="connsiteX77" fmla="*/ 8479 w 21267"/>
                <a:gd name="connsiteY77" fmla="*/ 16852 h 21600"/>
                <a:gd name="connsiteX78" fmla="*/ 8560 w 21267"/>
                <a:gd name="connsiteY78" fmla="*/ 16651 h 21600"/>
                <a:gd name="connsiteX79" fmla="*/ 8619 w 21267"/>
                <a:gd name="connsiteY79" fmla="*/ 16365 h 21600"/>
                <a:gd name="connsiteX80" fmla="*/ 8650 w 21267"/>
                <a:gd name="connsiteY80" fmla="*/ 16011 h 21600"/>
                <a:gd name="connsiteX81" fmla="*/ 8942 w 21267"/>
                <a:gd name="connsiteY81" fmla="*/ 7633 h 21600"/>
                <a:gd name="connsiteX82" fmla="*/ 9075 w 21267"/>
                <a:gd name="connsiteY82" fmla="*/ 6238 h 21600"/>
                <a:gd name="connsiteX83" fmla="*/ 9331 w 21267"/>
                <a:gd name="connsiteY83" fmla="*/ 5159 h 21600"/>
                <a:gd name="connsiteX84" fmla="*/ 9673 w 21267"/>
                <a:gd name="connsiteY84" fmla="*/ 4461 h 21600"/>
                <a:gd name="connsiteX85" fmla="*/ 10072 w 21267"/>
                <a:gd name="connsiteY85" fmla="*/ 4213 h 21600"/>
                <a:gd name="connsiteX86" fmla="*/ 11189 w 21267"/>
                <a:gd name="connsiteY86" fmla="*/ 4213 h 21600"/>
                <a:gd name="connsiteX87" fmla="*/ 11588 w 21267"/>
                <a:gd name="connsiteY87" fmla="*/ 4461 h 21600"/>
                <a:gd name="connsiteX88" fmla="*/ 11930 w 21267"/>
                <a:gd name="connsiteY88" fmla="*/ 5159 h 21600"/>
                <a:gd name="connsiteX89" fmla="*/ 12186 w 21267"/>
                <a:gd name="connsiteY89" fmla="*/ 6238 h 21600"/>
                <a:gd name="connsiteX90" fmla="*/ 12317 w 21267"/>
                <a:gd name="connsiteY90" fmla="*/ 7633 h 21600"/>
                <a:gd name="connsiteX91" fmla="*/ 12609 w 21267"/>
                <a:gd name="connsiteY91" fmla="*/ 16011 h 21600"/>
                <a:gd name="connsiteX92" fmla="*/ 12640 w 21267"/>
                <a:gd name="connsiteY92" fmla="*/ 16365 h 21600"/>
                <a:gd name="connsiteX93" fmla="*/ 12699 w 21267"/>
                <a:gd name="connsiteY93" fmla="*/ 16651 h 21600"/>
                <a:gd name="connsiteX94" fmla="*/ 12780 w 21267"/>
                <a:gd name="connsiteY94" fmla="*/ 16852 h 21600"/>
                <a:gd name="connsiteX95" fmla="*/ 12872 w 21267"/>
                <a:gd name="connsiteY95" fmla="*/ 16928 h 21600"/>
                <a:gd name="connsiteX96" fmla="*/ 14304 w 21267"/>
                <a:gd name="connsiteY96" fmla="*/ 16928 h 21600"/>
                <a:gd name="connsiteX97" fmla="*/ 14388 w 21267"/>
                <a:gd name="connsiteY97" fmla="*/ 16852 h 21600"/>
                <a:gd name="connsiteX98" fmla="*/ 14447 w 21267"/>
                <a:gd name="connsiteY98" fmla="*/ 16651 h 21600"/>
                <a:gd name="connsiteX99" fmla="*/ 14475 w 21267"/>
                <a:gd name="connsiteY99" fmla="*/ 16365 h 21600"/>
                <a:gd name="connsiteX100" fmla="*/ 14468 w 21267"/>
                <a:gd name="connsiteY100" fmla="*/ 16011 h 21600"/>
                <a:gd name="connsiteX101" fmla="*/ 13573 w 21267"/>
                <a:gd name="connsiteY101" fmla="*/ 2799 h 21600"/>
                <a:gd name="connsiteX102" fmla="*/ 13571 w 21267"/>
                <a:gd name="connsiteY102" fmla="*/ 1662 h 21600"/>
                <a:gd name="connsiteX103" fmla="*/ 13708 w 21267"/>
                <a:gd name="connsiteY103" fmla="*/ 783 h 21600"/>
                <a:gd name="connsiteX104" fmla="*/ 13958 w 21267"/>
                <a:gd name="connsiteY104" fmla="*/ 210 h 21600"/>
                <a:gd name="connsiteX105" fmla="*/ 14297 w 21267"/>
                <a:gd name="connsiteY105" fmla="*/ 0 h 21600"/>
                <a:gd name="connsiteX106" fmla="*/ 15314 w 21267"/>
                <a:gd name="connsiteY106"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4323 w 21267"/>
                <a:gd name="connsiteY72" fmla="*/ 10279 h 21600"/>
                <a:gd name="connsiteX73" fmla="*/ 4805 w 21267"/>
                <a:gd name="connsiteY73" fmla="*/ 9955 h 21600"/>
                <a:gd name="connsiteX74" fmla="*/ 6954 w 21267"/>
                <a:gd name="connsiteY74" fmla="*/ 16928 h 21600"/>
                <a:gd name="connsiteX75" fmla="*/ 8386 w 21267"/>
                <a:gd name="connsiteY75" fmla="*/ 16928 h 21600"/>
                <a:gd name="connsiteX76" fmla="*/ 8479 w 21267"/>
                <a:gd name="connsiteY76" fmla="*/ 16852 h 21600"/>
                <a:gd name="connsiteX77" fmla="*/ 8560 w 21267"/>
                <a:gd name="connsiteY77" fmla="*/ 16651 h 21600"/>
                <a:gd name="connsiteX78" fmla="*/ 8619 w 21267"/>
                <a:gd name="connsiteY78" fmla="*/ 16365 h 21600"/>
                <a:gd name="connsiteX79" fmla="*/ 8650 w 21267"/>
                <a:gd name="connsiteY79" fmla="*/ 16011 h 21600"/>
                <a:gd name="connsiteX80" fmla="*/ 8942 w 21267"/>
                <a:gd name="connsiteY80" fmla="*/ 7633 h 21600"/>
                <a:gd name="connsiteX81" fmla="*/ 9075 w 21267"/>
                <a:gd name="connsiteY81" fmla="*/ 6238 h 21600"/>
                <a:gd name="connsiteX82" fmla="*/ 9331 w 21267"/>
                <a:gd name="connsiteY82" fmla="*/ 5159 h 21600"/>
                <a:gd name="connsiteX83" fmla="*/ 9673 w 21267"/>
                <a:gd name="connsiteY83" fmla="*/ 4461 h 21600"/>
                <a:gd name="connsiteX84" fmla="*/ 10072 w 21267"/>
                <a:gd name="connsiteY84" fmla="*/ 4213 h 21600"/>
                <a:gd name="connsiteX85" fmla="*/ 11189 w 21267"/>
                <a:gd name="connsiteY85" fmla="*/ 4213 h 21600"/>
                <a:gd name="connsiteX86" fmla="*/ 11588 w 21267"/>
                <a:gd name="connsiteY86" fmla="*/ 4461 h 21600"/>
                <a:gd name="connsiteX87" fmla="*/ 11930 w 21267"/>
                <a:gd name="connsiteY87" fmla="*/ 5159 h 21600"/>
                <a:gd name="connsiteX88" fmla="*/ 12186 w 21267"/>
                <a:gd name="connsiteY88" fmla="*/ 6238 h 21600"/>
                <a:gd name="connsiteX89" fmla="*/ 12317 w 21267"/>
                <a:gd name="connsiteY89" fmla="*/ 7633 h 21600"/>
                <a:gd name="connsiteX90" fmla="*/ 12609 w 21267"/>
                <a:gd name="connsiteY90" fmla="*/ 16011 h 21600"/>
                <a:gd name="connsiteX91" fmla="*/ 12640 w 21267"/>
                <a:gd name="connsiteY91" fmla="*/ 16365 h 21600"/>
                <a:gd name="connsiteX92" fmla="*/ 12699 w 21267"/>
                <a:gd name="connsiteY92" fmla="*/ 16651 h 21600"/>
                <a:gd name="connsiteX93" fmla="*/ 12780 w 21267"/>
                <a:gd name="connsiteY93" fmla="*/ 16852 h 21600"/>
                <a:gd name="connsiteX94" fmla="*/ 12872 w 21267"/>
                <a:gd name="connsiteY94" fmla="*/ 16928 h 21600"/>
                <a:gd name="connsiteX95" fmla="*/ 14304 w 21267"/>
                <a:gd name="connsiteY95" fmla="*/ 16928 h 21600"/>
                <a:gd name="connsiteX96" fmla="*/ 14388 w 21267"/>
                <a:gd name="connsiteY96" fmla="*/ 16852 h 21600"/>
                <a:gd name="connsiteX97" fmla="*/ 14447 w 21267"/>
                <a:gd name="connsiteY97" fmla="*/ 16651 h 21600"/>
                <a:gd name="connsiteX98" fmla="*/ 14475 w 21267"/>
                <a:gd name="connsiteY98" fmla="*/ 16365 h 21600"/>
                <a:gd name="connsiteX99" fmla="*/ 14468 w 21267"/>
                <a:gd name="connsiteY99" fmla="*/ 16011 h 21600"/>
                <a:gd name="connsiteX100" fmla="*/ 13573 w 21267"/>
                <a:gd name="connsiteY100" fmla="*/ 2799 h 21600"/>
                <a:gd name="connsiteX101" fmla="*/ 13571 w 21267"/>
                <a:gd name="connsiteY101" fmla="*/ 1662 h 21600"/>
                <a:gd name="connsiteX102" fmla="*/ 13708 w 21267"/>
                <a:gd name="connsiteY102" fmla="*/ 783 h 21600"/>
                <a:gd name="connsiteX103" fmla="*/ 13958 w 21267"/>
                <a:gd name="connsiteY103" fmla="*/ 210 h 21600"/>
                <a:gd name="connsiteX104" fmla="*/ 14297 w 21267"/>
                <a:gd name="connsiteY104" fmla="*/ 0 h 21600"/>
                <a:gd name="connsiteX105" fmla="*/ 15314 w 21267"/>
                <a:gd name="connsiteY105"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4805 w 21267"/>
                <a:gd name="connsiteY72" fmla="*/ 9955 h 21600"/>
                <a:gd name="connsiteX73" fmla="*/ 6954 w 21267"/>
                <a:gd name="connsiteY73" fmla="*/ 16928 h 21600"/>
                <a:gd name="connsiteX74" fmla="*/ 8386 w 21267"/>
                <a:gd name="connsiteY74" fmla="*/ 16928 h 21600"/>
                <a:gd name="connsiteX75" fmla="*/ 8479 w 21267"/>
                <a:gd name="connsiteY75" fmla="*/ 16852 h 21600"/>
                <a:gd name="connsiteX76" fmla="*/ 8560 w 21267"/>
                <a:gd name="connsiteY76" fmla="*/ 16651 h 21600"/>
                <a:gd name="connsiteX77" fmla="*/ 8619 w 21267"/>
                <a:gd name="connsiteY77" fmla="*/ 16365 h 21600"/>
                <a:gd name="connsiteX78" fmla="*/ 8650 w 21267"/>
                <a:gd name="connsiteY78" fmla="*/ 16011 h 21600"/>
                <a:gd name="connsiteX79" fmla="*/ 8942 w 21267"/>
                <a:gd name="connsiteY79" fmla="*/ 7633 h 21600"/>
                <a:gd name="connsiteX80" fmla="*/ 9075 w 21267"/>
                <a:gd name="connsiteY80" fmla="*/ 6238 h 21600"/>
                <a:gd name="connsiteX81" fmla="*/ 9331 w 21267"/>
                <a:gd name="connsiteY81" fmla="*/ 5159 h 21600"/>
                <a:gd name="connsiteX82" fmla="*/ 9673 w 21267"/>
                <a:gd name="connsiteY82" fmla="*/ 4461 h 21600"/>
                <a:gd name="connsiteX83" fmla="*/ 10072 w 21267"/>
                <a:gd name="connsiteY83" fmla="*/ 4213 h 21600"/>
                <a:gd name="connsiteX84" fmla="*/ 11189 w 21267"/>
                <a:gd name="connsiteY84" fmla="*/ 4213 h 21600"/>
                <a:gd name="connsiteX85" fmla="*/ 11588 w 21267"/>
                <a:gd name="connsiteY85" fmla="*/ 4461 h 21600"/>
                <a:gd name="connsiteX86" fmla="*/ 11930 w 21267"/>
                <a:gd name="connsiteY86" fmla="*/ 5159 h 21600"/>
                <a:gd name="connsiteX87" fmla="*/ 12186 w 21267"/>
                <a:gd name="connsiteY87" fmla="*/ 6238 h 21600"/>
                <a:gd name="connsiteX88" fmla="*/ 12317 w 21267"/>
                <a:gd name="connsiteY88" fmla="*/ 7633 h 21600"/>
                <a:gd name="connsiteX89" fmla="*/ 12609 w 21267"/>
                <a:gd name="connsiteY89" fmla="*/ 16011 h 21600"/>
                <a:gd name="connsiteX90" fmla="*/ 12640 w 21267"/>
                <a:gd name="connsiteY90" fmla="*/ 16365 h 21600"/>
                <a:gd name="connsiteX91" fmla="*/ 12699 w 21267"/>
                <a:gd name="connsiteY91" fmla="*/ 16651 h 21600"/>
                <a:gd name="connsiteX92" fmla="*/ 12780 w 21267"/>
                <a:gd name="connsiteY92" fmla="*/ 16852 h 21600"/>
                <a:gd name="connsiteX93" fmla="*/ 12872 w 21267"/>
                <a:gd name="connsiteY93" fmla="*/ 16928 h 21600"/>
                <a:gd name="connsiteX94" fmla="*/ 14304 w 21267"/>
                <a:gd name="connsiteY94" fmla="*/ 16928 h 21600"/>
                <a:gd name="connsiteX95" fmla="*/ 14388 w 21267"/>
                <a:gd name="connsiteY95" fmla="*/ 16852 h 21600"/>
                <a:gd name="connsiteX96" fmla="*/ 14447 w 21267"/>
                <a:gd name="connsiteY96" fmla="*/ 16651 h 21600"/>
                <a:gd name="connsiteX97" fmla="*/ 14475 w 21267"/>
                <a:gd name="connsiteY97" fmla="*/ 16365 h 21600"/>
                <a:gd name="connsiteX98" fmla="*/ 14468 w 21267"/>
                <a:gd name="connsiteY98" fmla="*/ 16011 h 21600"/>
                <a:gd name="connsiteX99" fmla="*/ 13573 w 21267"/>
                <a:gd name="connsiteY99" fmla="*/ 2799 h 21600"/>
                <a:gd name="connsiteX100" fmla="*/ 13571 w 21267"/>
                <a:gd name="connsiteY100" fmla="*/ 1662 h 21600"/>
                <a:gd name="connsiteX101" fmla="*/ 13708 w 21267"/>
                <a:gd name="connsiteY101" fmla="*/ 783 h 21600"/>
                <a:gd name="connsiteX102" fmla="*/ 13958 w 21267"/>
                <a:gd name="connsiteY102" fmla="*/ 210 h 21600"/>
                <a:gd name="connsiteX103" fmla="*/ 14297 w 21267"/>
                <a:gd name="connsiteY103" fmla="*/ 0 h 21600"/>
                <a:gd name="connsiteX104" fmla="*/ 15314 w 21267"/>
                <a:gd name="connsiteY104"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94 w 21267"/>
                <a:gd name="connsiteY59" fmla="*/ 13527 h 21600"/>
                <a:gd name="connsiteX60" fmla="*/ 4304 w 21267"/>
                <a:gd name="connsiteY60" fmla="*/ 13594 h 21600"/>
                <a:gd name="connsiteX61" fmla="*/ 4213 w 21267"/>
                <a:gd name="connsiteY61" fmla="*/ 13776 h 21600"/>
                <a:gd name="connsiteX62" fmla="*/ 4135 w 21267"/>
                <a:gd name="connsiteY62" fmla="*/ 14043 h 21600"/>
                <a:gd name="connsiteX63" fmla="*/ 4078 w 21267"/>
                <a:gd name="connsiteY63" fmla="*/ 14368 h 21600"/>
                <a:gd name="connsiteX64" fmla="*/ 3883 w 21267"/>
                <a:gd name="connsiteY64" fmla="*/ 16011 h 21600"/>
                <a:gd name="connsiteX65" fmla="*/ 3534 w 21267"/>
                <a:gd name="connsiteY65" fmla="*/ 18065 h 21600"/>
                <a:gd name="connsiteX66" fmla="*/ 3026 w 21267"/>
                <a:gd name="connsiteY66" fmla="*/ 19852 h 21600"/>
                <a:gd name="connsiteX67" fmla="*/ 2425 w 21267"/>
                <a:gd name="connsiteY67" fmla="*/ 21122 h 21600"/>
                <a:gd name="connsiteX68" fmla="*/ 1817 w 21267"/>
                <a:gd name="connsiteY68" fmla="*/ 21600 h 21600"/>
                <a:gd name="connsiteX69" fmla="*/ 582 w 21267"/>
                <a:gd name="connsiteY69" fmla="*/ 21600 h 21600"/>
                <a:gd name="connsiteX70" fmla="*/ 112 w 21267"/>
                <a:gd name="connsiteY70" fmla="*/ 17893 h 21600"/>
                <a:gd name="connsiteX71" fmla="*/ 112 w 21267"/>
                <a:gd name="connsiteY71" fmla="*/ 17893 h 21600"/>
                <a:gd name="connsiteX72" fmla="*/ 6954 w 21267"/>
                <a:gd name="connsiteY72" fmla="*/ 16928 h 21600"/>
                <a:gd name="connsiteX73" fmla="*/ 8386 w 21267"/>
                <a:gd name="connsiteY73" fmla="*/ 16928 h 21600"/>
                <a:gd name="connsiteX74" fmla="*/ 8479 w 21267"/>
                <a:gd name="connsiteY74" fmla="*/ 16852 h 21600"/>
                <a:gd name="connsiteX75" fmla="*/ 8560 w 21267"/>
                <a:gd name="connsiteY75" fmla="*/ 16651 h 21600"/>
                <a:gd name="connsiteX76" fmla="*/ 8619 w 21267"/>
                <a:gd name="connsiteY76" fmla="*/ 16365 h 21600"/>
                <a:gd name="connsiteX77" fmla="*/ 8650 w 21267"/>
                <a:gd name="connsiteY77" fmla="*/ 16011 h 21600"/>
                <a:gd name="connsiteX78" fmla="*/ 8942 w 21267"/>
                <a:gd name="connsiteY78" fmla="*/ 7633 h 21600"/>
                <a:gd name="connsiteX79" fmla="*/ 9075 w 21267"/>
                <a:gd name="connsiteY79" fmla="*/ 6238 h 21600"/>
                <a:gd name="connsiteX80" fmla="*/ 9331 w 21267"/>
                <a:gd name="connsiteY80" fmla="*/ 5159 h 21600"/>
                <a:gd name="connsiteX81" fmla="*/ 9673 w 21267"/>
                <a:gd name="connsiteY81" fmla="*/ 4461 h 21600"/>
                <a:gd name="connsiteX82" fmla="*/ 10072 w 21267"/>
                <a:gd name="connsiteY82" fmla="*/ 4213 h 21600"/>
                <a:gd name="connsiteX83" fmla="*/ 11189 w 21267"/>
                <a:gd name="connsiteY83" fmla="*/ 4213 h 21600"/>
                <a:gd name="connsiteX84" fmla="*/ 11588 w 21267"/>
                <a:gd name="connsiteY84" fmla="*/ 4461 h 21600"/>
                <a:gd name="connsiteX85" fmla="*/ 11930 w 21267"/>
                <a:gd name="connsiteY85" fmla="*/ 5159 h 21600"/>
                <a:gd name="connsiteX86" fmla="*/ 12186 w 21267"/>
                <a:gd name="connsiteY86" fmla="*/ 6238 h 21600"/>
                <a:gd name="connsiteX87" fmla="*/ 12317 w 21267"/>
                <a:gd name="connsiteY87" fmla="*/ 7633 h 21600"/>
                <a:gd name="connsiteX88" fmla="*/ 12609 w 21267"/>
                <a:gd name="connsiteY88" fmla="*/ 16011 h 21600"/>
                <a:gd name="connsiteX89" fmla="*/ 12640 w 21267"/>
                <a:gd name="connsiteY89" fmla="*/ 16365 h 21600"/>
                <a:gd name="connsiteX90" fmla="*/ 12699 w 21267"/>
                <a:gd name="connsiteY90" fmla="*/ 16651 h 21600"/>
                <a:gd name="connsiteX91" fmla="*/ 12780 w 21267"/>
                <a:gd name="connsiteY91" fmla="*/ 16852 h 21600"/>
                <a:gd name="connsiteX92" fmla="*/ 12872 w 21267"/>
                <a:gd name="connsiteY92" fmla="*/ 16928 h 21600"/>
                <a:gd name="connsiteX93" fmla="*/ 14304 w 21267"/>
                <a:gd name="connsiteY93" fmla="*/ 16928 h 21600"/>
                <a:gd name="connsiteX94" fmla="*/ 14388 w 21267"/>
                <a:gd name="connsiteY94" fmla="*/ 16852 h 21600"/>
                <a:gd name="connsiteX95" fmla="*/ 14447 w 21267"/>
                <a:gd name="connsiteY95" fmla="*/ 16651 h 21600"/>
                <a:gd name="connsiteX96" fmla="*/ 14475 w 21267"/>
                <a:gd name="connsiteY96" fmla="*/ 16365 h 21600"/>
                <a:gd name="connsiteX97" fmla="*/ 14468 w 21267"/>
                <a:gd name="connsiteY97" fmla="*/ 16011 h 21600"/>
                <a:gd name="connsiteX98" fmla="*/ 13573 w 21267"/>
                <a:gd name="connsiteY98" fmla="*/ 2799 h 21600"/>
                <a:gd name="connsiteX99" fmla="*/ 13571 w 21267"/>
                <a:gd name="connsiteY99" fmla="*/ 1662 h 21600"/>
                <a:gd name="connsiteX100" fmla="*/ 13708 w 21267"/>
                <a:gd name="connsiteY100" fmla="*/ 783 h 21600"/>
                <a:gd name="connsiteX101" fmla="*/ 13958 w 21267"/>
                <a:gd name="connsiteY101" fmla="*/ 210 h 21600"/>
                <a:gd name="connsiteX102" fmla="*/ 14297 w 21267"/>
                <a:gd name="connsiteY102" fmla="*/ 0 h 21600"/>
                <a:gd name="connsiteX103" fmla="*/ 15314 w 21267"/>
                <a:gd name="connsiteY103"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304 w 21267"/>
                <a:gd name="connsiteY59" fmla="*/ 13594 h 21600"/>
                <a:gd name="connsiteX60" fmla="*/ 4213 w 21267"/>
                <a:gd name="connsiteY60" fmla="*/ 13776 h 21600"/>
                <a:gd name="connsiteX61" fmla="*/ 4135 w 21267"/>
                <a:gd name="connsiteY61" fmla="*/ 14043 h 21600"/>
                <a:gd name="connsiteX62" fmla="*/ 4078 w 21267"/>
                <a:gd name="connsiteY62" fmla="*/ 14368 h 21600"/>
                <a:gd name="connsiteX63" fmla="*/ 3883 w 21267"/>
                <a:gd name="connsiteY63" fmla="*/ 16011 h 21600"/>
                <a:gd name="connsiteX64" fmla="*/ 3534 w 21267"/>
                <a:gd name="connsiteY64" fmla="*/ 18065 h 21600"/>
                <a:gd name="connsiteX65" fmla="*/ 3026 w 21267"/>
                <a:gd name="connsiteY65" fmla="*/ 19852 h 21600"/>
                <a:gd name="connsiteX66" fmla="*/ 2425 w 21267"/>
                <a:gd name="connsiteY66" fmla="*/ 21122 h 21600"/>
                <a:gd name="connsiteX67" fmla="*/ 1817 w 21267"/>
                <a:gd name="connsiteY67" fmla="*/ 21600 h 21600"/>
                <a:gd name="connsiteX68" fmla="*/ 582 w 21267"/>
                <a:gd name="connsiteY68" fmla="*/ 21600 h 21600"/>
                <a:gd name="connsiteX69" fmla="*/ 112 w 21267"/>
                <a:gd name="connsiteY69" fmla="*/ 17893 h 21600"/>
                <a:gd name="connsiteX70" fmla="*/ 112 w 21267"/>
                <a:gd name="connsiteY70" fmla="*/ 17893 h 21600"/>
                <a:gd name="connsiteX71" fmla="*/ 6954 w 21267"/>
                <a:gd name="connsiteY71" fmla="*/ 16928 h 21600"/>
                <a:gd name="connsiteX72" fmla="*/ 8386 w 21267"/>
                <a:gd name="connsiteY72" fmla="*/ 16928 h 21600"/>
                <a:gd name="connsiteX73" fmla="*/ 8479 w 21267"/>
                <a:gd name="connsiteY73" fmla="*/ 16852 h 21600"/>
                <a:gd name="connsiteX74" fmla="*/ 8560 w 21267"/>
                <a:gd name="connsiteY74" fmla="*/ 16651 h 21600"/>
                <a:gd name="connsiteX75" fmla="*/ 8619 w 21267"/>
                <a:gd name="connsiteY75" fmla="*/ 16365 h 21600"/>
                <a:gd name="connsiteX76" fmla="*/ 8650 w 21267"/>
                <a:gd name="connsiteY76" fmla="*/ 16011 h 21600"/>
                <a:gd name="connsiteX77" fmla="*/ 8942 w 21267"/>
                <a:gd name="connsiteY77" fmla="*/ 7633 h 21600"/>
                <a:gd name="connsiteX78" fmla="*/ 9075 w 21267"/>
                <a:gd name="connsiteY78" fmla="*/ 6238 h 21600"/>
                <a:gd name="connsiteX79" fmla="*/ 9331 w 21267"/>
                <a:gd name="connsiteY79" fmla="*/ 5159 h 21600"/>
                <a:gd name="connsiteX80" fmla="*/ 9673 w 21267"/>
                <a:gd name="connsiteY80" fmla="*/ 4461 h 21600"/>
                <a:gd name="connsiteX81" fmla="*/ 10072 w 21267"/>
                <a:gd name="connsiteY81" fmla="*/ 4213 h 21600"/>
                <a:gd name="connsiteX82" fmla="*/ 11189 w 21267"/>
                <a:gd name="connsiteY82" fmla="*/ 4213 h 21600"/>
                <a:gd name="connsiteX83" fmla="*/ 11588 w 21267"/>
                <a:gd name="connsiteY83" fmla="*/ 4461 h 21600"/>
                <a:gd name="connsiteX84" fmla="*/ 11930 w 21267"/>
                <a:gd name="connsiteY84" fmla="*/ 5159 h 21600"/>
                <a:gd name="connsiteX85" fmla="*/ 12186 w 21267"/>
                <a:gd name="connsiteY85" fmla="*/ 6238 h 21600"/>
                <a:gd name="connsiteX86" fmla="*/ 12317 w 21267"/>
                <a:gd name="connsiteY86" fmla="*/ 7633 h 21600"/>
                <a:gd name="connsiteX87" fmla="*/ 12609 w 21267"/>
                <a:gd name="connsiteY87" fmla="*/ 16011 h 21600"/>
                <a:gd name="connsiteX88" fmla="*/ 12640 w 21267"/>
                <a:gd name="connsiteY88" fmla="*/ 16365 h 21600"/>
                <a:gd name="connsiteX89" fmla="*/ 12699 w 21267"/>
                <a:gd name="connsiteY89" fmla="*/ 16651 h 21600"/>
                <a:gd name="connsiteX90" fmla="*/ 12780 w 21267"/>
                <a:gd name="connsiteY90" fmla="*/ 16852 h 21600"/>
                <a:gd name="connsiteX91" fmla="*/ 12872 w 21267"/>
                <a:gd name="connsiteY91" fmla="*/ 16928 h 21600"/>
                <a:gd name="connsiteX92" fmla="*/ 14304 w 21267"/>
                <a:gd name="connsiteY92" fmla="*/ 16928 h 21600"/>
                <a:gd name="connsiteX93" fmla="*/ 14388 w 21267"/>
                <a:gd name="connsiteY93" fmla="*/ 16852 h 21600"/>
                <a:gd name="connsiteX94" fmla="*/ 14447 w 21267"/>
                <a:gd name="connsiteY94" fmla="*/ 16651 h 21600"/>
                <a:gd name="connsiteX95" fmla="*/ 14475 w 21267"/>
                <a:gd name="connsiteY95" fmla="*/ 16365 h 21600"/>
                <a:gd name="connsiteX96" fmla="*/ 14468 w 21267"/>
                <a:gd name="connsiteY96" fmla="*/ 16011 h 21600"/>
                <a:gd name="connsiteX97" fmla="*/ 13573 w 21267"/>
                <a:gd name="connsiteY97" fmla="*/ 2799 h 21600"/>
                <a:gd name="connsiteX98" fmla="*/ 13571 w 21267"/>
                <a:gd name="connsiteY98" fmla="*/ 1662 h 21600"/>
                <a:gd name="connsiteX99" fmla="*/ 13708 w 21267"/>
                <a:gd name="connsiteY99" fmla="*/ 783 h 21600"/>
                <a:gd name="connsiteX100" fmla="*/ 13958 w 21267"/>
                <a:gd name="connsiteY100" fmla="*/ 210 h 21600"/>
                <a:gd name="connsiteX101" fmla="*/ 14297 w 21267"/>
                <a:gd name="connsiteY101" fmla="*/ 0 h 21600"/>
                <a:gd name="connsiteX102" fmla="*/ 15314 w 21267"/>
                <a:gd name="connsiteY102"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213 w 21267"/>
                <a:gd name="connsiteY59" fmla="*/ 13776 h 21600"/>
                <a:gd name="connsiteX60" fmla="*/ 4135 w 21267"/>
                <a:gd name="connsiteY60" fmla="*/ 14043 h 21600"/>
                <a:gd name="connsiteX61" fmla="*/ 4078 w 21267"/>
                <a:gd name="connsiteY61" fmla="*/ 14368 h 21600"/>
                <a:gd name="connsiteX62" fmla="*/ 3883 w 21267"/>
                <a:gd name="connsiteY62" fmla="*/ 16011 h 21600"/>
                <a:gd name="connsiteX63" fmla="*/ 3534 w 21267"/>
                <a:gd name="connsiteY63" fmla="*/ 18065 h 21600"/>
                <a:gd name="connsiteX64" fmla="*/ 3026 w 21267"/>
                <a:gd name="connsiteY64" fmla="*/ 19852 h 21600"/>
                <a:gd name="connsiteX65" fmla="*/ 2425 w 21267"/>
                <a:gd name="connsiteY65" fmla="*/ 21122 h 21600"/>
                <a:gd name="connsiteX66" fmla="*/ 1817 w 21267"/>
                <a:gd name="connsiteY66" fmla="*/ 21600 h 21600"/>
                <a:gd name="connsiteX67" fmla="*/ 582 w 21267"/>
                <a:gd name="connsiteY67" fmla="*/ 21600 h 21600"/>
                <a:gd name="connsiteX68" fmla="*/ 112 w 21267"/>
                <a:gd name="connsiteY68" fmla="*/ 17893 h 21600"/>
                <a:gd name="connsiteX69" fmla="*/ 112 w 21267"/>
                <a:gd name="connsiteY69" fmla="*/ 17893 h 21600"/>
                <a:gd name="connsiteX70" fmla="*/ 6954 w 21267"/>
                <a:gd name="connsiteY70" fmla="*/ 16928 h 21600"/>
                <a:gd name="connsiteX71" fmla="*/ 8386 w 21267"/>
                <a:gd name="connsiteY71" fmla="*/ 16928 h 21600"/>
                <a:gd name="connsiteX72" fmla="*/ 8479 w 21267"/>
                <a:gd name="connsiteY72" fmla="*/ 16852 h 21600"/>
                <a:gd name="connsiteX73" fmla="*/ 8560 w 21267"/>
                <a:gd name="connsiteY73" fmla="*/ 16651 h 21600"/>
                <a:gd name="connsiteX74" fmla="*/ 8619 w 21267"/>
                <a:gd name="connsiteY74" fmla="*/ 16365 h 21600"/>
                <a:gd name="connsiteX75" fmla="*/ 8650 w 21267"/>
                <a:gd name="connsiteY75" fmla="*/ 16011 h 21600"/>
                <a:gd name="connsiteX76" fmla="*/ 8942 w 21267"/>
                <a:gd name="connsiteY76" fmla="*/ 7633 h 21600"/>
                <a:gd name="connsiteX77" fmla="*/ 9075 w 21267"/>
                <a:gd name="connsiteY77" fmla="*/ 6238 h 21600"/>
                <a:gd name="connsiteX78" fmla="*/ 9331 w 21267"/>
                <a:gd name="connsiteY78" fmla="*/ 5159 h 21600"/>
                <a:gd name="connsiteX79" fmla="*/ 9673 w 21267"/>
                <a:gd name="connsiteY79" fmla="*/ 4461 h 21600"/>
                <a:gd name="connsiteX80" fmla="*/ 10072 w 21267"/>
                <a:gd name="connsiteY80" fmla="*/ 4213 h 21600"/>
                <a:gd name="connsiteX81" fmla="*/ 11189 w 21267"/>
                <a:gd name="connsiteY81" fmla="*/ 4213 h 21600"/>
                <a:gd name="connsiteX82" fmla="*/ 11588 w 21267"/>
                <a:gd name="connsiteY82" fmla="*/ 4461 h 21600"/>
                <a:gd name="connsiteX83" fmla="*/ 11930 w 21267"/>
                <a:gd name="connsiteY83" fmla="*/ 5159 h 21600"/>
                <a:gd name="connsiteX84" fmla="*/ 12186 w 21267"/>
                <a:gd name="connsiteY84" fmla="*/ 6238 h 21600"/>
                <a:gd name="connsiteX85" fmla="*/ 12317 w 21267"/>
                <a:gd name="connsiteY85" fmla="*/ 7633 h 21600"/>
                <a:gd name="connsiteX86" fmla="*/ 12609 w 21267"/>
                <a:gd name="connsiteY86" fmla="*/ 16011 h 21600"/>
                <a:gd name="connsiteX87" fmla="*/ 12640 w 21267"/>
                <a:gd name="connsiteY87" fmla="*/ 16365 h 21600"/>
                <a:gd name="connsiteX88" fmla="*/ 12699 w 21267"/>
                <a:gd name="connsiteY88" fmla="*/ 16651 h 21600"/>
                <a:gd name="connsiteX89" fmla="*/ 12780 w 21267"/>
                <a:gd name="connsiteY89" fmla="*/ 16852 h 21600"/>
                <a:gd name="connsiteX90" fmla="*/ 12872 w 21267"/>
                <a:gd name="connsiteY90" fmla="*/ 16928 h 21600"/>
                <a:gd name="connsiteX91" fmla="*/ 14304 w 21267"/>
                <a:gd name="connsiteY91" fmla="*/ 16928 h 21600"/>
                <a:gd name="connsiteX92" fmla="*/ 14388 w 21267"/>
                <a:gd name="connsiteY92" fmla="*/ 16852 h 21600"/>
                <a:gd name="connsiteX93" fmla="*/ 14447 w 21267"/>
                <a:gd name="connsiteY93" fmla="*/ 16651 h 21600"/>
                <a:gd name="connsiteX94" fmla="*/ 14475 w 21267"/>
                <a:gd name="connsiteY94" fmla="*/ 16365 h 21600"/>
                <a:gd name="connsiteX95" fmla="*/ 14468 w 21267"/>
                <a:gd name="connsiteY95" fmla="*/ 16011 h 21600"/>
                <a:gd name="connsiteX96" fmla="*/ 13573 w 21267"/>
                <a:gd name="connsiteY96" fmla="*/ 2799 h 21600"/>
                <a:gd name="connsiteX97" fmla="*/ 13571 w 21267"/>
                <a:gd name="connsiteY97" fmla="*/ 1662 h 21600"/>
                <a:gd name="connsiteX98" fmla="*/ 13708 w 21267"/>
                <a:gd name="connsiteY98" fmla="*/ 783 h 21600"/>
                <a:gd name="connsiteX99" fmla="*/ 13958 w 21267"/>
                <a:gd name="connsiteY99" fmla="*/ 210 h 21600"/>
                <a:gd name="connsiteX100" fmla="*/ 14297 w 21267"/>
                <a:gd name="connsiteY100" fmla="*/ 0 h 21600"/>
                <a:gd name="connsiteX101" fmla="*/ 15314 w 21267"/>
                <a:gd name="connsiteY101"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135 w 21267"/>
                <a:gd name="connsiteY59" fmla="*/ 14043 h 21600"/>
                <a:gd name="connsiteX60" fmla="*/ 4078 w 21267"/>
                <a:gd name="connsiteY60" fmla="*/ 14368 h 21600"/>
                <a:gd name="connsiteX61" fmla="*/ 3883 w 21267"/>
                <a:gd name="connsiteY61" fmla="*/ 16011 h 21600"/>
                <a:gd name="connsiteX62" fmla="*/ 3534 w 21267"/>
                <a:gd name="connsiteY62" fmla="*/ 18065 h 21600"/>
                <a:gd name="connsiteX63" fmla="*/ 3026 w 21267"/>
                <a:gd name="connsiteY63" fmla="*/ 19852 h 21600"/>
                <a:gd name="connsiteX64" fmla="*/ 2425 w 21267"/>
                <a:gd name="connsiteY64" fmla="*/ 21122 h 21600"/>
                <a:gd name="connsiteX65" fmla="*/ 1817 w 21267"/>
                <a:gd name="connsiteY65" fmla="*/ 21600 h 21600"/>
                <a:gd name="connsiteX66" fmla="*/ 582 w 21267"/>
                <a:gd name="connsiteY66" fmla="*/ 21600 h 21600"/>
                <a:gd name="connsiteX67" fmla="*/ 112 w 21267"/>
                <a:gd name="connsiteY67" fmla="*/ 17893 h 21600"/>
                <a:gd name="connsiteX68" fmla="*/ 112 w 21267"/>
                <a:gd name="connsiteY68" fmla="*/ 17893 h 21600"/>
                <a:gd name="connsiteX69" fmla="*/ 6954 w 21267"/>
                <a:gd name="connsiteY69" fmla="*/ 16928 h 21600"/>
                <a:gd name="connsiteX70" fmla="*/ 8386 w 21267"/>
                <a:gd name="connsiteY70" fmla="*/ 16928 h 21600"/>
                <a:gd name="connsiteX71" fmla="*/ 8479 w 21267"/>
                <a:gd name="connsiteY71" fmla="*/ 16852 h 21600"/>
                <a:gd name="connsiteX72" fmla="*/ 8560 w 21267"/>
                <a:gd name="connsiteY72" fmla="*/ 16651 h 21600"/>
                <a:gd name="connsiteX73" fmla="*/ 8619 w 21267"/>
                <a:gd name="connsiteY73" fmla="*/ 16365 h 21600"/>
                <a:gd name="connsiteX74" fmla="*/ 8650 w 21267"/>
                <a:gd name="connsiteY74" fmla="*/ 16011 h 21600"/>
                <a:gd name="connsiteX75" fmla="*/ 8942 w 21267"/>
                <a:gd name="connsiteY75" fmla="*/ 7633 h 21600"/>
                <a:gd name="connsiteX76" fmla="*/ 9075 w 21267"/>
                <a:gd name="connsiteY76" fmla="*/ 6238 h 21600"/>
                <a:gd name="connsiteX77" fmla="*/ 9331 w 21267"/>
                <a:gd name="connsiteY77" fmla="*/ 5159 h 21600"/>
                <a:gd name="connsiteX78" fmla="*/ 9673 w 21267"/>
                <a:gd name="connsiteY78" fmla="*/ 4461 h 21600"/>
                <a:gd name="connsiteX79" fmla="*/ 10072 w 21267"/>
                <a:gd name="connsiteY79" fmla="*/ 4213 h 21600"/>
                <a:gd name="connsiteX80" fmla="*/ 11189 w 21267"/>
                <a:gd name="connsiteY80" fmla="*/ 4213 h 21600"/>
                <a:gd name="connsiteX81" fmla="*/ 11588 w 21267"/>
                <a:gd name="connsiteY81" fmla="*/ 4461 h 21600"/>
                <a:gd name="connsiteX82" fmla="*/ 11930 w 21267"/>
                <a:gd name="connsiteY82" fmla="*/ 5159 h 21600"/>
                <a:gd name="connsiteX83" fmla="*/ 12186 w 21267"/>
                <a:gd name="connsiteY83" fmla="*/ 6238 h 21600"/>
                <a:gd name="connsiteX84" fmla="*/ 12317 w 21267"/>
                <a:gd name="connsiteY84" fmla="*/ 7633 h 21600"/>
                <a:gd name="connsiteX85" fmla="*/ 12609 w 21267"/>
                <a:gd name="connsiteY85" fmla="*/ 16011 h 21600"/>
                <a:gd name="connsiteX86" fmla="*/ 12640 w 21267"/>
                <a:gd name="connsiteY86" fmla="*/ 16365 h 21600"/>
                <a:gd name="connsiteX87" fmla="*/ 12699 w 21267"/>
                <a:gd name="connsiteY87" fmla="*/ 16651 h 21600"/>
                <a:gd name="connsiteX88" fmla="*/ 12780 w 21267"/>
                <a:gd name="connsiteY88" fmla="*/ 16852 h 21600"/>
                <a:gd name="connsiteX89" fmla="*/ 12872 w 21267"/>
                <a:gd name="connsiteY89" fmla="*/ 16928 h 21600"/>
                <a:gd name="connsiteX90" fmla="*/ 14304 w 21267"/>
                <a:gd name="connsiteY90" fmla="*/ 16928 h 21600"/>
                <a:gd name="connsiteX91" fmla="*/ 14388 w 21267"/>
                <a:gd name="connsiteY91" fmla="*/ 16852 h 21600"/>
                <a:gd name="connsiteX92" fmla="*/ 14447 w 21267"/>
                <a:gd name="connsiteY92" fmla="*/ 16651 h 21600"/>
                <a:gd name="connsiteX93" fmla="*/ 14475 w 21267"/>
                <a:gd name="connsiteY93" fmla="*/ 16365 h 21600"/>
                <a:gd name="connsiteX94" fmla="*/ 14468 w 21267"/>
                <a:gd name="connsiteY94" fmla="*/ 16011 h 21600"/>
                <a:gd name="connsiteX95" fmla="*/ 13573 w 21267"/>
                <a:gd name="connsiteY95" fmla="*/ 2799 h 21600"/>
                <a:gd name="connsiteX96" fmla="*/ 13571 w 21267"/>
                <a:gd name="connsiteY96" fmla="*/ 1662 h 21600"/>
                <a:gd name="connsiteX97" fmla="*/ 13708 w 21267"/>
                <a:gd name="connsiteY97" fmla="*/ 783 h 21600"/>
                <a:gd name="connsiteX98" fmla="*/ 13958 w 21267"/>
                <a:gd name="connsiteY98" fmla="*/ 210 h 21600"/>
                <a:gd name="connsiteX99" fmla="*/ 14297 w 21267"/>
                <a:gd name="connsiteY99" fmla="*/ 0 h 21600"/>
                <a:gd name="connsiteX100" fmla="*/ 15314 w 21267"/>
                <a:gd name="connsiteY100"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4078 w 21267"/>
                <a:gd name="connsiteY59" fmla="*/ 14368 h 21600"/>
                <a:gd name="connsiteX60" fmla="*/ 3883 w 21267"/>
                <a:gd name="connsiteY60" fmla="*/ 16011 h 21600"/>
                <a:gd name="connsiteX61" fmla="*/ 3534 w 21267"/>
                <a:gd name="connsiteY61" fmla="*/ 18065 h 21600"/>
                <a:gd name="connsiteX62" fmla="*/ 3026 w 21267"/>
                <a:gd name="connsiteY62" fmla="*/ 19852 h 21600"/>
                <a:gd name="connsiteX63" fmla="*/ 2425 w 21267"/>
                <a:gd name="connsiteY63" fmla="*/ 21122 h 21600"/>
                <a:gd name="connsiteX64" fmla="*/ 1817 w 21267"/>
                <a:gd name="connsiteY64" fmla="*/ 21600 h 21600"/>
                <a:gd name="connsiteX65" fmla="*/ 582 w 21267"/>
                <a:gd name="connsiteY65" fmla="*/ 21600 h 21600"/>
                <a:gd name="connsiteX66" fmla="*/ 112 w 21267"/>
                <a:gd name="connsiteY66" fmla="*/ 17893 h 21600"/>
                <a:gd name="connsiteX67" fmla="*/ 112 w 21267"/>
                <a:gd name="connsiteY67" fmla="*/ 17893 h 21600"/>
                <a:gd name="connsiteX68" fmla="*/ 6954 w 21267"/>
                <a:gd name="connsiteY68" fmla="*/ 16928 h 21600"/>
                <a:gd name="connsiteX69" fmla="*/ 8386 w 21267"/>
                <a:gd name="connsiteY69" fmla="*/ 16928 h 21600"/>
                <a:gd name="connsiteX70" fmla="*/ 8479 w 21267"/>
                <a:gd name="connsiteY70" fmla="*/ 16852 h 21600"/>
                <a:gd name="connsiteX71" fmla="*/ 8560 w 21267"/>
                <a:gd name="connsiteY71" fmla="*/ 16651 h 21600"/>
                <a:gd name="connsiteX72" fmla="*/ 8619 w 21267"/>
                <a:gd name="connsiteY72" fmla="*/ 16365 h 21600"/>
                <a:gd name="connsiteX73" fmla="*/ 8650 w 21267"/>
                <a:gd name="connsiteY73" fmla="*/ 16011 h 21600"/>
                <a:gd name="connsiteX74" fmla="*/ 8942 w 21267"/>
                <a:gd name="connsiteY74" fmla="*/ 7633 h 21600"/>
                <a:gd name="connsiteX75" fmla="*/ 9075 w 21267"/>
                <a:gd name="connsiteY75" fmla="*/ 6238 h 21600"/>
                <a:gd name="connsiteX76" fmla="*/ 9331 w 21267"/>
                <a:gd name="connsiteY76" fmla="*/ 5159 h 21600"/>
                <a:gd name="connsiteX77" fmla="*/ 9673 w 21267"/>
                <a:gd name="connsiteY77" fmla="*/ 4461 h 21600"/>
                <a:gd name="connsiteX78" fmla="*/ 10072 w 21267"/>
                <a:gd name="connsiteY78" fmla="*/ 4213 h 21600"/>
                <a:gd name="connsiteX79" fmla="*/ 11189 w 21267"/>
                <a:gd name="connsiteY79" fmla="*/ 4213 h 21600"/>
                <a:gd name="connsiteX80" fmla="*/ 11588 w 21267"/>
                <a:gd name="connsiteY80" fmla="*/ 4461 h 21600"/>
                <a:gd name="connsiteX81" fmla="*/ 11930 w 21267"/>
                <a:gd name="connsiteY81" fmla="*/ 5159 h 21600"/>
                <a:gd name="connsiteX82" fmla="*/ 12186 w 21267"/>
                <a:gd name="connsiteY82" fmla="*/ 6238 h 21600"/>
                <a:gd name="connsiteX83" fmla="*/ 12317 w 21267"/>
                <a:gd name="connsiteY83" fmla="*/ 7633 h 21600"/>
                <a:gd name="connsiteX84" fmla="*/ 12609 w 21267"/>
                <a:gd name="connsiteY84" fmla="*/ 16011 h 21600"/>
                <a:gd name="connsiteX85" fmla="*/ 12640 w 21267"/>
                <a:gd name="connsiteY85" fmla="*/ 16365 h 21600"/>
                <a:gd name="connsiteX86" fmla="*/ 12699 w 21267"/>
                <a:gd name="connsiteY86" fmla="*/ 16651 h 21600"/>
                <a:gd name="connsiteX87" fmla="*/ 12780 w 21267"/>
                <a:gd name="connsiteY87" fmla="*/ 16852 h 21600"/>
                <a:gd name="connsiteX88" fmla="*/ 12872 w 21267"/>
                <a:gd name="connsiteY88" fmla="*/ 16928 h 21600"/>
                <a:gd name="connsiteX89" fmla="*/ 14304 w 21267"/>
                <a:gd name="connsiteY89" fmla="*/ 16928 h 21600"/>
                <a:gd name="connsiteX90" fmla="*/ 14388 w 21267"/>
                <a:gd name="connsiteY90" fmla="*/ 16852 h 21600"/>
                <a:gd name="connsiteX91" fmla="*/ 14447 w 21267"/>
                <a:gd name="connsiteY91" fmla="*/ 16651 h 21600"/>
                <a:gd name="connsiteX92" fmla="*/ 14475 w 21267"/>
                <a:gd name="connsiteY92" fmla="*/ 16365 h 21600"/>
                <a:gd name="connsiteX93" fmla="*/ 14468 w 21267"/>
                <a:gd name="connsiteY93" fmla="*/ 16011 h 21600"/>
                <a:gd name="connsiteX94" fmla="*/ 13573 w 21267"/>
                <a:gd name="connsiteY94" fmla="*/ 2799 h 21600"/>
                <a:gd name="connsiteX95" fmla="*/ 13571 w 21267"/>
                <a:gd name="connsiteY95" fmla="*/ 1662 h 21600"/>
                <a:gd name="connsiteX96" fmla="*/ 13708 w 21267"/>
                <a:gd name="connsiteY96" fmla="*/ 783 h 21600"/>
                <a:gd name="connsiteX97" fmla="*/ 13958 w 21267"/>
                <a:gd name="connsiteY97" fmla="*/ 210 h 21600"/>
                <a:gd name="connsiteX98" fmla="*/ 14297 w 21267"/>
                <a:gd name="connsiteY98" fmla="*/ 0 h 21600"/>
                <a:gd name="connsiteX99" fmla="*/ 15314 w 21267"/>
                <a:gd name="connsiteY99"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3883 w 21267"/>
                <a:gd name="connsiteY59" fmla="*/ 16011 h 21600"/>
                <a:gd name="connsiteX60" fmla="*/ 3534 w 21267"/>
                <a:gd name="connsiteY60" fmla="*/ 18065 h 21600"/>
                <a:gd name="connsiteX61" fmla="*/ 3026 w 21267"/>
                <a:gd name="connsiteY61" fmla="*/ 19852 h 21600"/>
                <a:gd name="connsiteX62" fmla="*/ 2425 w 21267"/>
                <a:gd name="connsiteY62" fmla="*/ 21122 h 21600"/>
                <a:gd name="connsiteX63" fmla="*/ 1817 w 21267"/>
                <a:gd name="connsiteY63" fmla="*/ 21600 h 21600"/>
                <a:gd name="connsiteX64" fmla="*/ 582 w 21267"/>
                <a:gd name="connsiteY64" fmla="*/ 21600 h 21600"/>
                <a:gd name="connsiteX65" fmla="*/ 112 w 21267"/>
                <a:gd name="connsiteY65" fmla="*/ 17893 h 21600"/>
                <a:gd name="connsiteX66" fmla="*/ 112 w 21267"/>
                <a:gd name="connsiteY66" fmla="*/ 17893 h 21600"/>
                <a:gd name="connsiteX67" fmla="*/ 6954 w 21267"/>
                <a:gd name="connsiteY67" fmla="*/ 16928 h 21600"/>
                <a:gd name="connsiteX68" fmla="*/ 8386 w 21267"/>
                <a:gd name="connsiteY68" fmla="*/ 16928 h 21600"/>
                <a:gd name="connsiteX69" fmla="*/ 8479 w 21267"/>
                <a:gd name="connsiteY69" fmla="*/ 16852 h 21600"/>
                <a:gd name="connsiteX70" fmla="*/ 8560 w 21267"/>
                <a:gd name="connsiteY70" fmla="*/ 16651 h 21600"/>
                <a:gd name="connsiteX71" fmla="*/ 8619 w 21267"/>
                <a:gd name="connsiteY71" fmla="*/ 16365 h 21600"/>
                <a:gd name="connsiteX72" fmla="*/ 8650 w 21267"/>
                <a:gd name="connsiteY72" fmla="*/ 16011 h 21600"/>
                <a:gd name="connsiteX73" fmla="*/ 8942 w 21267"/>
                <a:gd name="connsiteY73" fmla="*/ 7633 h 21600"/>
                <a:gd name="connsiteX74" fmla="*/ 9075 w 21267"/>
                <a:gd name="connsiteY74" fmla="*/ 6238 h 21600"/>
                <a:gd name="connsiteX75" fmla="*/ 9331 w 21267"/>
                <a:gd name="connsiteY75" fmla="*/ 5159 h 21600"/>
                <a:gd name="connsiteX76" fmla="*/ 9673 w 21267"/>
                <a:gd name="connsiteY76" fmla="*/ 4461 h 21600"/>
                <a:gd name="connsiteX77" fmla="*/ 10072 w 21267"/>
                <a:gd name="connsiteY77" fmla="*/ 4213 h 21600"/>
                <a:gd name="connsiteX78" fmla="*/ 11189 w 21267"/>
                <a:gd name="connsiteY78" fmla="*/ 4213 h 21600"/>
                <a:gd name="connsiteX79" fmla="*/ 11588 w 21267"/>
                <a:gd name="connsiteY79" fmla="*/ 4461 h 21600"/>
                <a:gd name="connsiteX80" fmla="*/ 11930 w 21267"/>
                <a:gd name="connsiteY80" fmla="*/ 5159 h 21600"/>
                <a:gd name="connsiteX81" fmla="*/ 12186 w 21267"/>
                <a:gd name="connsiteY81" fmla="*/ 6238 h 21600"/>
                <a:gd name="connsiteX82" fmla="*/ 12317 w 21267"/>
                <a:gd name="connsiteY82" fmla="*/ 7633 h 21600"/>
                <a:gd name="connsiteX83" fmla="*/ 12609 w 21267"/>
                <a:gd name="connsiteY83" fmla="*/ 16011 h 21600"/>
                <a:gd name="connsiteX84" fmla="*/ 12640 w 21267"/>
                <a:gd name="connsiteY84" fmla="*/ 16365 h 21600"/>
                <a:gd name="connsiteX85" fmla="*/ 12699 w 21267"/>
                <a:gd name="connsiteY85" fmla="*/ 16651 h 21600"/>
                <a:gd name="connsiteX86" fmla="*/ 12780 w 21267"/>
                <a:gd name="connsiteY86" fmla="*/ 16852 h 21600"/>
                <a:gd name="connsiteX87" fmla="*/ 12872 w 21267"/>
                <a:gd name="connsiteY87" fmla="*/ 16928 h 21600"/>
                <a:gd name="connsiteX88" fmla="*/ 14304 w 21267"/>
                <a:gd name="connsiteY88" fmla="*/ 16928 h 21600"/>
                <a:gd name="connsiteX89" fmla="*/ 14388 w 21267"/>
                <a:gd name="connsiteY89" fmla="*/ 16852 h 21600"/>
                <a:gd name="connsiteX90" fmla="*/ 14447 w 21267"/>
                <a:gd name="connsiteY90" fmla="*/ 16651 h 21600"/>
                <a:gd name="connsiteX91" fmla="*/ 14475 w 21267"/>
                <a:gd name="connsiteY91" fmla="*/ 16365 h 21600"/>
                <a:gd name="connsiteX92" fmla="*/ 14468 w 21267"/>
                <a:gd name="connsiteY92" fmla="*/ 16011 h 21600"/>
                <a:gd name="connsiteX93" fmla="*/ 13573 w 21267"/>
                <a:gd name="connsiteY93" fmla="*/ 2799 h 21600"/>
                <a:gd name="connsiteX94" fmla="*/ 13571 w 21267"/>
                <a:gd name="connsiteY94" fmla="*/ 1662 h 21600"/>
                <a:gd name="connsiteX95" fmla="*/ 13708 w 21267"/>
                <a:gd name="connsiteY95" fmla="*/ 783 h 21600"/>
                <a:gd name="connsiteX96" fmla="*/ 13958 w 21267"/>
                <a:gd name="connsiteY96" fmla="*/ 210 h 21600"/>
                <a:gd name="connsiteX97" fmla="*/ 14297 w 21267"/>
                <a:gd name="connsiteY97" fmla="*/ 0 h 21600"/>
                <a:gd name="connsiteX98" fmla="*/ 15314 w 21267"/>
                <a:gd name="connsiteY98"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5743 w 21267"/>
                <a:gd name="connsiteY58" fmla="*/ 16011 h 21600"/>
                <a:gd name="connsiteX59" fmla="*/ 3534 w 21267"/>
                <a:gd name="connsiteY59" fmla="*/ 18065 h 21600"/>
                <a:gd name="connsiteX60" fmla="*/ 3026 w 21267"/>
                <a:gd name="connsiteY60" fmla="*/ 19852 h 21600"/>
                <a:gd name="connsiteX61" fmla="*/ 2425 w 21267"/>
                <a:gd name="connsiteY61" fmla="*/ 21122 h 21600"/>
                <a:gd name="connsiteX62" fmla="*/ 1817 w 21267"/>
                <a:gd name="connsiteY62" fmla="*/ 21600 h 21600"/>
                <a:gd name="connsiteX63" fmla="*/ 582 w 21267"/>
                <a:gd name="connsiteY63" fmla="*/ 21600 h 21600"/>
                <a:gd name="connsiteX64" fmla="*/ 112 w 21267"/>
                <a:gd name="connsiteY64" fmla="*/ 17893 h 21600"/>
                <a:gd name="connsiteX65" fmla="*/ 112 w 21267"/>
                <a:gd name="connsiteY65" fmla="*/ 17893 h 21600"/>
                <a:gd name="connsiteX66" fmla="*/ 6954 w 21267"/>
                <a:gd name="connsiteY66" fmla="*/ 16928 h 21600"/>
                <a:gd name="connsiteX67" fmla="*/ 8386 w 21267"/>
                <a:gd name="connsiteY67" fmla="*/ 16928 h 21600"/>
                <a:gd name="connsiteX68" fmla="*/ 8479 w 21267"/>
                <a:gd name="connsiteY68" fmla="*/ 16852 h 21600"/>
                <a:gd name="connsiteX69" fmla="*/ 8560 w 21267"/>
                <a:gd name="connsiteY69" fmla="*/ 16651 h 21600"/>
                <a:gd name="connsiteX70" fmla="*/ 8619 w 21267"/>
                <a:gd name="connsiteY70" fmla="*/ 16365 h 21600"/>
                <a:gd name="connsiteX71" fmla="*/ 8650 w 21267"/>
                <a:gd name="connsiteY71" fmla="*/ 16011 h 21600"/>
                <a:gd name="connsiteX72" fmla="*/ 8942 w 21267"/>
                <a:gd name="connsiteY72" fmla="*/ 7633 h 21600"/>
                <a:gd name="connsiteX73" fmla="*/ 9075 w 21267"/>
                <a:gd name="connsiteY73" fmla="*/ 6238 h 21600"/>
                <a:gd name="connsiteX74" fmla="*/ 9331 w 21267"/>
                <a:gd name="connsiteY74" fmla="*/ 5159 h 21600"/>
                <a:gd name="connsiteX75" fmla="*/ 9673 w 21267"/>
                <a:gd name="connsiteY75" fmla="*/ 4461 h 21600"/>
                <a:gd name="connsiteX76" fmla="*/ 10072 w 21267"/>
                <a:gd name="connsiteY76" fmla="*/ 4213 h 21600"/>
                <a:gd name="connsiteX77" fmla="*/ 11189 w 21267"/>
                <a:gd name="connsiteY77" fmla="*/ 4213 h 21600"/>
                <a:gd name="connsiteX78" fmla="*/ 11588 w 21267"/>
                <a:gd name="connsiteY78" fmla="*/ 4461 h 21600"/>
                <a:gd name="connsiteX79" fmla="*/ 11930 w 21267"/>
                <a:gd name="connsiteY79" fmla="*/ 5159 h 21600"/>
                <a:gd name="connsiteX80" fmla="*/ 12186 w 21267"/>
                <a:gd name="connsiteY80" fmla="*/ 6238 h 21600"/>
                <a:gd name="connsiteX81" fmla="*/ 12317 w 21267"/>
                <a:gd name="connsiteY81" fmla="*/ 7633 h 21600"/>
                <a:gd name="connsiteX82" fmla="*/ 12609 w 21267"/>
                <a:gd name="connsiteY82" fmla="*/ 16011 h 21600"/>
                <a:gd name="connsiteX83" fmla="*/ 12640 w 21267"/>
                <a:gd name="connsiteY83" fmla="*/ 16365 h 21600"/>
                <a:gd name="connsiteX84" fmla="*/ 12699 w 21267"/>
                <a:gd name="connsiteY84" fmla="*/ 16651 h 21600"/>
                <a:gd name="connsiteX85" fmla="*/ 12780 w 21267"/>
                <a:gd name="connsiteY85" fmla="*/ 16852 h 21600"/>
                <a:gd name="connsiteX86" fmla="*/ 12872 w 21267"/>
                <a:gd name="connsiteY86" fmla="*/ 16928 h 21600"/>
                <a:gd name="connsiteX87" fmla="*/ 14304 w 21267"/>
                <a:gd name="connsiteY87" fmla="*/ 16928 h 21600"/>
                <a:gd name="connsiteX88" fmla="*/ 14388 w 21267"/>
                <a:gd name="connsiteY88" fmla="*/ 16852 h 21600"/>
                <a:gd name="connsiteX89" fmla="*/ 14447 w 21267"/>
                <a:gd name="connsiteY89" fmla="*/ 16651 h 21600"/>
                <a:gd name="connsiteX90" fmla="*/ 14475 w 21267"/>
                <a:gd name="connsiteY90" fmla="*/ 16365 h 21600"/>
                <a:gd name="connsiteX91" fmla="*/ 14468 w 21267"/>
                <a:gd name="connsiteY91" fmla="*/ 16011 h 21600"/>
                <a:gd name="connsiteX92" fmla="*/ 13573 w 21267"/>
                <a:gd name="connsiteY92" fmla="*/ 2799 h 21600"/>
                <a:gd name="connsiteX93" fmla="*/ 13571 w 21267"/>
                <a:gd name="connsiteY93" fmla="*/ 1662 h 21600"/>
                <a:gd name="connsiteX94" fmla="*/ 13708 w 21267"/>
                <a:gd name="connsiteY94" fmla="*/ 783 h 21600"/>
                <a:gd name="connsiteX95" fmla="*/ 13958 w 21267"/>
                <a:gd name="connsiteY95" fmla="*/ 210 h 21600"/>
                <a:gd name="connsiteX96" fmla="*/ 14297 w 21267"/>
                <a:gd name="connsiteY96" fmla="*/ 0 h 21600"/>
                <a:gd name="connsiteX97" fmla="*/ 15314 w 21267"/>
                <a:gd name="connsiteY97"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5669 w 21267"/>
                <a:gd name="connsiteY57" fmla="*/ 18065 h 21600"/>
                <a:gd name="connsiteX58" fmla="*/ 3534 w 21267"/>
                <a:gd name="connsiteY58" fmla="*/ 18065 h 21600"/>
                <a:gd name="connsiteX59" fmla="*/ 3026 w 21267"/>
                <a:gd name="connsiteY59" fmla="*/ 19852 h 21600"/>
                <a:gd name="connsiteX60" fmla="*/ 2425 w 21267"/>
                <a:gd name="connsiteY60" fmla="*/ 21122 h 21600"/>
                <a:gd name="connsiteX61" fmla="*/ 1817 w 21267"/>
                <a:gd name="connsiteY61" fmla="*/ 21600 h 21600"/>
                <a:gd name="connsiteX62" fmla="*/ 582 w 21267"/>
                <a:gd name="connsiteY62" fmla="*/ 21600 h 21600"/>
                <a:gd name="connsiteX63" fmla="*/ 112 w 21267"/>
                <a:gd name="connsiteY63" fmla="*/ 17893 h 21600"/>
                <a:gd name="connsiteX64" fmla="*/ 112 w 21267"/>
                <a:gd name="connsiteY64" fmla="*/ 17893 h 21600"/>
                <a:gd name="connsiteX65" fmla="*/ 6954 w 21267"/>
                <a:gd name="connsiteY65" fmla="*/ 16928 h 21600"/>
                <a:gd name="connsiteX66" fmla="*/ 8386 w 21267"/>
                <a:gd name="connsiteY66" fmla="*/ 16928 h 21600"/>
                <a:gd name="connsiteX67" fmla="*/ 8479 w 21267"/>
                <a:gd name="connsiteY67" fmla="*/ 16852 h 21600"/>
                <a:gd name="connsiteX68" fmla="*/ 8560 w 21267"/>
                <a:gd name="connsiteY68" fmla="*/ 16651 h 21600"/>
                <a:gd name="connsiteX69" fmla="*/ 8619 w 21267"/>
                <a:gd name="connsiteY69" fmla="*/ 16365 h 21600"/>
                <a:gd name="connsiteX70" fmla="*/ 8650 w 21267"/>
                <a:gd name="connsiteY70" fmla="*/ 16011 h 21600"/>
                <a:gd name="connsiteX71" fmla="*/ 8942 w 21267"/>
                <a:gd name="connsiteY71" fmla="*/ 7633 h 21600"/>
                <a:gd name="connsiteX72" fmla="*/ 9075 w 21267"/>
                <a:gd name="connsiteY72" fmla="*/ 6238 h 21600"/>
                <a:gd name="connsiteX73" fmla="*/ 9331 w 21267"/>
                <a:gd name="connsiteY73" fmla="*/ 5159 h 21600"/>
                <a:gd name="connsiteX74" fmla="*/ 9673 w 21267"/>
                <a:gd name="connsiteY74" fmla="*/ 4461 h 21600"/>
                <a:gd name="connsiteX75" fmla="*/ 10072 w 21267"/>
                <a:gd name="connsiteY75" fmla="*/ 4213 h 21600"/>
                <a:gd name="connsiteX76" fmla="*/ 11189 w 21267"/>
                <a:gd name="connsiteY76" fmla="*/ 4213 h 21600"/>
                <a:gd name="connsiteX77" fmla="*/ 11588 w 21267"/>
                <a:gd name="connsiteY77" fmla="*/ 4461 h 21600"/>
                <a:gd name="connsiteX78" fmla="*/ 11930 w 21267"/>
                <a:gd name="connsiteY78" fmla="*/ 5159 h 21600"/>
                <a:gd name="connsiteX79" fmla="*/ 12186 w 21267"/>
                <a:gd name="connsiteY79" fmla="*/ 6238 h 21600"/>
                <a:gd name="connsiteX80" fmla="*/ 12317 w 21267"/>
                <a:gd name="connsiteY80" fmla="*/ 7633 h 21600"/>
                <a:gd name="connsiteX81" fmla="*/ 12609 w 21267"/>
                <a:gd name="connsiteY81" fmla="*/ 16011 h 21600"/>
                <a:gd name="connsiteX82" fmla="*/ 12640 w 21267"/>
                <a:gd name="connsiteY82" fmla="*/ 16365 h 21600"/>
                <a:gd name="connsiteX83" fmla="*/ 12699 w 21267"/>
                <a:gd name="connsiteY83" fmla="*/ 16651 h 21600"/>
                <a:gd name="connsiteX84" fmla="*/ 12780 w 21267"/>
                <a:gd name="connsiteY84" fmla="*/ 16852 h 21600"/>
                <a:gd name="connsiteX85" fmla="*/ 12872 w 21267"/>
                <a:gd name="connsiteY85" fmla="*/ 16928 h 21600"/>
                <a:gd name="connsiteX86" fmla="*/ 14304 w 21267"/>
                <a:gd name="connsiteY86" fmla="*/ 16928 h 21600"/>
                <a:gd name="connsiteX87" fmla="*/ 14388 w 21267"/>
                <a:gd name="connsiteY87" fmla="*/ 16852 h 21600"/>
                <a:gd name="connsiteX88" fmla="*/ 14447 w 21267"/>
                <a:gd name="connsiteY88" fmla="*/ 16651 h 21600"/>
                <a:gd name="connsiteX89" fmla="*/ 14475 w 21267"/>
                <a:gd name="connsiteY89" fmla="*/ 16365 h 21600"/>
                <a:gd name="connsiteX90" fmla="*/ 14468 w 21267"/>
                <a:gd name="connsiteY90" fmla="*/ 16011 h 21600"/>
                <a:gd name="connsiteX91" fmla="*/ 13573 w 21267"/>
                <a:gd name="connsiteY91" fmla="*/ 2799 h 21600"/>
                <a:gd name="connsiteX92" fmla="*/ 13571 w 21267"/>
                <a:gd name="connsiteY92" fmla="*/ 1662 h 21600"/>
                <a:gd name="connsiteX93" fmla="*/ 13708 w 21267"/>
                <a:gd name="connsiteY93" fmla="*/ 783 h 21600"/>
                <a:gd name="connsiteX94" fmla="*/ 13958 w 21267"/>
                <a:gd name="connsiteY94" fmla="*/ 210 h 21600"/>
                <a:gd name="connsiteX95" fmla="*/ 14297 w 21267"/>
                <a:gd name="connsiteY95" fmla="*/ 0 h 21600"/>
                <a:gd name="connsiteX96" fmla="*/ 15314 w 21267"/>
                <a:gd name="connsiteY96"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5809 w 21267"/>
                <a:gd name="connsiteY56" fmla="*/ 19852 h 21600"/>
                <a:gd name="connsiteX57" fmla="*/ 3534 w 21267"/>
                <a:gd name="connsiteY57" fmla="*/ 18065 h 21600"/>
                <a:gd name="connsiteX58" fmla="*/ 3026 w 21267"/>
                <a:gd name="connsiteY58" fmla="*/ 19852 h 21600"/>
                <a:gd name="connsiteX59" fmla="*/ 2425 w 21267"/>
                <a:gd name="connsiteY59" fmla="*/ 21122 h 21600"/>
                <a:gd name="connsiteX60" fmla="*/ 1817 w 21267"/>
                <a:gd name="connsiteY60" fmla="*/ 21600 h 21600"/>
                <a:gd name="connsiteX61" fmla="*/ 582 w 21267"/>
                <a:gd name="connsiteY61" fmla="*/ 21600 h 21600"/>
                <a:gd name="connsiteX62" fmla="*/ 112 w 21267"/>
                <a:gd name="connsiteY62" fmla="*/ 17893 h 21600"/>
                <a:gd name="connsiteX63" fmla="*/ 112 w 21267"/>
                <a:gd name="connsiteY63" fmla="*/ 17893 h 21600"/>
                <a:gd name="connsiteX64" fmla="*/ 6954 w 21267"/>
                <a:gd name="connsiteY64" fmla="*/ 16928 h 21600"/>
                <a:gd name="connsiteX65" fmla="*/ 8386 w 21267"/>
                <a:gd name="connsiteY65" fmla="*/ 16928 h 21600"/>
                <a:gd name="connsiteX66" fmla="*/ 8479 w 21267"/>
                <a:gd name="connsiteY66" fmla="*/ 16852 h 21600"/>
                <a:gd name="connsiteX67" fmla="*/ 8560 w 21267"/>
                <a:gd name="connsiteY67" fmla="*/ 16651 h 21600"/>
                <a:gd name="connsiteX68" fmla="*/ 8619 w 21267"/>
                <a:gd name="connsiteY68" fmla="*/ 16365 h 21600"/>
                <a:gd name="connsiteX69" fmla="*/ 8650 w 21267"/>
                <a:gd name="connsiteY69" fmla="*/ 16011 h 21600"/>
                <a:gd name="connsiteX70" fmla="*/ 8942 w 21267"/>
                <a:gd name="connsiteY70" fmla="*/ 7633 h 21600"/>
                <a:gd name="connsiteX71" fmla="*/ 9075 w 21267"/>
                <a:gd name="connsiteY71" fmla="*/ 6238 h 21600"/>
                <a:gd name="connsiteX72" fmla="*/ 9331 w 21267"/>
                <a:gd name="connsiteY72" fmla="*/ 5159 h 21600"/>
                <a:gd name="connsiteX73" fmla="*/ 9673 w 21267"/>
                <a:gd name="connsiteY73" fmla="*/ 4461 h 21600"/>
                <a:gd name="connsiteX74" fmla="*/ 10072 w 21267"/>
                <a:gd name="connsiteY74" fmla="*/ 4213 h 21600"/>
                <a:gd name="connsiteX75" fmla="*/ 11189 w 21267"/>
                <a:gd name="connsiteY75" fmla="*/ 4213 h 21600"/>
                <a:gd name="connsiteX76" fmla="*/ 11588 w 21267"/>
                <a:gd name="connsiteY76" fmla="*/ 4461 h 21600"/>
                <a:gd name="connsiteX77" fmla="*/ 11930 w 21267"/>
                <a:gd name="connsiteY77" fmla="*/ 5159 h 21600"/>
                <a:gd name="connsiteX78" fmla="*/ 12186 w 21267"/>
                <a:gd name="connsiteY78" fmla="*/ 6238 h 21600"/>
                <a:gd name="connsiteX79" fmla="*/ 12317 w 21267"/>
                <a:gd name="connsiteY79" fmla="*/ 7633 h 21600"/>
                <a:gd name="connsiteX80" fmla="*/ 12609 w 21267"/>
                <a:gd name="connsiteY80" fmla="*/ 16011 h 21600"/>
                <a:gd name="connsiteX81" fmla="*/ 12640 w 21267"/>
                <a:gd name="connsiteY81" fmla="*/ 16365 h 21600"/>
                <a:gd name="connsiteX82" fmla="*/ 12699 w 21267"/>
                <a:gd name="connsiteY82" fmla="*/ 16651 h 21600"/>
                <a:gd name="connsiteX83" fmla="*/ 12780 w 21267"/>
                <a:gd name="connsiteY83" fmla="*/ 16852 h 21600"/>
                <a:gd name="connsiteX84" fmla="*/ 12872 w 21267"/>
                <a:gd name="connsiteY84" fmla="*/ 16928 h 21600"/>
                <a:gd name="connsiteX85" fmla="*/ 14304 w 21267"/>
                <a:gd name="connsiteY85" fmla="*/ 16928 h 21600"/>
                <a:gd name="connsiteX86" fmla="*/ 14388 w 21267"/>
                <a:gd name="connsiteY86" fmla="*/ 16852 h 21600"/>
                <a:gd name="connsiteX87" fmla="*/ 14447 w 21267"/>
                <a:gd name="connsiteY87" fmla="*/ 16651 h 21600"/>
                <a:gd name="connsiteX88" fmla="*/ 14475 w 21267"/>
                <a:gd name="connsiteY88" fmla="*/ 16365 h 21600"/>
                <a:gd name="connsiteX89" fmla="*/ 14468 w 21267"/>
                <a:gd name="connsiteY89" fmla="*/ 16011 h 21600"/>
                <a:gd name="connsiteX90" fmla="*/ 13573 w 21267"/>
                <a:gd name="connsiteY90" fmla="*/ 2799 h 21600"/>
                <a:gd name="connsiteX91" fmla="*/ 13571 w 21267"/>
                <a:gd name="connsiteY91" fmla="*/ 1662 h 21600"/>
                <a:gd name="connsiteX92" fmla="*/ 13708 w 21267"/>
                <a:gd name="connsiteY92" fmla="*/ 783 h 21600"/>
                <a:gd name="connsiteX93" fmla="*/ 13958 w 21267"/>
                <a:gd name="connsiteY93" fmla="*/ 210 h 21600"/>
                <a:gd name="connsiteX94" fmla="*/ 14297 w 21267"/>
                <a:gd name="connsiteY94" fmla="*/ 0 h 21600"/>
                <a:gd name="connsiteX95" fmla="*/ 15314 w 21267"/>
                <a:gd name="connsiteY95"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3534 w 21267"/>
                <a:gd name="connsiteY56" fmla="*/ 18065 h 21600"/>
                <a:gd name="connsiteX57" fmla="*/ 3026 w 21267"/>
                <a:gd name="connsiteY57" fmla="*/ 19852 h 21600"/>
                <a:gd name="connsiteX58" fmla="*/ 2425 w 21267"/>
                <a:gd name="connsiteY58" fmla="*/ 21122 h 21600"/>
                <a:gd name="connsiteX59" fmla="*/ 1817 w 21267"/>
                <a:gd name="connsiteY59" fmla="*/ 21600 h 21600"/>
                <a:gd name="connsiteX60" fmla="*/ 582 w 21267"/>
                <a:gd name="connsiteY60" fmla="*/ 21600 h 21600"/>
                <a:gd name="connsiteX61" fmla="*/ 112 w 21267"/>
                <a:gd name="connsiteY61" fmla="*/ 17893 h 21600"/>
                <a:gd name="connsiteX62" fmla="*/ 112 w 21267"/>
                <a:gd name="connsiteY62" fmla="*/ 17893 h 21600"/>
                <a:gd name="connsiteX63" fmla="*/ 6954 w 21267"/>
                <a:gd name="connsiteY63" fmla="*/ 16928 h 21600"/>
                <a:gd name="connsiteX64" fmla="*/ 8386 w 21267"/>
                <a:gd name="connsiteY64" fmla="*/ 16928 h 21600"/>
                <a:gd name="connsiteX65" fmla="*/ 8479 w 21267"/>
                <a:gd name="connsiteY65" fmla="*/ 16852 h 21600"/>
                <a:gd name="connsiteX66" fmla="*/ 8560 w 21267"/>
                <a:gd name="connsiteY66" fmla="*/ 16651 h 21600"/>
                <a:gd name="connsiteX67" fmla="*/ 8619 w 21267"/>
                <a:gd name="connsiteY67" fmla="*/ 16365 h 21600"/>
                <a:gd name="connsiteX68" fmla="*/ 8650 w 21267"/>
                <a:gd name="connsiteY68" fmla="*/ 16011 h 21600"/>
                <a:gd name="connsiteX69" fmla="*/ 8942 w 21267"/>
                <a:gd name="connsiteY69" fmla="*/ 7633 h 21600"/>
                <a:gd name="connsiteX70" fmla="*/ 9075 w 21267"/>
                <a:gd name="connsiteY70" fmla="*/ 6238 h 21600"/>
                <a:gd name="connsiteX71" fmla="*/ 9331 w 21267"/>
                <a:gd name="connsiteY71" fmla="*/ 5159 h 21600"/>
                <a:gd name="connsiteX72" fmla="*/ 9673 w 21267"/>
                <a:gd name="connsiteY72" fmla="*/ 4461 h 21600"/>
                <a:gd name="connsiteX73" fmla="*/ 10072 w 21267"/>
                <a:gd name="connsiteY73" fmla="*/ 4213 h 21600"/>
                <a:gd name="connsiteX74" fmla="*/ 11189 w 21267"/>
                <a:gd name="connsiteY74" fmla="*/ 4213 h 21600"/>
                <a:gd name="connsiteX75" fmla="*/ 11588 w 21267"/>
                <a:gd name="connsiteY75" fmla="*/ 4461 h 21600"/>
                <a:gd name="connsiteX76" fmla="*/ 11930 w 21267"/>
                <a:gd name="connsiteY76" fmla="*/ 5159 h 21600"/>
                <a:gd name="connsiteX77" fmla="*/ 12186 w 21267"/>
                <a:gd name="connsiteY77" fmla="*/ 6238 h 21600"/>
                <a:gd name="connsiteX78" fmla="*/ 12317 w 21267"/>
                <a:gd name="connsiteY78" fmla="*/ 7633 h 21600"/>
                <a:gd name="connsiteX79" fmla="*/ 12609 w 21267"/>
                <a:gd name="connsiteY79" fmla="*/ 16011 h 21600"/>
                <a:gd name="connsiteX80" fmla="*/ 12640 w 21267"/>
                <a:gd name="connsiteY80" fmla="*/ 16365 h 21600"/>
                <a:gd name="connsiteX81" fmla="*/ 12699 w 21267"/>
                <a:gd name="connsiteY81" fmla="*/ 16651 h 21600"/>
                <a:gd name="connsiteX82" fmla="*/ 12780 w 21267"/>
                <a:gd name="connsiteY82" fmla="*/ 16852 h 21600"/>
                <a:gd name="connsiteX83" fmla="*/ 12872 w 21267"/>
                <a:gd name="connsiteY83" fmla="*/ 16928 h 21600"/>
                <a:gd name="connsiteX84" fmla="*/ 14304 w 21267"/>
                <a:gd name="connsiteY84" fmla="*/ 16928 h 21600"/>
                <a:gd name="connsiteX85" fmla="*/ 14388 w 21267"/>
                <a:gd name="connsiteY85" fmla="*/ 16852 h 21600"/>
                <a:gd name="connsiteX86" fmla="*/ 14447 w 21267"/>
                <a:gd name="connsiteY86" fmla="*/ 16651 h 21600"/>
                <a:gd name="connsiteX87" fmla="*/ 14475 w 21267"/>
                <a:gd name="connsiteY87" fmla="*/ 16365 h 21600"/>
                <a:gd name="connsiteX88" fmla="*/ 14468 w 21267"/>
                <a:gd name="connsiteY88" fmla="*/ 16011 h 21600"/>
                <a:gd name="connsiteX89" fmla="*/ 13573 w 21267"/>
                <a:gd name="connsiteY89" fmla="*/ 2799 h 21600"/>
                <a:gd name="connsiteX90" fmla="*/ 13571 w 21267"/>
                <a:gd name="connsiteY90" fmla="*/ 1662 h 21600"/>
                <a:gd name="connsiteX91" fmla="*/ 13708 w 21267"/>
                <a:gd name="connsiteY91" fmla="*/ 783 h 21600"/>
                <a:gd name="connsiteX92" fmla="*/ 13958 w 21267"/>
                <a:gd name="connsiteY92" fmla="*/ 210 h 21600"/>
                <a:gd name="connsiteX93" fmla="*/ 14297 w 21267"/>
                <a:gd name="connsiteY93" fmla="*/ 0 h 21600"/>
                <a:gd name="connsiteX94" fmla="*/ 15314 w 21267"/>
                <a:gd name="connsiteY94"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3534 w 21267"/>
                <a:gd name="connsiteY56" fmla="*/ 18065 h 21600"/>
                <a:gd name="connsiteX57" fmla="*/ 2425 w 21267"/>
                <a:gd name="connsiteY57" fmla="*/ 21122 h 21600"/>
                <a:gd name="connsiteX58" fmla="*/ 1817 w 21267"/>
                <a:gd name="connsiteY58" fmla="*/ 21600 h 21600"/>
                <a:gd name="connsiteX59" fmla="*/ 582 w 21267"/>
                <a:gd name="connsiteY59" fmla="*/ 21600 h 21600"/>
                <a:gd name="connsiteX60" fmla="*/ 112 w 21267"/>
                <a:gd name="connsiteY60" fmla="*/ 17893 h 21600"/>
                <a:gd name="connsiteX61" fmla="*/ 112 w 21267"/>
                <a:gd name="connsiteY61" fmla="*/ 17893 h 21600"/>
                <a:gd name="connsiteX62" fmla="*/ 6954 w 21267"/>
                <a:gd name="connsiteY62" fmla="*/ 16928 h 21600"/>
                <a:gd name="connsiteX63" fmla="*/ 8386 w 21267"/>
                <a:gd name="connsiteY63" fmla="*/ 16928 h 21600"/>
                <a:gd name="connsiteX64" fmla="*/ 8479 w 21267"/>
                <a:gd name="connsiteY64" fmla="*/ 16852 h 21600"/>
                <a:gd name="connsiteX65" fmla="*/ 8560 w 21267"/>
                <a:gd name="connsiteY65" fmla="*/ 16651 h 21600"/>
                <a:gd name="connsiteX66" fmla="*/ 8619 w 21267"/>
                <a:gd name="connsiteY66" fmla="*/ 16365 h 21600"/>
                <a:gd name="connsiteX67" fmla="*/ 8650 w 21267"/>
                <a:gd name="connsiteY67" fmla="*/ 16011 h 21600"/>
                <a:gd name="connsiteX68" fmla="*/ 8942 w 21267"/>
                <a:gd name="connsiteY68" fmla="*/ 7633 h 21600"/>
                <a:gd name="connsiteX69" fmla="*/ 9075 w 21267"/>
                <a:gd name="connsiteY69" fmla="*/ 6238 h 21600"/>
                <a:gd name="connsiteX70" fmla="*/ 9331 w 21267"/>
                <a:gd name="connsiteY70" fmla="*/ 5159 h 21600"/>
                <a:gd name="connsiteX71" fmla="*/ 9673 w 21267"/>
                <a:gd name="connsiteY71" fmla="*/ 4461 h 21600"/>
                <a:gd name="connsiteX72" fmla="*/ 10072 w 21267"/>
                <a:gd name="connsiteY72" fmla="*/ 4213 h 21600"/>
                <a:gd name="connsiteX73" fmla="*/ 11189 w 21267"/>
                <a:gd name="connsiteY73" fmla="*/ 4213 h 21600"/>
                <a:gd name="connsiteX74" fmla="*/ 11588 w 21267"/>
                <a:gd name="connsiteY74" fmla="*/ 4461 h 21600"/>
                <a:gd name="connsiteX75" fmla="*/ 11930 w 21267"/>
                <a:gd name="connsiteY75" fmla="*/ 5159 h 21600"/>
                <a:gd name="connsiteX76" fmla="*/ 12186 w 21267"/>
                <a:gd name="connsiteY76" fmla="*/ 6238 h 21600"/>
                <a:gd name="connsiteX77" fmla="*/ 12317 w 21267"/>
                <a:gd name="connsiteY77" fmla="*/ 7633 h 21600"/>
                <a:gd name="connsiteX78" fmla="*/ 12609 w 21267"/>
                <a:gd name="connsiteY78" fmla="*/ 16011 h 21600"/>
                <a:gd name="connsiteX79" fmla="*/ 12640 w 21267"/>
                <a:gd name="connsiteY79" fmla="*/ 16365 h 21600"/>
                <a:gd name="connsiteX80" fmla="*/ 12699 w 21267"/>
                <a:gd name="connsiteY80" fmla="*/ 16651 h 21600"/>
                <a:gd name="connsiteX81" fmla="*/ 12780 w 21267"/>
                <a:gd name="connsiteY81" fmla="*/ 16852 h 21600"/>
                <a:gd name="connsiteX82" fmla="*/ 12872 w 21267"/>
                <a:gd name="connsiteY82" fmla="*/ 16928 h 21600"/>
                <a:gd name="connsiteX83" fmla="*/ 14304 w 21267"/>
                <a:gd name="connsiteY83" fmla="*/ 16928 h 21600"/>
                <a:gd name="connsiteX84" fmla="*/ 14388 w 21267"/>
                <a:gd name="connsiteY84" fmla="*/ 16852 h 21600"/>
                <a:gd name="connsiteX85" fmla="*/ 14447 w 21267"/>
                <a:gd name="connsiteY85" fmla="*/ 16651 h 21600"/>
                <a:gd name="connsiteX86" fmla="*/ 14475 w 21267"/>
                <a:gd name="connsiteY86" fmla="*/ 16365 h 21600"/>
                <a:gd name="connsiteX87" fmla="*/ 14468 w 21267"/>
                <a:gd name="connsiteY87" fmla="*/ 16011 h 21600"/>
                <a:gd name="connsiteX88" fmla="*/ 13573 w 21267"/>
                <a:gd name="connsiteY88" fmla="*/ 2799 h 21600"/>
                <a:gd name="connsiteX89" fmla="*/ 13571 w 21267"/>
                <a:gd name="connsiteY89" fmla="*/ 1662 h 21600"/>
                <a:gd name="connsiteX90" fmla="*/ 13708 w 21267"/>
                <a:gd name="connsiteY90" fmla="*/ 783 h 21600"/>
                <a:gd name="connsiteX91" fmla="*/ 13958 w 21267"/>
                <a:gd name="connsiteY91" fmla="*/ 210 h 21600"/>
                <a:gd name="connsiteX92" fmla="*/ 14297 w 21267"/>
                <a:gd name="connsiteY92" fmla="*/ 0 h 21600"/>
                <a:gd name="connsiteX93" fmla="*/ 15314 w 21267"/>
                <a:gd name="connsiteY93"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2425 w 21267"/>
                <a:gd name="connsiteY56" fmla="*/ 21122 h 21600"/>
                <a:gd name="connsiteX57" fmla="*/ 1817 w 21267"/>
                <a:gd name="connsiteY57" fmla="*/ 21600 h 21600"/>
                <a:gd name="connsiteX58" fmla="*/ 582 w 21267"/>
                <a:gd name="connsiteY58" fmla="*/ 21600 h 21600"/>
                <a:gd name="connsiteX59" fmla="*/ 112 w 21267"/>
                <a:gd name="connsiteY59" fmla="*/ 17893 h 21600"/>
                <a:gd name="connsiteX60" fmla="*/ 112 w 21267"/>
                <a:gd name="connsiteY60" fmla="*/ 17893 h 21600"/>
                <a:gd name="connsiteX61" fmla="*/ 6954 w 21267"/>
                <a:gd name="connsiteY61" fmla="*/ 16928 h 21600"/>
                <a:gd name="connsiteX62" fmla="*/ 8386 w 21267"/>
                <a:gd name="connsiteY62" fmla="*/ 16928 h 21600"/>
                <a:gd name="connsiteX63" fmla="*/ 8479 w 21267"/>
                <a:gd name="connsiteY63" fmla="*/ 16852 h 21600"/>
                <a:gd name="connsiteX64" fmla="*/ 8560 w 21267"/>
                <a:gd name="connsiteY64" fmla="*/ 16651 h 21600"/>
                <a:gd name="connsiteX65" fmla="*/ 8619 w 21267"/>
                <a:gd name="connsiteY65" fmla="*/ 16365 h 21600"/>
                <a:gd name="connsiteX66" fmla="*/ 8650 w 21267"/>
                <a:gd name="connsiteY66" fmla="*/ 16011 h 21600"/>
                <a:gd name="connsiteX67" fmla="*/ 8942 w 21267"/>
                <a:gd name="connsiteY67" fmla="*/ 7633 h 21600"/>
                <a:gd name="connsiteX68" fmla="*/ 9075 w 21267"/>
                <a:gd name="connsiteY68" fmla="*/ 6238 h 21600"/>
                <a:gd name="connsiteX69" fmla="*/ 9331 w 21267"/>
                <a:gd name="connsiteY69" fmla="*/ 5159 h 21600"/>
                <a:gd name="connsiteX70" fmla="*/ 9673 w 21267"/>
                <a:gd name="connsiteY70" fmla="*/ 4461 h 21600"/>
                <a:gd name="connsiteX71" fmla="*/ 10072 w 21267"/>
                <a:gd name="connsiteY71" fmla="*/ 4213 h 21600"/>
                <a:gd name="connsiteX72" fmla="*/ 11189 w 21267"/>
                <a:gd name="connsiteY72" fmla="*/ 4213 h 21600"/>
                <a:gd name="connsiteX73" fmla="*/ 11588 w 21267"/>
                <a:gd name="connsiteY73" fmla="*/ 4461 h 21600"/>
                <a:gd name="connsiteX74" fmla="*/ 11930 w 21267"/>
                <a:gd name="connsiteY74" fmla="*/ 5159 h 21600"/>
                <a:gd name="connsiteX75" fmla="*/ 12186 w 21267"/>
                <a:gd name="connsiteY75" fmla="*/ 6238 h 21600"/>
                <a:gd name="connsiteX76" fmla="*/ 12317 w 21267"/>
                <a:gd name="connsiteY76" fmla="*/ 7633 h 21600"/>
                <a:gd name="connsiteX77" fmla="*/ 12609 w 21267"/>
                <a:gd name="connsiteY77" fmla="*/ 16011 h 21600"/>
                <a:gd name="connsiteX78" fmla="*/ 12640 w 21267"/>
                <a:gd name="connsiteY78" fmla="*/ 16365 h 21600"/>
                <a:gd name="connsiteX79" fmla="*/ 12699 w 21267"/>
                <a:gd name="connsiteY79" fmla="*/ 16651 h 21600"/>
                <a:gd name="connsiteX80" fmla="*/ 12780 w 21267"/>
                <a:gd name="connsiteY80" fmla="*/ 16852 h 21600"/>
                <a:gd name="connsiteX81" fmla="*/ 12872 w 21267"/>
                <a:gd name="connsiteY81" fmla="*/ 16928 h 21600"/>
                <a:gd name="connsiteX82" fmla="*/ 14304 w 21267"/>
                <a:gd name="connsiteY82" fmla="*/ 16928 h 21600"/>
                <a:gd name="connsiteX83" fmla="*/ 14388 w 21267"/>
                <a:gd name="connsiteY83" fmla="*/ 16852 h 21600"/>
                <a:gd name="connsiteX84" fmla="*/ 14447 w 21267"/>
                <a:gd name="connsiteY84" fmla="*/ 16651 h 21600"/>
                <a:gd name="connsiteX85" fmla="*/ 14475 w 21267"/>
                <a:gd name="connsiteY85" fmla="*/ 16365 h 21600"/>
                <a:gd name="connsiteX86" fmla="*/ 14468 w 21267"/>
                <a:gd name="connsiteY86" fmla="*/ 16011 h 21600"/>
                <a:gd name="connsiteX87" fmla="*/ 13573 w 21267"/>
                <a:gd name="connsiteY87" fmla="*/ 2799 h 21600"/>
                <a:gd name="connsiteX88" fmla="*/ 13571 w 21267"/>
                <a:gd name="connsiteY88" fmla="*/ 1662 h 21600"/>
                <a:gd name="connsiteX89" fmla="*/ 13708 w 21267"/>
                <a:gd name="connsiteY89" fmla="*/ 783 h 21600"/>
                <a:gd name="connsiteX90" fmla="*/ 13958 w 21267"/>
                <a:gd name="connsiteY90" fmla="*/ 210 h 21600"/>
                <a:gd name="connsiteX91" fmla="*/ 14297 w 21267"/>
                <a:gd name="connsiteY91" fmla="*/ 0 h 21600"/>
                <a:gd name="connsiteX92" fmla="*/ 15314 w 21267"/>
                <a:gd name="connsiteY92" fmla="*/ 0 h 21600"/>
                <a:gd name="connsiteX0" fmla="*/ 15314 w 21267"/>
                <a:gd name="connsiteY0" fmla="*/ 0 h 21600"/>
                <a:gd name="connsiteX1" fmla="*/ 15696 w 21267"/>
                <a:gd name="connsiteY1" fmla="*/ 210 h 21600"/>
                <a:gd name="connsiteX2" fmla="*/ 16064 w 21267"/>
                <a:gd name="connsiteY2" fmla="*/ 783 h 21600"/>
                <a:gd name="connsiteX3" fmla="*/ 16385 w 21267"/>
                <a:gd name="connsiteY3" fmla="*/ 1662 h 21600"/>
                <a:gd name="connsiteX4" fmla="*/ 16615 w 21267"/>
                <a:gd name="connsiteY4" fmla="*/ 2799 h 21600"/>
                <a:gd name="connsiteX5" fmla="*/ 18434 w 21267"/>
                <a:gd name="connsiteY5" fmla="*/ 16011 h 21600"/>
                <a:gd name="connsiteX6" fmla="*/ 18501 w 21267"/>
                <a:gd name="connsiteY6" fmla="*/ 16365 h 21600"/>
                <a:gd name="connsiteX7" fmla="*/ 18589 w 21267"/>
                <a:gd name="connsiteY7" fmla="*/ 16651 h 21600"/>
                <a:gd name="connsiteX8" fmla="*/ 18689 w 21267"/>
                <a:gd name="connsiteY8" fmla="*/ 16852 h 21600"/>
                <a:gd name="connsiteX9" fmla="*/ 18788 w 21267"/>
                <a:gd name="connsiteY9" fmla="*/ 16928 h 21600"/>
                <a:gd name="connsiteX10" fmla="*/ 20686 w 21267"/>
                <a:gd name="connsiteY10" fmla="*/ 16928 h 21600"/>
                <a:gd name="connsiteX11" fmla="*/ 21156 w 21267"/>
                <a:gd name="connsiteY11" fmla="*/ 17893 h 21600"/>
                <a:gd name="connsiteX12" fmla="*/ 21156 w 21267"/>
                <a:gd name="connsiteY12" fmla="*/ 17893 h 21600"/>
                <a:gd name="connsiteX13" fmla="*/ 20686 w 21267"/>
                <a:gd name="connsiteY13" fmla="*/ 21600 h 21600"/>
                <a:gd name="connsiteX14" fmla="*/ 19451 w 21267"/>
                <a:gd name="connsiteY14" fmla="*/ 21600 h 21600"/>
                <a:gd name="connsiteX15" fmla="*/ 18843 w 21267"/>
                <a:gd name="connsiteY15" fmla="*/ 21122 h 21600"/>
                <a:gd name="connsiteX16" fmla="*/ 18242 w 21267"/>
                <a:gd name="connsiteY16" fmla="*/ 19852 h 21600"/>
                <a:gd name="connsiteX17" fmla="*/ 17734 w 21267"/>
                <a:gd name="connsiteY17" fmla="*/ 18065 h 21600"/>
                <a:gd name="connsiteX18" fmla="*/ 17385 w 21267"/>
                <a:gd name="connsiteY18" fmla="*/ 16011 h 21600"/>
                <a:gd name="connsiteX19" fmla="*/ 15810 w 21267"/>
                <a:gd name="connsiteY19" fmla="*/ 2799 h 21600"/>
                <a:gd name="connsiteX20" fmla="*/ 15772 w 21267"/>
                <a:gd name="connsiteY20" fmla="*/ 2598 h 21600"/>
                <a:gd name="connsiteX21" fmla="*/ 15715 w 21267"/>
                <a:gd name="connsiteY21" fmla="*/ 2436 h 21600"/>
                <a:gd name="connsiteX22" fmla="*/ 15649 w 21267"/>
                <a:gd name="connsiteY22" fmla="*/ 2321 h 21600"/>
                <a:gd name="connsiteX23" fmla="*/ 15577 w 21267"/>
                <a:gd name="connsiteY23" fmla="*/ 2283 h 21600"/>
                <a:gd name="connsiteX24" fmla="*/ 14509 w 21267"/>
                <a:gd name="connsiteY24" fmla="*/ 2283 h 21600"/>
                <a:gd name="connsiteX25" fmla="*/ 14447 w 21267"/>
                <a:gd name="connsiteY25" fmla="*/ 2321 h 21600"/>
                <a:gd name="connsiteX26" fmla="*/ 14402 w 21267"/>
                <a:gd name="connsiteY26" fmla="*/ 2436 h 21600"/>
                <a:gd name="connsiteX27" fmla="*/ 14380 w 21267"/>
                <a:gd name="connsiteY27" fmla="*/ 2598 h 21600"/>
                <a:gd name="connsiteX28" fmla="*/ 14385 w 21267"/>
                <a:gd name="connsiteY28" fmla="*/ 2799 h 21600"/>
                <a:gd name="connsiteX29" fmla="*/ 15525 w 21267"/>
                <a:gd name="connsiteY29" fmla="*/ 16011 h 21600"/>
                <a:gd name="connsiteX30" fmla="*/ 15599 w 21267"/>
                <a:gd name="connsiteY30" fmla="*/ 18065 h 21600"/>
                <a:gd name="connsiteX31" fmla="*/ 15459 w 21267"/>
                <a:gd name="connsiteY31" fmla="*/ 19852 h 21600"/>
                <a:gd name="connsiteX32" fmla="*/ 15119 w 21267"/>
                <a:gd name="connsiteY32" fmla="*/ 21122 h 21600"/>
                <a:gd name="connsiteX33" fmla="*/ 14608 w 21267"/>
                <a:gd name="connsiteY33" fmla="*/ 21600 h 21600"/>
                <a:gd name="connsiteX34" fmla="*/ 13060 w 21267"/>
                <a:gd name="connsiteY34" fmla="*/ 21600 h 21600"/>
                <a:gd name="connsiteX35" fmla="*/ 12502 w 21267"/>
                <a:gd name="connsiteY35" fmla="*/ 21122 h 21600"/>
                <a:gd name="connsiteX36" fmla="*/ 12032 w 21267"/>
                <a:gd name="connsiteY36" fmla="*/ 19852 h 21600"/>
                <a:gd name="connsiteX37" fmla="*/ 11706 w 21267"/>
                <a:gd name="connsiteY37" fmla="*/ 18065 h 21600"/>
                <a:gd name="connsiteX38" fmla="*/ 11569 w 21267"/>
                <a:gd name="connsiteY38" fmla="*/ 16011 h 21600"/>
                <a:gd name="connsiteX39" fmla="*/ 11431 w 21267"/>
                <a:gd name="connsiteY39" fmla="*/ 7633 h 21600"/>
                <a:gd name="connsiteX40" fmla="*/ 11412 w 21267"/>
                <a:gd name="connsiteY40" fmla="*/ 7385 h 21600"/>
                <a:gd name="connsiteX41" fmla="*/ 11367 w 21267"/>
                <a:gd name="connsiteY41" fmla="*/ 7184 h 21600"/>
                <a:gd name="connsiteX42" fmla="*/ 11305 w 21267"/>
                <a:gd name="connsiteY42" fmla="*/ 7050 h 21600"/>
                <a:gd name="connsiteX43" fmla="*/ 11231 w 21267"/>
                <a:gd name="connsiteY43" fmla="*/ 7003 h 21600"/>
                <a:gd name="connsiteX44" fmla="*/ 10046 w 21267"/>
                <a:gd name="connsiteY44" fmla="*/ 7003 h 21600"/>
                <a:gd name="connsiteX45" fmla="*/ 9973 w 21267"/>
                <a:gd name="connsiteY45" fmla="*/ 7050 h 21600"/>
                <a:gd name="connsiteX46" fmla="*/ 9911 w 21267"/>
                <a:gd name="connsiteY46" fmla="*/ 7184 h 21600"/>
                <a:gd name="connsiteX47" fmla="*/ 9866 w 21267"/>
                <a:gd name="connsiteY47" fmla="*/ 7385 h 21600"/>
                <a:gd name="connsiteX48" fmla="*/ 9847 w 21267"/>
                <a:gd name="connsiteY48" fmla="*/ 7633 h 21600"/>
                <a:gd name="connsiteX49" fmla="*/ 9709 w 21267"/>
                <a:gd name="connsiteY49" fmla="*/ 16011 h 21600"/>
                <a:gd name="connsiteX50" fmla="*/ 9571 w 21267"/>
                <a:gd name="connsiteY50" fmla="*/ 18065 h 21600"/>
                <a:gd name="connsiteX51" fmla="*/ 9246 w 21267"/>
                <a:gd name="connsiteY51" fmla="*/ 19852 h 21600"/>
                <a:gd name="connsiteX52" fmla="*/ 8776 w 21267"/>
                <a:gd name="connsiteY52" fmla="*/ 21122 h 21600"/>
                <a:gd name="connsiteX53" fmla="*/ 8215 w 21267"/>
                <a:gd name="connsiteY53" fmla="*/ 21600 h 21600"/>
                <a:gd name="connsiteX54" fmla="*/ 6660 w 21267"/>
                <a:gd name="connsiteY54" fmla="*/ 21600 h 21600"/>
                <a:gd name="connsiteX55" fmla="*/ 6149 w 21267"/>
                <a:gd name="connsiteY55" fmla="*/ 21122 h 21600"/>
                <a:gd name="connsiteX56" fmla="*/ 1817 w 21267"/>
                <a:gd name="connsiteY56" fmla="*/ 21600 h 21600"/>
                <a:gd name="connsiteX57" fmla="*/ 582 w 21267"/>
                <a:gd name="connsiteY57" fmla="*/ 21600 h 21600"/>
                <a:gd name="connsiteX58" fmla="*/ 112 w 21267"/>
                <a:gd name="connsiteY58" fmla="*/ 17893 h 21600"/>
                <a:gd name="connsiteX59" fmla="*/ 112 w 21267"/>
                <a:gd name="connsiteY59" fmla="*/ 17893 h 21600"/>
                <a:gd name="connsiteX60" fmla="*/ 6954 w 21267"/>
                <a:gd name="connsiteY60" fmla="*/ 16928 h 21600"/>
                <a:gd name="connsiteX61" fmla="*/ 8386 w 21267"/>
                <a:gd name="connsiteY61" fmla="*/ 16928 h 21600"/>
                <a:gd name="connsiteX62" fmla="*/ 8479 w 21267"/>
                <a:gd name="connsiteY62" fmla="*/ 16852 h 21600"/>
                <a:gd name="connsiteX63" fmla="*/ 8560 w 21267"/>
                <a:gd name="connsiteY63" fmla="*/ 16651 h 21600"/>
                <a:gd name="connsiteX64" fmla="*/ 8619 w 21267"/>
                <a:gd name="connsiteY64" fmla="*/ 16365 h 21600"/>
                <a:gd name="connsiteX65" fmla="*/ 8650 w 21267"/>
                <a:gd name="connsiteY65" fmla="*/ 16011 h 21600"/>
                <a:gd name="connsiteX66" fmla="*/ 8942 w 21267"/>
                <a:gd name="connsiteY66" fmla="*/ 7633 h 21600"/>
                <a:gd name="connsiteX67" fmla="*/ 9075 w 21267"/>
                <a:gd name="connsiteY67" fmla="*/ 6238 h 21600"/>
                <a:gd name="connsiteX68" fmla="*/ 9331 w 21267"/>
                <a:gd name="connsiteY68" fmla="*/ 5159 h 21600"/>
                <a:gd name="connsiteX69" fmla="*/ 9673 w 21267"/>
                <a:gd name="connsiteY69" fmla="*/ 4461 h 21600"/>
                <a:gd name="connsiteX70" fmla="*/ 10072 w 21267"/>
                <a:gd name="connsiteY70" fmla="*/ 4213 h 21600"/>
                <a:gd name="connsiteX71" fmla="*/ 11189 w 21267"/>
                <a:gd name="connsiteY71" fmla="*/ 4213 h 21600"/>
                <a:gd name="connsiteX72" fmla="*/ 11588 w 21267"/>
                <a:gd name="connsiteY72" fmla="*/ 4461 h 21600"/>
                <a:gd name="connsiteX73" fmla="*/ 11930 w 21267"/>
                <a:gd name="connsiteY73" fmla="*/ 5159 h 21600"/>
                <a:gd name="connsiteX74" fmla="*/ 12186 w 21267"/>
                <a:gd name="connsiteY74" fmla="*/ 6238 h 21600"/>
                <a:gd name="connsiteX75" fmla="*/ 12317 w 21267"/>
                <a:gd name="connsiteY75" fmla="*/ 7633 h 21600"/>
                <a:gd name="connsiteX76" fmla="*/ 12609 w 21267"/>
                <a:gd name="connsiteY76" fmla="*/ 16011 h 21600"/>
                <a:gd name="connsiteX77" fmla="*/ 12640 w 21267"/>
                <a:gd name="connsiteY77" fmla="*/ 16365 h 21600"/>
                <a:gd name="connsiteX78" fmla="*/ 12699 w 21267"/>
                <a:gd name="connsiteY78" fmla="*/ 16651 h 21600"/>
                <a:gd name="connsiteX79" fmla="*/ 12780 w 21267"/>
                <a:gd name="connsiteY79" fmla="*/ 16852 h 21600"/>
                <a:gd name="connsiteX80" fmla="*/ 12872 w 21267"/>
                <a:gd name="connsiteY80" fmla="*/ 16928 h 21600"/>
                <a:gd name="connsiteX81" fmla="*/ 14304 w 21267"/>
                <a:gd name="connsiteY81" fmla="*/ 16928 h 21600"/>
                <a:gd name="connsiteX82" fmla="*/ 14388 w 21267"/>
                <a:gd name="connsiteY82" fmla="*/ 16852 h 21600"/>
                <a:gd name="connsiteX83" fmla="*/ 14447 w 21267"/>
                <a:gd name="connsiteY83" fmla="*/ 16651 h 21600"/>
                <a:gd name="connsiteX84" fmla="*/ 14475 w 21267"/>
                <a:gd name="connsiteY84" fmla="*/ 16365 h 21600"/>
                <a:gd name="connsiteX85" fmla="*/ 14468 w 21267"/>
                <a:gd name="connsiteY85" fmla="*/ 16011 h 21600"/>
                <a:gd name="connsiteX86" fmla="*/ 13573 w 21267"/>
                <a:gd name="connsiteY86" fmla="*/ 2799 h 21600"/>
                <a:gd name="connsiteX87" fmla="*/ 13571 w 21267"/>
                <a:gd name="connsiteY87" fmla="*/ 1662 h 21600"/>
                <a:gd name="connsiteX88" fmla="*/ 13708 w 21267"/>
                <a:gd name="connsiteY88" fmla="*/ 783 h 21600"/>
                <a:gd name="connsiteX89" fmla="*/ 13958 w 21267"/>
                <a:gd name="connsiteY89" fmla="*/ 210 h 21600"/>
                <a:gd name="connsiteX90" fmla="*/ 14297 w 21267"/>
                <a:gd name="connsiteY90" fmla="*/ 0 h 21600"/>
                <a:gd name="connsiteX91" fmla="*/ 15314 w 21267"/>
                <a:gd name="connsiteY91" fmla="*/ 0 h 21600"/>
                <a:gd name="connsiteX0" fmla="*/ 15314 w 21267"/>
                <a:gd name="connsiteY0" fmla="*/ 0 h 21757"/>
                <a:gd name="connsiteX1" fmla="*/ 15696 w 21267"/>
                <a:gd name="connsiteY1" fmla="*/ 210 h 21757"/>
                <a:gd name="connsiteX2" fmla="*/ 16064 w 21267"/>
                <a:gd name="connsiteY2" fmla="*/ 783 h 21757"/>
                <a:gd name="connsiteX3" fmla="*/ 16385 w 21267"/>
                <a:gd name="connsiteY3" fmla="*/ 1662 h 21757"/>
                <a:gd name="connsiteX4" fmla="*/ 16615 w 21267"/>
                <a:gd name="connsiteY4" fmla="*/ 2799 h 21757"/>
                <a:gd name="connsiteX5" fmla="*/ 18434 w 21267"/>
                <a:gd name="connsiteY5" fmla="*/ 16011 h 21757"/>
                <a:gd name="connsiteX6" fmla="*/ 18501 w 21267"/>
                <a:gd name="connsiteY6" fmla="*/ 16365 h 21757"/>
                <a:gd name="connsiteX7" fmla="*/ 18589 w 21267"/>
                <a:gd name="connsiteY7" fmla="*/ 16651 h 21757"/>
                <a:gd name="connsiteX8" fmla="*/ 18689 w 21267"/>
                <a:gd name="connsiteY8" fmla="*/ 16852 h 21757"/>
                <a:gd name="connsiteX9" fmla="*/ 18788 w 21267"/>
                <a:gd name="connsiteY9" fmla="*/ 16928 h 21757"/>
                <a:gd name="connsiteX10" fmla="*/ 20686 w 21267"/>
                <a:gd name="connsiteY10" fmla="*/ 16928 h 21757"/>
                <a:gd name="connsiteX11" fmla="*/ 21156 w 21267"/>
                <a:gd name="connsiteY11" fmla="*/ 17893 h 21757"/>
                <a:gd name="connsiteX12" fmla="*/ 21156 w 21267"/>
                <a:gd name="connsiteY12" fmla="*/ 17893 h 21757"/>
                <a:gd name="connsiteX13" fmla="*/ 20686 w 21267"/>
                <a:gd name="connsiteY13" fmla="*/ 21600 h 21757"/>
                <a:gd name="connsiteX14" fmla="*/ 19451 w 21267"/>
                <a:gd name="connsiteY14" fmla="*/ 21600 h 21757"/>
                <a:gd name="connsiteX15" fmla="*/ 18843 w 21267"/>
                <a:gd name="connsiteY15" fmla="*/ 21122 h 21757"/>
                <a:gd name="connsiteX16" fmla="*/ 18242 w 21267"/>
                <a:gd name="connsiteY16" fmla="*/ 19852 h 21757"/>
                <a:gd name="connsiteX17" fmla="*/ 17734 w 21267"/>
                <a:gd name="connsiteY17" fmla="*/ 18065 h 21757"/>
                <a:gd name="connsiteX18" fmla="*/ 17385 w 21267"/>
                <a:gd name="connsiteY18" fmla="*/ 16011 h 21757"/>
                <a:gd name="connsiteX19" fmla="*/ 15810 w 21267"/>
                <a:gd name="connsiteY19" fmla="*/ 2799 h 21757"/>
                <a:gd name="connsiteX20" fmla="*/ 15772 w 21267"/>
                <a:gd name="connsiteY20" fmla="*/ 2598 h 21757"/>
                <a:gd name="connsiteX21" fmla="*/ 15715 w 21267"/>
                <a:gd name="connsiteY21" fmla="*/ 2436 h 21757"/>
                <a:gd name="connsiteX22" fmla="*/ 15649 w 21267"/>
                <a:gd name="connsiteY22" fmla="*/ 2321 h 21757"/>
                <a:gd name="connsiteX23" fmla="*/ 15577 w 21267"/>
                <a:gd name="connsiteY23" fmla="*/ 2283 h 21757"/>
                <a:gd name="connsiteX24" fmla="*/ 14509 w 21267"/>
                <a:gd name="connsiteY24" fmla="*/ 2283 h 21757"/>
                <a:gd name="connsiteX25" fmla="*/ 14447 w 21267"/>
                <a:gd name="connsiteY25" fmla="*/ 2321 h 21757"/>
                <a:gd name="connsiteX26" fmla="*/ 14402 w 21267"/>
                <a:gd name="connsiteY26" fmla="*/ 2436 h 21757"/>
                <a:gd name="connsiteX27" fmla="*/ 14380 w 21267"/>
                <a:gd name="connsiteY27" fmla="*/ 2598 h 21757"/>
                <a:gd name="connsiteX28" fmla="*/ 14385 w 21267"/>
                <a:gd name="connsiteY28" fmla="*/ 2799 h 21757"/>
                <a:gd name="connsiteX29" fmla="*/ 15525 w 21267"/>
                <a:gd name="connsiteY29" fmla="*/ 16011 h 21757"/>
                <a:gd name="connsiteX30" fmla="*/ 15599 w 21267"/>
                <a:gd name="connsiteY30" fmla="*/ 18065 h 21757"/>
                <a:gd name="connsiteX31" fmla="*/ 15459 w 21267"/>
                <a:gd name="connsiteY31" fmla="*/ 19852 h 21757"/>
                <a:gd name="connsiteX32" fmla="*/ 15119 w 21267"/>
                <a:gd name="connsiteY32" fmla="*/ 21122 h 21757"/>
                <a:gd name="connsiteX33" fmla="*/ 14608 w 21267"/>
                <a:gd name="connsiteY33" fmla="*/ 21600 h 21757"/>
                <a:gd name="connsiteX34" fmla="*/ 13060 w 21267"/>
                <a:gd name="connsiteY34" fmla="*/ 21600 h 21757"/>
                <a:gd name="connsiteX35" fmla="*/ 12502 w 21267"/>
                <a:gd name="connsiteY35" fmla="*/ 21122 h 21757"/>
                <a:gd name="connsiteX36" fmla="*/ 12032 w 21267"/>
                <a:gd name="connsiteY36" fmla="*/ 19852 h 21757"/>
                <a:gd name="connsiteX37" fmla="*/ 11706 w 21267"/>
                <a:gd name="connsiteY37" fmla="*/ 18065 h 21757"/>
                <a:gd name="connsiteX38" fmla="*/ 11569 w 21267"/>
                <a:gd name="connsiteY38" fmla="*/ 16011 h 21757"/>
                <a:gd name="connsiteX39" fmla="*/ 11431 w 21267"/>
                <a:gd name="connsiteY39" fmla="*/ 7633 h 21757"/>
                <a:gd name="connsiteX40" fmla="*/ 11412 w 21267"/>
                <a:gd name="connsiteY40" fmla="*/ 7385 h 21757"/>
                <a:gd name="connsiteX41" fmla="*/ 11367 w 21267"/>
                <a:gd name="connsiteY41" fmla="*/ 7184 h 21757"/>
                <a:gd name="connsiteX42" fmla="*/ 11305 w 21267"/>
                <a:gd name="connsiteY42" fmla="*/ 7050 h 21757"/>
                <a:gd name="connsiteX43" fmla="*/ 11231 w 21267"/>
                <a:gd name="connsiteY43" fmla="*/ 7003 h 21757"/>
                <a:gd name="connsiteX44" fmla="*/ 10046 w 21267"/>
                <a:gd name="connsiteY44" fmla="*/ 7003 h 21757"/>
                <a:gd name="connsiteX45" fmla="*/ 9973 w 21267"/>
                <a:gd name="connsiteY45" fmla="*/ 7050 h 21757"/>
                <a:gd name="connsiteX46" fmla="*/ 9911 w 21267"/>
                <a:gd name="connsiteY46" fmla="*/ 7184 h 21757"/>
                <a:gd name="connsiteX47" fmla="*/ 9866 w 21267"/>
                <a:gd name="connsiteY47" fmla="*/ 7385 h 21757"/>
                <a:gd name="connsiteX48" fmla="*/ 9847 w 21267"/>
                <a:gd name="connsiteY48" fmla="*/ 7633 h 21757"/>
                <a:gd name="connsiteX49" fmla="*/ 9709 w 21267"/>
                <a:gd name="connsiteY49" fmla="*/ 16011 h 21757"/>
                <a:gd name="connsiteX50" fmla="*/ 9571 w 21267"/>
                <a:gd name="connsiteY50" fmla="*/ 18065 h 21757"/>
                <a:gd name="connsiteX51" fmla="*/ 9246 w 21267"/>
                <a:gd name="connsiteY51" fmla="*/ 19852 h 21757"/>
                <a:gd name="connsiteX52" fmla="*/ 8776 w 21267"/>
                <a:gd name="connsiteY52" fmla="*/ 21122 h 21757"/>
                <a:gd name="connsiteX53" fmla="*/ 8215 w 21267"/>
                <a:gd name="connsiteY53" fmla="*/ 21600 h 21757"/>
                <a:gd name="connsiteX54" fmla="*/ 6660 w 21267"/>
                <a:gd name="connsiteY54" fmla="*/ 21600 h 21757"/>
                <a:gd name="connsiteX55" fmla="*/ 6149 w 21267"/>
                <a:gd name="connsiteY55" fmla="*/ 21122 h 21757"/>
                <a:gd name="connsiteX56" fmla="*/ 582 w 21267"/>
                <a:gd name="connsiteY56" fmla="*/ 21600 h 21757"/>
                <a:gd name="connsiteX57" fmla="*/ 112 w 21267"/>
                <a:gd name="connsiteY57" fmla="*/ 17893 h 21757"/>
                <a:gd name="connsiteX58" fmla="*/ 112 w 21267"/>
                <a:gd name="connsiteY58" fmla="*/ 17893 h 21757"/>
                <a:gd name="connsiteX59" fmla="*/ 6954 w 21267"/>
                <a:gd name="connsiteY59" fmla="*/ 16928 h 21757"/>
                <a:gd name="connsiteX60" fmla="*/ 8386 w 21267"/>
                <a:gd name="connsiteY60" fmla="*/ 16928 h 21757"/>
                <a:gd name="connsiteX61" fmla="*/ 8479 w 21267"/>
                <a:gd name="connsiteY61" fmla="*/ 16852 h 21757"/>
                <a:gd name="connsiteX62" fmla="*/ 8560 w 21267"/>
                <a:gd name="connsiteY62" fmla="*/ 16651 h 21757"/>
                <a:gd name="connsiteX63" fmla="*/ 8619 w 21267"/>
                <a:gd name="connsiteY63" fmla="*/ 16365 h 21757"/>
                <a:gd name="connsiteX64" fmla="*/ 8650 w 21267"/>
                <a:gd name="connsiteY64" fmla="*/ 16011 h 21757"/>
                <a:gd name="connsiteX65" fmla="*/ 8942 w 21267"/>
                <a:gd name="connsiteY65" fmla="*/ 7633 h 21757"/>
                <a:gd name="connsiteX66" fmla="*/ 9075 w 21267"/>
                <a:gd name="connsiteY66" fmla="*/ 6238 h 21757"/>
                <a:gd name="connsiteX67" fmla="*/ 9331 w 21267"/>
                <a:gd name="connsiteY67" fmla="*/ 5159 h 21757"/>
                <a:gd name="connsiteX68" fmla="*/ 9673 w 21267"/>
                <a:gd name="connsiteY68" fmla="*/ 4461 h 21757"/>
                <a:gd name="connsiteX69" fmla="*/ 10072 w 21267"/>
                <a:gd name="connsiteY69" fmla="*/ 4213 h 21757"/>
                <a:gd name="connsiteX70" fmla="*/ 11189 w 21267"/>
                <a:gd name="connsiteY70" fmla="*/ 4213 h 21757"/>
                <a:gd name="connsiteX71" fmla="*/ 11588 w 21267"/>
                <a:gd name="connsiteY71" fmla="*/ 4461 h 21757"/>
                <a:gd name="connsiteX72" fmla="*/ 11930 w 21267"/>
                <a:gd name="connsiteY72" fmla="*/ 5159 h 21757"/>
                <a:gd name="connsiteX73" fmla="*/ 12186 w 21267"/>
                <a:gd name="connsiteY73" fmla="*/ 6238 h 21757"/>
                <a:gd name="connsiteX74" fmla="*/ 12317 w 21267"/>
                <a:gd name="connsiteY74" fmla="*/ 7633 h 21757"/>
                <a:gd name="connsiteX75" fmla="*/ 12609 w 21267"/>
                <a:gd name="connsiteY75" fmla="*/ 16011 h 21757"/>
                <a:gd name="connsiteX76" fmla="*/ 12640 w 21267"/>
                <a:gd name="connsiteY76" fmla="*/ 16365 h 21757"/>
                <a:gd name="connsiteX77" fmla="*/ 12699 w 21267"/>
                <a:gd name="connsiteY77" fmla="*/ 16651 h 21757"/>
                <a:gd name="connsiteX78" fmla="*/ 12780 w 21267"/>
                <a:gd name="connsiteY78" fmla="*/ 16852 h 21757"/>
                <a:gd name="connsiteX79" fmla="*/ 12872 w 21267"/>
                <a:gd name="connsiteY79" fmla="*/ 16928 h 21757"/>
                <a:gd name="connsiteX80" fmla="*/ 14304 w 21267"/>
                <a:gd name="connsiteY80" fmla="*/ 16928 h 21757"/>
                <a:gd name="connsiteX81" fmla="*/ 14388 w 21267"/>
                <a:gd name="connsiteY81" fmla="*/ 16852 h 21757"/>
                <a:gd name="connsiteX82" fmla="*/ 14447 w 21267"/>
                <a:gd name="connsiteY82" fmla="*/ 16651 h 21757"/>
                <a:gd name="connsiteX83" fmla="*/ 14475 w 21267"/>
                <a:gd name="connsiteY83" fmla="*/ 16365 h 21757"/>
                <a:gd name="connsiteX84" fmla="*/ 14468 w 21267"/>
                <a:gd name="connsiteY84" fmla="*/ 16011 h 21757"/>
                <a:gd name="connsiteX85" fmla="*/ 13573 w 21267"/>
                <a:gd name="connsiteY85" fmla="*/ 2799 h 21757"/>
                <a:gd name="connsiteX86" fmla="*/ 13571 w 21267"/>
                <a:gd name="connsiteY86" fmla="*/ 1662 h 21757"/>
                <a:gd name="connsiteX87" fmla="*/ 13708 w 21267"/>
                <a:gd name="connsiteY87" fmla="*/ 783 h 21757"/>
                <a:gd name="connsiteX88" fmla="*/ 13958 w 21267"/>
                <a:gd name="connsiteY88" fmla="*/ 210 h 21757"/>
                <a:gd name="connsiteX89" fmla="*/ 14297 w 21267"/>
                <a:gd name="connsiteY89" fmla="*/ 0 h 21757"/>
                <a:gd name="connsiteX90" fmla="*/ 15314 w 21267"/>
                <a:gd name="connsiteY90" fmla="*/ 0 h 21757"/>
                <a:gd name="connsiteX0" fmla="*/ 15202 w 21155"/>
                <a:gd name="connsiteY0" fmla="*/ 0 h 21600"/>
                <a:gd name="connsiteX1" fmla="*/ 15584 w 21155"/>
                <a:gd name="connsiteY1" fmla="*/ 210 h 21600"/>
                <a:gd name="connsiteX2" fmla="*/ 15952 w 21155"/>
                <a:gd name="connsiteY2" fmla="*/ 783 h 21600"/>
                <a:gd name="connsiteX3" fmla="*/ 16273 w 21155"/>
                <a:gd name="connsiteY3" fmla="*/ 1662 h 21600"/>
                <a:gd name="connsiteX4" fmla="*/ 16503 w 21155"/>
                <a:gd name="connsiteY4" fmla="*/ 2799 h 21600"/>
                <a:gd name="connsiteX5" fmla="*/ 18322 w 21155"/>
                <a:gd name="connsiteY5" fmla="*/ 16011 h 21600"/>
                <a:gd name="connsiteX6" fmla="*/ 18389 w 21155"/>
                <a:gd name="connsiteY6" fmla="*/ 16365 h 21600"/>
                <a:gd name="connsiteX7" fmla="*/ 18477 w 21155"/>
                <a:gd name="connsiteY7" fmla="*/ 16651 h 21600"/>
                <a:gd name="connsiteX8" fmla="*/ 18577 w 21155"/>
                <a:gd name="connsiteY8" fmla="*/ 16852 h 21600"/>
                <a:gd name="connsiteX9" fmla="*/ 18676 w 21155"/>
                <a:gd name="connsiteY9" fmla="*/ 16928 h 21600"/>
                <a:gd name="connsiteX10" fmla="*/ 20574 w 21155"/>
                <a:gd name="connsiteY10" fmla="*/ 16928 h 21600"/>
                <a:gd name="connsiteX11" fmla="*/ 21044 w 21155"/>
                <a:gd name="connsiteY11" fmla="*/ 17893 h 21600"/>
                <a:gd name="connsiteX12" fmla="*/ 21044 w 21155"/>
                <a:gd name="connsiteY12" fmla="*/ 17893 h 21600"/>
                <a:gd name="connsiteX13" fmla="*/ 20574 w 21155"/>
                <a:gd name="connsiteY13" fmla="*/ 21600 h 21600"/>
                <a:gd name="connsiteX14" fmla="*/ 19339 w 21155"/>
                <a:gd name="connsiteY14" fmla="*/ 21600 h 21600"/>
                <a:gd name="connsiteX15" fmla="*/ 18731 w 21155"/>
                <a:gd name="connsiteY15" fmla="*/ 21122 h 21600"/>
                <a:gd name="connsiteX16" fmla="*/ 18130 w 21155"/>
                <a:gd name="connsiteY16" fmla="*/ 19852 h 21600"/>
                <a:gd name="connsiteX17" fmla="*/ 17622 w 21155"/>
                <a:gd name="connsiteY17" fmla="*/ 18065 h 21600"/>
                <a:gd name="connsiteX18" fmla="*/ 17273 w 21155"/>
                <a:gd name="connsiteY18" fmla="*/ 16011 h 21600"/>
                <a:gd name="connsiteX19" fmla="*/ 15698 w 21155"/>
                <a:gd name="connsiteY19" fmla="*/ 2799 h 21600"/>
                <a:gd name="connsiteX20" fmla="*/ 15660 w 21155"/>
                <a:gd name="connsiteY20" fmla="*/ 2598 h 21600"/>
                <a:gd name="connsiteX21" fmla="*/ 15603 w 21155"/>
                <a:gd name="connsiteY21" fmla="*/ 2436 h 21600"/>
                <a:gd name="connsiteX22" fmla="*/ 15537 w 21155"/>
                <a:gd name="connsiteY22" fmla="*/ 2321 h 21600"/>
                <a:gd name="connsiteX23" fmla="*/ 15465 w 21155"/>
                <a:gd name="connsiteY23" fmla="*/ 2283 h 21600"/>
                <a:gd name="connsiteX24" fmla="*/ 14397 w 21155"/>
                <a:gd name="connsiteY24" fmla="*/ 2283 h 21600"/>
                <a:gd name="connsiteX25" fmla="*/ 14335 w 21155"/>
                <a:gd name="connsiteY25" fmla="*/ 2321 h 21600"/>
                <a:gd name="connsiteX26" fmla="*/ 14290 w 21155"/>
                <a:gd name="connsiteY26" fmla="*/ 2436 h 21600"/>
                <a:gd name="connsiteX27" fmla="*/ 14268 w 21155"/>
                <a:gd name="connsiteY27" fmla="*/ 2598 h 21600"/>
                <a:gd name="connsiteX28" fmla="*/ 14273 w 21155"/>
                <a:gd name="connsiteY28" fmla="*/ 2799 h 21600"/>
                <a:gd name="connsiteX29" fmla="*/ 15413 w 21155"/>
                <a:gd name="connsiteY29" fmla="*/ 16011 h 21600"/>
                <a:gd name="connsiteX30" fmla="*/ 15487 w 21155"/>
                <a:gd name="connsiteY30" fmla="*/ 18065 h 21600"/>
                <a:gd name="connsiteX31" fmla="*/ 15347 w 21155"/>
                <a:gd name="connsiteY31" fmla="*/ 19852 h 21600"/>
                <a:gd name="connsiteX32" fmla="*/ 15007 w 21155"/>
                <a:gd name="connsiteY32" fmla="*/ 21122 h 21600"/>
                <a:gd name="connsiteX33" fmla="*/ 14496 w 21155"/>
                <a:gd name="connsiteY33" fmla="*/ 21600 h 21600"/>
                <a:gd name="connsiteX34" fmla="*/ 12948 w 21155"/>
                <a:gd name="connsiteY34" fmla="*/ 21600 h 21600"/>
                <a:gd name="connsiteX35" fmla="*/ 12390 w 21155"/>
                <a:gd name="connsiteY35" fmla="*/ 21122 h 21600"/>
                <a:gd name="connsiteX36" fmla="*/ 11920 w 21155"/>
                <a:gd name="connsiteY36" fmla="*/ 19852 h 21600"/>
                <a:gd name="connsiteX37" fmla="*/ 11594 w 21155"/>
                <a:gd name="connsiteY37" fmla="*/ 18065 h 21600"/>
                <a:gd name="connsiteX38" fmla="*/ 11457 w 21155"/>
                <a:gd name="connsiteY38" fmla="*/ 16011 h 21600"/>
                <a:gd name="connsiteX39" fmla="*/ 11319 w 21155"/>
                <a:gd name="connsiteY39" fmla="*/ 7633 h 21600"/>
                <a:gd name="connsiteX40" fmla="*/ 11300 w 21155"/>
                <a:gd name="connsiteY40" fmla="*/ 7385 h 21600"/>
                <a:gd name="connsiteX41" fmla="*/ 11255 w 21155"/>
                <a:gd name="connsiteY41" fmla="*/ 7184 h 21600"/>
                <a:gd name="connsiteX42" fmla="*/ 11193 w 21155"/>
                <a:gd name="connsiteY42" fmla="*/ 7050 h 21600"/>
                <a:gd name="connsiteX43" fmla="*/ 11119 w 21155"/>
                <a:gd name="connsiteY43" fmla="*/ 7003 h 21600"/>
                <a:gd name="connsiteX44" fmla="*/ 9934 w 21155"/>
                <a:gd name="connsiteY44" fmla="*/ 7003 h 21600"/>
                <a:gd name="connsiteX45" fmla="*/ 9861 w 21155"/>
                <a:gd name="connsiteY45" fmla="*/ 7050 h 21600"/>
                <a:gd name="connsiteX46" fmla="*/ 9799 w 21155"/>
                <a:gd name="connsiteY46" fmla="*/ 7184 h 21600"/>
                <a:gd name="connsiteX47" fmla="*/ 9754 w 21155"/>
                <a:gd name="connsiteY47" fmla="*/ 7385 h 21600"/>
                <a:gd name="connsiteX48" fmla="*/ 9735 w 21155"/>
                <a:gd name="connsiteY48" fmla="*/ 7633 h 21600"/>
                <a:gd name="connsiteX49" fmla="*/ 9597 w 21155"/>
                <a:gd name="connsiteY49" fmla="*/ 16011 h 21600"/>
                <a:gd name="connsiteX50" fmla="*/ 9459 w 21155"/>
                <a:gd name="connsiteY50" fmla="*/ 18065 h 21600"/>
                <a:gd name="connsiteX51" fmla="*/ 9134 w 21155"/>
                <a:gd name="connsiteY51" fmla="*/ 19852 h 21600"/>
                <a:gd name="connsiteX52" fmla="*/ 8664 w 21155"/>
                <a:gd name="connsiteY52" fmla="*/ 21122 h 21600"/>
                <a:gd name="connsiteX53" fmla="*/ 8103 w 21155"/>
                <a:gd name="connsiteY53" fmla="*/ 21600 h 21600"/>
                <a:gd name="connsiteX54" fmla="*/ 6548 w 21155"/>
                <a:gd name="connsiteY54" fmla="*/ 21600 h 21600"/>
                <a:gd name="connsiteX55" fmla="*/ 6037 w 21155"/>
                <a:gd name="connsiteY55" fmla="*/ 21122 h 21600"/>
                <a:gd name="connsiteX56" fmla="*/ 0 w 21155"/>
                <a:gd name="connsiteY56" fmla="*/ 17893 h 21600"/>
                <a:gd name="connsiteX57" fmla="*/ 0 w 21155"/>
                <a:gd name="connsiteY57" fmla="*/ 17893 h 21600"/>
                <a:gd name="connsiteX58" fmla="*/ 6842 w 21155"/>
                <a:gd name="connsiteY58" fmla="*/ 16928 h 21600"/>
                <a:gd name="connsiteX59" fmla="*/ 8274 w 21155"/>
                <a:gd name="connsiteY59" fmla="*/ 16928 h 21600"/>
                <a:gd name="connsiteX60" fmla="*/ 8367 w 21155"/>
                <a:gd name="connsiteY60" fmla="*/ 16852 h 21600"/>
                <a:gd name="connsiteX61" fmla="*/ 8448 w 21155"/>
                <a:gd name="connsiteY61" fmla="*/ 16651 h 21600"/>
                <a:gd name="connsiteX62" fmla="*/ 8507 w 21155"/>
                <a:gd name="connsiteY62" fmla="*/ 16365 h 21600"/>
                <a:gd name="connsiteX63" fmla="*/ 8538 w 21155"/>
                <a:gd name="connsiteY63" fmla="*/ 16011 h 21600"/>
                <a:gd name="connsiteX64" fmla="*/ 8830 w 21155"/>
                <a:gd name="connsiteY64" fmla="*/ 7633 h 21600"/>
                <a:gd name="connsiteX65" fmla="*/ 8963 w 21155"/>
                <a:gd name="connsiteY65" fmla="*/ 6238 h 21600"/>
                <a:gd name="connsiteX66" fmla="*/ 9219 w 21155"/>
                <a:gd name="connsiteY66" fmla="*/ 5159 h 21600"/>
                <a:gd name="connsiteX67" fmla="*/ 9561 w 21155"/>
                <a:gd name="connsiteY67" fmla="*/ 4461 h 21600"/>
                <a:gd name="connsiteX68" fmla="*/ 9960 w 21155"/>
                <a:gd name="connsiteY68" fmla="*/ 4213 h 21600"/>
                <a:gd name="connsiteX69" fmla="*/ 11077 w 21155"/>
                <a:gd name="connsiteY69" fmla="*/ 4213 h 21600"/>
                <a:gd name="connsiteX70" fmla="*/ 11476 w 21155"/>
                <a:gd name="connsiteY70" fmla="*/ 4461 h 21600"/>
                <a:gd name="connsiteX71" fmla="*/ 11818 w 21155"/>
                <a:gd name="connsiteY71" fmla="*/ 5159 h 21600"/>
                <a:gd name="connsiteX72" fmla="*/ 12074 w 21155"/>
                <a:gd name="connsiteY72" fmla="*/ 6238 h 21600"/>
                <a:gd name="connsiteX73" fmla="*/ 12205 w 21155"/>
                <a:gd name="connsiteY73" fmla="*/ 7633 h 21600"/>
                <a:gd name="connsiteX74" fmla="*/ 12497 w 21155"/>
                <a:gd name="connsiteY74" fmla="*/ 16011 h 21600"/>
                <a:gd name="connsiteX75" fmla="*/ 12528 w 21155"/>
                <a:gd name="connsiteY75" fmla="*/ 16365 h 21600"/>
                <a:gd name="connsiteX76" fmla="*/ 12587 w 21155"/>
                <a:gd name="connsiteY76" fmla="*/ 16651 h 21600"/>
                <a:gd name="connsiteX77" fmla="*/ 12668 w 21155"/>
                <a:gd name="connsiteY77" fmla="*/ 16852 h 21600"/>
                <a:gd name="connsiteX78" fmla="*/ 12760 w 21155"/>
                <a:gd name="connsiteY78" fmla="*/ 16928 h 21600"/>
                <a:gd name="connsiteX79" fmla="*/ 14192 w 21155"/>
                <a:gd name="connsiteY79" fmla="*/ 16928 h 21600"/>
                <a:gd name="connsiteX80" fmla="*/ 14276 w 21155"/>
                <a:gd name="connsiteY80" fmla="*/ 16852 h 21600"/>
                <a:gd name="connsiteX81" fmla="*/ 14335 w 21155"/>
                <a:gd name="connsiteY81" fmla="*/ 16651 h 21600"/>
                <a:gd name="connsiteX82" fmla="*/ 14363 w 21155"/>
                <a:gd name="connsiteY82" fmla="*/ 16365 h 21600"/>
                <a:gd name="connsiteX83" fmla="*/ 14356 w 21155"/>
                <a:gd name="connsiteY83" fmla="*/ 16011 h 21600"/>
                <a:gd name="connsiteX84" fmla="*/ 13461 w 21155"/>
                <a:gd name="connsiteY84" fmla="*/ 2799 h 21600"/>
                <a:gd name="connsiteX85" fmla="*/ 13459 w 21155"/>
                <a:gd name="connsiteY85" fmla="*/ 1662 h 21600"/>
                <a:gd name="connsiteX86" fmla="*/ 13596 w 21155"/>
                <a:gd name="connsiteY86" fmla="*/ 783 h 21600"/>
                <a:gd name="connsiteX87" fmla="*/ 13846 w 21155"/>
                <a:gd name="connsiteY87" fmla="*/ 210 h 21600"/>
                <a:gd name="connsiteX88" fmla="*/ 14185 w 21155"/>
                <a:gd name="connsiteY88" fmla="*/ 0 h 21600"/>
                <a:gd name="connsiteX89" fmla="*/ 15202 w 21155"/>
                <a:gd name="connsiteY89" fmla="*/ 0 h 21600"/>
                <a:gd name="connsiteX0" fmla="*/ 15202 w 21155"/>
                <a:gd name="connsiteY0" fmla="*/ 0 h 21600"/>
                <a:gd name="connsiteX1" fmla="*/ 15584 w 21155"/>
                <a:gd name="connsiteY1" fmla="*/ 210 h 21600"/>
                <a:gd name="connsiteX2" fmla="*/ 15952 w 21155"/>
                <a:gd name="connsiteY2" fmla="*/ 783 h 21600"/>
                <a:gd name="connsiteX3" fmla="*/ 16273 w 21155"/>
                <a:gd name="connsiteY3" fmla="*/ 1662 h 21600"/>
                <a:gd name="connsiteX4" fmla="*/ 16503 w 21155"/>
                <a:gd name="connsiteY4" fmla="*/ 2799 h 21600"/>
                <a:gd name="connsiteX5" fmla="*/ 18322 w 21155"/>
                <a:gd name="connsiteY5" fmla="*/ 16011 h 21600"/>
                <a:gd name="connsiteX6" fmla="*/ 18389 w 21155"/>
                <a:gd name="connsiteY6" fmla="*/ 16365 h 21600"/>
                <a:gd name="connsiteX7" fmla="*/ 18477 w 21155"/>
                <a:gd name="connsiteY7" fmla="*/ 16651 h 21600"/>
                <a:gd name="connsiteX8" fmla="*/ 18577 w 21155"/>
                <a:gd name="connsiteY8" fmla="*/ 16852 h 21600"/>
                <a:gd name="connsiteX9" fmla="*/ 18676 w 21155"/>
                <a:gd name="connsiteY9" fmla="*/ 16928 h 21600"/>
                <a:gd name="connsiteX10" fmla="*/ 20574 w 21155"/>
                <a:gd name="connsiteY10" fmla="*/ 16928 h 21600"/>
                <a:gd name="connsiteX11" fmla="*/ 21044 w 21155"/>
                <a:gd name="connsiteY11" fmla="*/ 17893 h 21600"/>
                <a:gd name="connsiteX12" fmla="*/ 21044 w 21155"/>
                <a:gd name="connsiteY12" fmla="*/ 17893 h 21600"/>
                <a:gd name="connsiteX13" fmla="*/ 20574 w 21155"/>
                <a:gd name="connsiteY13" fmla="*/ 21600 h 21600"/>
                <a:gd name="connsiteX14" fmla="*/ 19339 w 21155"/>
                <a:gd name="connsiteY14" fmla="*/ 21600 h 21600"/>
                <a:gd name="connsiteX15" fmla="*/ 18731 w 21155"/>
                <a:gd name="connsiteY15" fmla="*/ 21122 h 21600"/>
                <a:gd name="connsiteX16" fmla="*/ 18130 w 21155"/>
                <a:gd name="connsiteY16" fmla="*/ 19852 h 21600"/>
                <a:gd name="connsiteX17" fmla="*/ 17622 w 21155"/>
                <a:gd name="connsiteY17" fmla="*/ 18065 h 21600"/>
                <a:gd name="connsiteX18" fmla="*/ 17273 w 21155"/>
                <a:gd name="connsiteY18" fmla="*/ 16011 h 21600"/>
                <a:gd name="connsiteX19" fmla="*/ 15698 w 21155"/>
                <a:gd name="connsiteY19" fmla="*/ 2799 h 21600"/>
                <a:gd name="connsiteX20" fmla="*/ 15660 w 21155"/>
                <a:gd name="connsiteY20" fmla="*/ 2598 h 21600"/>
                <a:gd name="connsiteX21" fmla="*/ 15603 w 21155"/>
                <a:gd name="connsiteY21" fmla="*/ 2436 h 21600"/>
                <a:gd name="connsiteX22" fmla="*/ 15537 w 21155"/>
                <a:gd name="connsiteY22" fmla="*/ 2321 h 21600"/>
                <a:gd name="connsiteX23" fmla="*/ 15465 w 21155"/>
                <a:gd name="connsiteY23" fmla="*/ 2283 h 21600"/>
                <a:gd name="connsiteX24" fmla="*/ 14397 w 21155"/>
                <a:gd name="connsiteY24" fmla="*/ 2283 h 21600"/>
                <a:gd name="connsiteX25" fmla="*/ 14335 w 21155"/>
                <a:gd name="connsiteY25" fmla="*/ 2321 h 21600"/>
                <a:gd name="connsiteX26" fmla="*/ 14290 w 21155"/>
                <a:gd name="connsiteY26" fmla="*/ 2436 h 21600"/>
                <a:gd name="connsiteX27" fmla="*/ 14268 w 21155"/>
                <a:gd name="connsiteY27" fmla="*/ 2598 h 21600"/>
                <a:gd name="connsiteX28" fmla="*/ 14273 w 21155"/>
                <a:gd name="connsiteY28" fmla="*/ 2799 h 21600"/>
                <a:gd name="connsiteX29" fmla="*/ 15413 w 21155"/>
                <a:gd name="connsiteY29" fmla="*/ 16011 h 21600"/>
                <a:gd name="connsiteX30" fmla="*/ 15487 w 21155"/>
                <a:gd name="connsiteY30" fmla="*/ 18065 h 21600"/>
                <a:gd name="connsiteX31" fmla="*/ 15347 w 21155"/>
                <a:gd name="connsiteY31" fmla="*/ 19852 h 21600"/>
                <a:gd name="connsiteX32" fmla="*/ 15007 w 21155"/>
                <a:gd name="connsiteY32" fmla="*/ 21122 h 21600"/>
                <a:gd name="connsiteX33" fmla="*/ 14496 w 21155"/>
                <a:gd name="connsiteY33" fmla="*/ 21600 h 21600"/>
                <a:gd name="connsiteX34" fmla="*/ 12948 w 21155"/>
                <a:gd name="connsiteY34" fmla="*/ 21600 h 21600"/>
                <a:gd name="connsiteX35" fmla="*/ 12390 w 21155"/>
                <a:gd name="connsiteY35" fmla="*/ 21122 h 21600"/>
                <a:gd name="connsiteX36" fmla="*/ 11920 w 21155"/>
                <a:gd name="connsiteY36" fmla="*/ 19852 h 21600"/>
                <a:gd name="connsiteX37" fmla="*/ 11594 w 21155"/>
                <a:gd name="connsiteY37" fmla="*/ 18065 h 21600"/>
                <a:gd name="connsiteX38" fmla="*/ 11457 w 21155"/>
                <a:gd name="connsiteY38" fmla="*/ 16011 h 21600"/>
                <a:gd name="connsiteX39" fmla="*/ 11319 w 21155"/>
                <a:gd name="connsiteY39" fmla="*/ 7633 h 21600"/>
                <a:gd name="connsiteX40" fmla="*/ 11300 w 21155"/>
                <a:gd name="connsiteY40" fmla="*/ 7385 h 21600"/>
                <a:gd name="connsiteX41" fmla="*/ 11255 w 21155"/>
                <a:gd name="connsiteY41" fmla="*/ 7184 h 21600"/>
                <a:gd name="connsiteX42" fmla="*/ 11193 w 21155"/>
                <a:gd name="connsiteY42" fmla="*/ 7050 h 21600"/>
                <a:gd name="connsiteX43" fmla="*/ 11119 w 21155"/>
                <a:gd name="connsiteY43" fmla="*/ 7003 h 21600"/>
                <a:gd name="connsiteX44" fmla="*/ 9934 w 21155"/>
                <a:gd name="connsiteY44" fmla="*/ 7003 h 21600"/>
                <a:gd name="connsiteX45" fmla="*/ 9861 w 21155"/>
                <a:gd name="connsiteY45" fmla="*/ 7050 h 21600"/>
                <a:gd name="connsiteX46" fmla="*/ 9799 w 21155"/>
                <a:gd name="connsiteY46" fmla="*/ 7184 h 21600"/>
                <a:gd name="connsiteX47" fmla="*/ 9754 w 21155"/>
                <a:gd name="connsiteY47" fmla="*/ 7385 h 21600"/>
                <a:gd name="connsiteX48" fmla="*/ 9735 w 21155"/>
                <a:gd name="connsiteY48" fmla="*/ 7633 h 21600"/>
                <a:gd name="connsiteX49" fmla="*/ 9597 w 21155"/>
                <a:gd name="connsiteY49" fmla="*/ 16011 h 21600"/>
                <a:gd name="connsiteX50" fmla="*/ 9459 w 21155"/>
                <a:gd name="connsiteY50" fmla="*/ 18065 h 21600"/>
                <a:gd name="connsiteX51" fmla="*/ 9134 w 21155"/>
                <a:gd name="connsiteY51" fmla="*/ 19852 h 21600"/>
                <a:gd name="connsiteX52" fmla="*/ 8664 w 21155"/>
                <a:gd name="connsiteY52" fmla="*/ 21122 h 21600"/>
                <a:gd name="connsiteX53" fmla="*/ 8103 w 21155"/>
                <a:gd name="connsiteY53" fmla="*/ 21600 h 21600"/>
                <a:gd name="connsiteX54" fmla="*/ 6548 w 21155"/>
                <a:gd name="connsiteY54" fmla="*/ 21600 h 21600"/>
                <a:gd name="connsiteX55" fmla="*/ 6037 w 21155"/>
                <a:gd name="connsiteY55" fmla="*/ 21122 h 21600"/>
                <a:gd name="connsiteX56" fmla="*/ 0 w 21155"/>
                <a:gd name="connsiteY56" fmla="*/ 17893 h 21600"/>
                <a:gd name="connsiteX57" fmla="*/ 6842 w 21155"/>
                <a:gd name="connsiteY57" fmla="*/ 16928 h 21600"/>
                <a:gd name="connsiteX58" fmla="*/ 8274 w 21155"/>
                <a:gd name="connsiteY58" fmla="*/ 16928 h 21600"/>
                <a:gd name="connsiteX59" fmla="*/ 8367 w 21155"/>
                <a:gd name="connsiteY59" fmla="*/ 16852 h 21600"/>
                <a:gd name="connsiteX60" fmla="*/ 8448 w 21155"/>
                <a:gd name="connsiteY60" fmla="*/ 16651 h 21600"/>
                <a:gd name="connsiteX61" fmla="*/ 8507 w 21155"/>
                <a:gd name="connsiteY61" fmla="*/ 16365 h 21600"/>
                <a:gd name="connsiteX62" fmla="*/ 8538 w 21155"/>
                <a:gd name="connsiteY62" fmla="*/ 16011 h 21600"/>
                <a:gd name="connsiteX63" fmla="*/ 8830 w 21155"/>
                <a:gd name="connsiteY63" fmla="*/ 7633 h 21600"/>
                <a:gd name="connsiteX64" fmla="*/ 8963 w 21155"/>
                <a:gd name="connsiteY64" fmla="*/ 6238 h 21600"/>
                <a:gd name="connsiteX65" fmla="*/ 9219 w 21155"/>
                <a:gd name="connsiteY65" fmla="*/ 5159 h 21600"/>
                <a:gd name="connsiteX66" fmla="*/ 9561 w 21155"/>
                <a:gd name="connsiteY66" fmla="*/ 4461 h 21600"/>
                <a:gd name="connsiteX67" fmla="*/ 9960 w 21155"/>
                <a:gd name="connsiteY67" fmla="*/ 4213 h 21600"/>
                <a:gd name="connsiteX68" fmla="*/ 11077 w 21155"/>
                <a:gd name="connsiteY68" fmla="*/ 4213 h 21600"/>
                <a:gd name="connsiteX69" fmla="*/ 11476 w 21155"/>
                <a:gd name="connsiteY69" fmla="*/ 4461 h 21600"/>
                <a:gd name="connsiteX70" fmla="*/ 11818 w 21155"/>
                <a:gd name="connsiteY70" fmla="*/ 5159 h 21600"/>
                <a:gd name="connsiteX71" fmla="*/ 12074 w 21155"/>
                <a:gd name="connsiteY71" fmla="*/ 6238 h 21600"/>
                <a:gd name="connsiteX72" fmla="*/ 12205 w 21155"/>
                <a:gd name="connsiteY72" fmla="*/ 7633 h 21600"/>
                <a:gd name="connsiteX73" fmla="*/ 12497 w 21155"/>
                <a:gd name="connsiteY73" fmla="*/ 16011 h 21600"/>
                <a:gd name="connsiteX74" fmla="*/ 12528 w 21155"/>
                <a:gd name="connsiteY74" fmla="*/ 16365 h 21600"/>
                <a:gd name="connsiteX75" fmla="*/ 12587 w 21155"/>
                <a:gd name="connsiteY75" fmla="*/ 16651 h 21600"/>
                <a:gd name="connsiteX76" fmla="*/ 12668 w 21155"/>
                <a:gd name="connsiteY76" fmla="*/ 16852 h 21600"/>
                <a:gd name="connsiteX77" fmla="*/ 12760 w 21155"/>
                <a:gd name="connsiteY77" fmla="*/ 16928 h 21600"/>
                <a:gd name="connsiteX78" fmla="*/ 14192 w 21155"/>
                <a:gd name="connsiteY78" fmla="*/ 16928 h 21600"/>
                <a:gd name="connsiteX79" fmla="*/ 14276 w 21155"/>
                <a:gd name="connsiteY79" fmla="*/ 16852 h 21600"/>
                <a:gd name="connsiteX80" fmla="*/ 14335 w 21155"/>
                <a:gd name="connsiteY80" fmla="*/ 16651 h 21600"/>
                <a:gd name="connsiteX81" fmla="*/ 14363 w 21155"/>
                <a:gd name="connsiteY81" fmla="*/ 16365 h 21600"/>
                <a:gd name="connsiteX82" fmla="*/ 14356 w 21155"/>
                <a:gd name="connsiteY82" fmla="*/ 16011 h 21600"/>
                <a:gd name="connsiteX83" fmla="*/ 13461 w 21155"/>
                <a:gd name="connsiteY83" fmla="*/ 2799 h 21600"/>
                <a:gd name="connsiteX84" fmla="*/ 13459 w 21155"/>
                <a:gd name="connsiteY84" fmla="*/ 1662 h 21600"/>
                <a:gd name="connsiteX85" fmla="*/ 13596 w 21155"/>
                <a:gd name="connsiteY85" fmla="*/ 783 h 21600"/>
                <a:gd name="connsiteX86" fmla="*/ 13846 w 21155"/>
                <a:gd name="connsiteY86" fmla="*/ 210 h 21600"/>
                <a:gd name="connsiteX87" fmla="*/ 14185 w 21155"/>
                <a:gd name="connsiteY87" fmla="*/ 0 h 21600"/>
                <a:gd name="connsiteX88" fmla="*/ 15202 w 21155"/>
                <a:gd name="connsiteY88" fmla="*/ 0 h 21600"/>
                <a:gd name="connsiteX0" fmla="*/ 9165 w 15118"/>
                <a:gd name="connsiteY0" fmla="*/ 0 h 21600"/>
                <a:gd name="connsiteX1" fmla="*/ 9547 w 15118"/>
                <a:gd name="connsiteY1" fmla="*/ 210 h 21600"/>
                <a:gd name="connsiteX2" fmla="*/ 9915 w 15118"/>
                <a:gd name="connsiteY2" fmla="*/ 783 h 21600"/>
                <a:gd name="connsiteX3" fmla="*/ 10236 w 15118"/>
                <a:gd name="connsiteY3" fmla="*/ 1662 h 21600"/>
                <a:gd name="connsiteX4" fmla="*/ 10466 w 15118"/>
                <a:gd name="connsiteY4" fmla="*/ 2799 h 21600"/>
                <a:gd name="connsiteX5" fmla="*/ 12285 w 15118"/>
                <a:gd name="connsiteY5" fmla="*/ 16011 h 21600"/>
                <a:gd name="connsiteX6" fmla="*/ 12352 w 15118"/>
                <a:gd name="connsiteY6" fmla="*/ 16365 h 21600"/>
                <a:gd name="connsiteX7" fmla="*/ 12440 w 15118"/>
                <a:gd name="connsiteY7" fmla="*/ 16651 h 21600"/>
                <a:gd name="connsiteX8" fmla="*/ 12540 w 15118"/>
                <a:gd name="connsiteY8" fmla="*/ 16852 h 21600"/>
                <a:gd name="connsiteX9" fmla="*/ 12639 w 15118"/>
                <a:gd name="connsiteY9" fmla="*/ 16928 h 21600"/>
                <a:gd name="connsiteX10" fmla="*/ 14537 w 15118"/>
                <a:gd name="connsiteY10" fmla="*/ 16928 h 21600"/>
                <a:gd name="connsiteX11" fmla="*/ 15007 w 15118"/>
                <a:gd name="connsiteY11" fmla="*/ 17893 h 21600"/>
                <a:gd name="connsiteX12" fmla="*/ 15007 w 15118"/>
                <a:gd name="connsiteY12" fmla="*/ 17893 h 21600"/>
                <a:gd name="connsiteX13" fmla="*/ 14537 w 15118"/>
                <a:gd name="connsiteY13" fmla="*/ 21600 h 21600"/>
                <a:gd name="connsiteX14" fmla="*/ 13302 w 15118"/>
                <a:gd name="connsiteY14" fmla="*/ 21600 h 21600"/>
                <a:gd name="connsiteX15" fmla="*/ 12694 w 15118"/>
                <a:gd name="connsiteY15" fmla="*/ 21122 h 21600"/>
                <a:gd name="connsiteX16" fmla="*/ 12093 w 15118"/>
                <a:gd name="connsiteY16" fmla="*/ 19852 h 21600"/>
                <a:gd name="connsiteX17" fmla="*/ 11585 w 15118"/>
                <a:gd name="connsiteY17" fmla="*/ 18065 h 21600"/>
                <a:gd name="connsiteX18" fmla="*/ 11236 w 15118"/>
                <a:gd name="connsiteY18" fmla="*/ 16011 h 21600"/>
                <a:gd name="connsiteX19" fmla="*/ 9661 w 15118"/>
                <a:gd name="connsiteY19" fmla="*/ 2799 h 21600"/>
                <a:gd name="connsiteX20" fmla="*/ 9623 w 15118"/>
                <a:gd name="connsiteY20" fmla="*/ 2598 h 21600"/>
                <a:gd name="connsiteX21" fmla="*/ 9566 w 15118"/>
                <a:gd name="connsiteY21" fmla="*/ 2436 h 21600"/>
                <a:gd name="connsiteX22" fmla="*/ 9500 w 15118"/>
                <a:gd name="connsiteY22" fmla="*/ 2321 h 21600"/>
                <a:gd name="connsiteX23" fmla="*/ 9428 w 15118"/>
                <a:gd name="connsiteY23" fmla="*/ 2283 h 21600"/>
                <a:gd name="connsiteX24" fmla="*/ 8360 w 15118"/>
                <a:gd name="connsiteY24" fmla="*/ 2283 h 21600"/>
                <a:gd name="connsiteX25" fmla="*/ 8298 w 15118"/>
                <a:gd name="connsiteY25" fmla="*/ 2321 h 21600"/>
                <a:gd name="connsiteX26" fmla="*/ 8253 w 15118"/>
                <a:gd name="connsiteY26" fmla="*/ 2436 h 21600"/>
                <a:gd name="connsiteX27" fmla="*/ 8231 w 15118"/>
                <a:gd name="connsiteY27" fmla="*/ 2598 h 21600"/>
                <a:gd name="connsiteX28" fmla="*/ 8236 w 15118"/>
                <a:gd name="connsiteY28" fmla="*/ 2799 h 21600"/>
                <a:gd name="connsiteX29" fmla="*/ 9376 w 15118"/>
                <a:gd name="connsiteY29" fmla="*/ 16011 h 21600"/>
                <a:gd name="connsiteX30" fmla="*/ 9450 w 15118"/>
                <a:gd name="connsiteY30" fmla="*/ 18065 h 21600"/>
                <a:gd name="connsiteX31" fmla="*/ 9310 w 15118"/>
                <a:gd name="connsiteY31" fmla="*/ 19852 h 21600"/>
                <a:gd name="connsiteX32" fmla="*/ 8970 w 15118"/>
                <a:gd name="connsiteY32" fmla="*/ 21122 h 21600"/>
                <a:gd name="connsiteX33" fmla="*/ 8459 w 15118"/>
                <a:gd name="connsiteY33" fmla="*/ 21600 h 21600"/>
                <a:gd name="connsiteX34" fmla="*/ 6911 w 15118"/>
                <a:gd name="connsiteY34" fmla="*/ 21600 h 21600"/>
                <a:gd name="connsiteX35" fmla="*/ 6353 w 15118"/>
                <a:gd name="connsiteY35" fmla="*/ 21122 h 21600"/>
                <a:gd name="connsiteX36" fmla="*/ 5883 w 15118"/>
                <a:gd name="connsiteY36" fmla="*/ 19852 h 21600"/>
                <a:gd name="connsiteX37" fmla="*/ 5557 w 15118"/>
                <a:gd name="connsiteY37" fmla="*/ 18065 h 21600"/>
                <a:gd name="connsiteX38" fmla="*/ 5420 w 15118"/>
                <a:gd name="connsiteY38" fmla="*/ 16011 h 21600"/>
                <a:gd name="connsiteX39" fmla="*/ 5282 w 15118"/>
                <a:gd name="connsiteY39" fmla="*/ 7633 h 21600"/>
                <a:gd name="connsiteX40" fmla="*/ 5263 w 15118"/>
                <a:gd name="connsiteY40" fmla="*/ 7385 h 21600"/>
                <a:gd name="connsiteX41" fmla="*/ 5218 w 15118"/>
                <a:gd name="connsiteY41" fmla="*/ 7184 h 21600"/>
                <a:gd name="connsiteX42" fmla="*/ 5156 w 15118"/>
                <a:gd name="connsiteY42" fmla="*/ 7050 h 21600"/>
                <a:gd name="connsiteX43" fmla="*/ 5082 w 15118"/>
                <a:gd name="connsiteY43" fmla="*/ 7003 h 21600"/>
                <a:gd name="connsiteX44" fmla="*/ 3897 w 15118"/>
                <a:gd name="connsiteY44" fmla="*/ 7003 h 21600"/>
                <a:gd name="connsiteX45" fmla="*/ 3824 w 15118"/>
                <a:gd name="connsiteY45" fmla="*/ 7050 h 21600"/>
                <a:gd name="connsiteX46" fmla="*/ 3762 w 15118"/>
                <a:gd name="connsiteY46" fmla="*/ 7184 h 21600"/>
                <a:gd name="connsiteX47" fmla="*/ 3717 w 15118"/>
                <a:gd name="connsiteY47" fmla="*/ 7385 h 21600"/>
                <a:gd name="connsiteX48" fmla="*/ 3698 w 15118"/>
                <a:gd name="connsiteY48" fmla="*/ 7633 h 21600"/>
                <a:gd name="connsiteX49" fmla="*/ 3560 w 15118"/>
                <a:gd name="connsiteY49" fmla="*/ 16011 h 21600"/>
                <a:gd name="connsiteX50" fmla="*/ 3422 w 15118"/>
                <a:gd name="connsiteY50" fmla="*/ 18065 h 21600"/>
                <a:gd name="connsiteX51" fmla="*/ 3097 w 15118"/>
                <a:gd name="connsiteY51" fmla="*/ 19852 h 21600"/>
                <a:gd name="connsiteX52" fmla="*/ 2627 w 15118"/>
                <a:gd name="connsiteY52" fmla="*/ 21122 h 21600"/>
                <a:gd name="connsiteX53" fmla="*/ 2066 w 15118"/>
                <a:gd name="connsiteY53" fmla="*/ 21600 h 21600"/>
                <a:gd name="connsiteX54" fmla="*/ 511 w 15118"/>
                <a:gd name="connsiteY54" fmla="*/ 21600 h 21600"/>
                <a:gd name="connsiteX55" fmla="*/ 0 w 15118"/>
                <a:gd name="connsiteY55" fmla="*/ 21122 h 21600"/>
                <a:gd name="connsiteX56" fmla="*/ 805 w 15118"/>
                <a:gd name="connsiteY56" fmla="*/ 16928 h 21600"/>
                <a:gd name="connsiteX57" fmla="*/ 2237 w 15118"/>
                <a:gd name="connsiteY57" fmla="*/ 16928 h 21600"/>
                <a:gd name="connsiteX58" fmla="*/ 2330 w 15118"/>
                <a:gd name="connsiteY58" fmla="*/ 16852 h 21600"/>
                <a:gd name="connsiteX59" fmla="*/ 2411 w 15118"/>
                <a:gd name="connsiteY59" fmla="*/ 16651 h 21600"/>
                <a:gd name="connsiteX60" fmla="*/ 2470 w 15118"/>
                <a:gd name="connsiteY60" fmla="*/ 16365 h 21600"/>
                <a:gd name="connsiteX61" fmla="*/ 2501 w 15118"/>
                <a:gd name="connsiteY61" fmla="*/ 16011 h 21600"/>
                <a:gd name="connsiteX62" fmla="*/ 2793 w 15118"/>
                <a:gd name="connsiteY62" fmla="*/ 7633 h 21600"/>
                <a:gd name="connsiteX63" fmla="*/ 2926 w 15118"/>
                <a:gd name="connsiteY63" fmla="*/ 6238 h 21600"/>
                <a:gd name="connsiteX64" fmla="*/ 3182 w 15118"/>
                <a:gd name="connsiteY64" fmla="*/ 5159 h 21600"/>
                <a:gd name="connsiteX65" fmla="*/ 3524 w 15118"/>
                <a:gd name="connsiteY65" fmla="*/ 4461 h 21600"/>
                <a:gd name="connsiteX66" fmla="*/ 3923 w 15118"/>
                <a:gd name="connsiteY66" fmla="*/ 4213 h 21600"/>
                <a:gd name="connsiteX67" fmla="*/ 5040 w 15118"/>
                <a:gd name="connsiteY67" fmla="*/ 4213 h 21600"/>
                <a:gd name="connsiteX68" fmla="*/ 5439 w 15118"/>
                <a:gd name="connsiteY68" fmla="*/ 4461 h 21600"/>
                <a:gd name="connsiteX69" fmla="*/ 5781 w 15118"/>
                <a:gd name="connsiteY69" fmla="*/ 5159 h 21600"/>
                <a:gd name="connsiteX70" fmla="*/ 6037 w 15118"/>
                <a:gd name="connsiteY70" fmla="*/ 6238 h 21600"/>
                <a:gd name="connsiteX71" fmla="*/ 6168 w 15118"/>
                <a:gd name="connsiteY71" fmla="*/ 7633 h 21600"/>
                <a:gd name="connsiteX72" fmla="*/ 6460 w 15118"/>
                <a:gd name="connsiteY72" fmla="*/ 16011 h 21600"/>
                <a:gd name="connsiteX73" fmla="*/ 6491 w 15118"/>
                <a:gd name="connsiteY73" fmla="*/ 16365 h 21600"/>
                <a:gd name="connsiteX74" fmla="*/ 6550 w 15118"/>
                <a:gd name="connsiteY74" fmla="*/ 16651 h 21600"/>
                <a:gd name="connsiteX75" fmla="*/ 6631 w 15118"/>
                <a:gd name="connsiteY75" fmla="*/ 16852 h 21600"/>
                <a:gd name="connsiteX76" fmla="*/ 6723 w 15118"/>
                <a:gd name="connsiteY76" fmla="*/ 16928 h 21600"/>
                <a:gd name="connsiteX77" fmla="*/ 8155 w 15118"/>
                <a:gd name="connsiteY77" fmla="*/ 16928 h 21600"/>
                <a:gd name="connsiteX78" fmla="*/ 8239 w 15118"/>
                <a:gd name="connsiteY78" fmla="*/ 16852 h 21600"/>
                <a:gd name="connsiteX79" fmla="*/ 8298 w 15118"/>
                <a:gd name="connsiteY79" fmla="*/ 16651 h 21600"/>
                <a:gd name="connsiteX80" fmla="*/ 8326 w 15118"/>
                <a:gd name="connsiteY80" fmla="*/ 16365 h 21600"/>
                <a:gd name="connsiteX81" fmla="*/ 8319 w 15118"/>
                <a:gd name="connsiteY81" fmla="*/ 16011 h 21600"/>
                <a:gd name="connsiteX82" fmla="*/ 7424 w 15118"/>
                <a:gd name="connsiteY82" fmla="*/ 2799 h 21600"/>
                <a:gd name="connsiteX83" fmla="*/ 7422 w 15118"/>
                <a:gd name="connsiteY83" fmla="*/ 1662 h 21600"/>
                <a:gd name="connsiteX84" fmla="*/ 7559 w 15118"/>
                <a:gd name="connsiteY84" fmla="*/ 783 h 21600"/>
                <a:gd name="connsiteX85" fmla="*/ 7809 w 15118"/>
                <a:gd name="connsiteY85" fmla="*/ 210 h 21600"/>
                <a:gd name="connsiteX86" fmla="*/ 8148 w 15118"/>
                <a:gd name="connsiteY86" fmla="*/ 0 h 21600"/>
                <a:gd name="connsiteX87" fmla="*/ 9165 w 15118"/>
                <a:gd name="connsiteY87" fmla="*/ 0 h 21600"/>
                <a:gd name="connsiteX0" fmla="*/ 8738 w 14691"/>
                <a:gd name="connsiteY0" fmla="*/ 0 h 21600"/>
                <a:gd name="connsiteX1" fmla="*/ 9120 w 14691"/>
                <a:gd name="connsiteY1" fmla="*/ 210 h 21600"/>
                <a:gd name="connsiteX2" fmla="*/ 9488 w 14691"/>
                <a:gd name="connsiteY2" fmla="*/ 783 h 21600"/>
                <a:gd name="connsiteX3" fmla="*/ 9809 w 14691"/>
                <a:gd name="connsiteY3" fmla="*/ 1662 h 21600"/>
                <a:gd name="connsiteX4" fmla="*/ 10039 w 14691"/>
                <a:gd name="connsiteY4" fmla="*/ 2799 h 21600"/>
                <a:gd name="connsiteX5" fmla="*/ 11858 w 14691"/>
                <a:gd name="connsiteY5" fmla="*/ 16011 h 21600"/>
                <a:gd name="connsiteX6" fmla="*/ 11925 w 14691"/>
                <a:gd name="connsiteY6" fmla="*/ 16365 h 21600"/>
                <a:gd name="connsiteX7" fmla="*/ 12013 w 14691"/>
                <a:gd name="connsiteY7" fmla="*/ 16651 h 21600"/>
                <a:gd name="connsiteX8" fmla="*/ 12113 w 14691"/>
                <a:gd name="connsiteY8" fmla="*/ 16852 h 21600"/>
                <a:gd name="connsiteX9" fmla="*/ 12212 w 14691"/>
                <a:gd name="connsiteY9" fmla="*/ 16928 h 21600"/>
                <a:gd name="connsiteX10" fmla="*/ 14110 w 14691"/>
                <a:gd name="connsiteY10" fmla="*/ 16928 h 21600"/>
                <a:gd name="connsiteX11" fmla="*/ 14580 w 14691"/>
                <a:gd name="connsiteY11" fmla="*/ 17893 h 21600"/>
                <a:gd name="connsiteX12" fmla="*/ 14580 w 14691"/>
                <a:gd name="connsiteY12" fmla="*/ 17893 h 21600"/>
                <a:gd name="connsiteX13" fmla="*/ 14110 w 14691"/>
                <a:gd name="connsiteY13" fmla="*/ 21600 h 21600"/>
                <a:gd name="connsiteX14" fmla="*/ 12875 w 14691"/>
                <a:gd name="connsiteY14" fmla="*/ 21600 h 21600"/>
                <a:gd name="connsiteX15" fmla="*/ 12267 w 14691"/>
                <a:gd name="connsiteY15" fmla="*/ 21122 h 21600"/>
                <a:gd name="connsiteX16" fmla="*/ 11666 w 14691"/>
                <a:gd name="connsiteY16" fmla="*/ 19852 h 21600"/>
                <a:gd name="connsiteX17" fmla="*/ 11158 w 14691"/>
                <a:gd name="connsiteY17" fmla="*/ 18065 h 21600"/>
                <a:gd name="connsiteX18" fmla="*/ 10809 w 14691"/>
                <a:gd name="connsiteY18" fmla="*/ 16011 h 21600"/>
                <a:gd name="connsiteX19" fmla="*/ 9234 w 14691"/>
                <a:gd name="connsiteY19" fmla="*/ 2799 h 21600"/>
                <a:gd name="connsiteX20" fmla="*/ 9196 w 14691"/>
                <a:gd name="connsiteY20" fmla="*/ 2598 h 21600"/>
                <a:gd name="connsiteX21" fmla="*/ 9139 w 14691"/>
                <a:gd name="connsiteY21" fmla="*/ 2436 h 21600"/>
                <a:gd name="connsiteX22" fmla="*/ 9073 w 14691"/>
                <a:gd name="connsiteY22" fmla="*/ 2321 h 21600"/>
                <a:gd name="connsiteX23" fmla="*/ 9001 w 14691"/>
                <a:gd name="connsiteY23" fmla="*/ 2283 h 21600"/>
                <a:gd name="connsiteX24" fmla="*/ 7933 w 14691"/>
                <a:gd name="connsiteY24" fmla="*/ 2283 h 21600"/>
                <a:gd name="connsiteX25" fmla="*/ 7871 w 14691"/>
                <a:gd name="connsiteY25" fmla="*/ 2321 h 21600"/>
                <a:gd name="connsiteX26" fmla="*/ 7826 w 14691"/>
                <a:gd name="connsiteY26" fmla="*/ 2436 h 21600"/>
                <a:gd name="connsiteX27" fmla="*/ 7804 w 14691"/>
                <a:gd name="connsiteY27" fmla="*/ 2598 h 21600"/>
                <a:gd name="connsiteX28" fmla="*/ 7809 w 14691"/>
                <a:gd name="connsiteY28" fmla="*/ 2799 h 21600"/>
                <a:gd name="connsiteX29" fmla="*/ 8949 w 14691"/>
                <a:gd name="connsiteY29" fmla="*/ 16011 h 21600"/>
                <a:gd name="connsiteX30" fmla="*/ 9023 w 14691"/>
                <a:gd name="connsiteY30" fmla="*/ 18065 h 21600"/>
                <a:gd name="connsiteX31" fmla="*/ 8883 w 14691"/>
                <a:gd name="connsiteY31" fmla="*/ 19852 h 21600"/>
                <a:gd name="connsiteX32" fmla="*/ 8543 w 14691"/>
                <a:gd name="connsiteY32" fmla="*/ 21122 h 21600"/>
                <a:gd name="connsiteX33" fmla="*/ 8032 w 14691"/>
                <a:gd name="connsiteY33" fmla="*/ 21600 h 21600"/>
                <a:gd name="connsiteX34" fmla="*/ 6484 w 14691"/>
                <a:gd name="connsiteY34" fmla="*/ 21600 h 21600"/>
                <a:gd name="connsiteX35" fmla="*/ 5926 w 14691"/>
                <a:gd name="connsiteY35" fmla="*/ 21122 h 21600"/>
                <a:gd name="connsiteX36" fmla="*/ 5456 w 14691"/>
                <a:gd name="connsiteY36" fmla="*/ 19852 h 21600"/>
                <a:gd name="connsiteX37" fmla="*/ 5130 w 14691"/>
                <a:gd name="connsiteY37" fmla="*/ 18065 h 21600"/>
                <a:gd name="connsiteX38" fmla="*/ 4993 w 14691"/>
                <a:gd name="connsiteY38" fmla="*/ 16011 h 21600"/>
                <a:gd name="connsiteX39" fmla="*/ 4855 w 14691"/>
                <a:gd name="connsiteY39" fmla="*/ 7633 h 21600"/>
                <a:gd name="connsiteX40" fmla="*/ 4836 w 14691"/>
                <a:gd name="connsiteY40" fmla="*/ 7385 h 21600"/>
                <a:gd name="connsiteX41" fmla="*/ 4791 w 14691"/>
                <a:gd name="connsiteY41" fmla="*/ 7184 h 21600"/>
                <a:gd name="connsiteX42" fmla="*/ 4729 w 14691"/>
                <a:gd name="connsiteY42" fmla="*/ 7050 h 21600"/>
                <a:gd name="connsiteX43" fmla="*/ 4655 w 14691"/>
                <a:gd name="connsiteY43" fmla="*/ 7003 h 21600"/>
                <a:gd name="connsiteX44" fmla="*/ 3470 w 14691"/>
                <a:gd name="connsiteY44" fmla="*/ 7003 h 21600"/>
                <a:gd name="connsiteX45" fmla="*/ 3397 w 14691"/>
                <a:gd name="connsiteY45" fmla="*/ 7050 h 21600"/>
                <a:gd name="connsiteX46" fmla="*/ 3335 w 14691"/>
                <a:gd name="connsiteY46" fmla="*/ 7184 h 21600"/>
                <a:gd name="connsiteX47" fmla="*/ 3290 w 14691"/>
                <a:gd name="connsiteY47" fmla="*/ 7385 h 21600"/>
                <a:gd name="connsiteX48" fmla="*/ 3271 w 14691"/>
                <a:gd name="connsiteY48" fmla="*/ 7633 h 21600"/>
                <a:gd name="connsiteX49" fmla="*/ 3133 w 14691"/>
                <a:gd name="connsiteY49" fmla="*/ 16011 h 21600"/>
                <a:gd name="connsiteX50" fmla="*/ 2995 w 14691"/>
                <a:gd name="connsiteY50" fmla="*/ 18065 h 21600"/>
                <a:gd name="connsiteX51" fmla="*/ 2670 w 14691"/>
                <a:gd name="connsiteY51" fmla="*/ 19852 h 21600"/>
                <a:gd name="connsiteX52" fmla="*/ 2200 w 14691"/>
                <a:gd name="connsiteY52" fmla="*/ 21122 h 21600"/>
                <a:gd name="connsiteX53" fmla="*/ 1639 w 14691"/>
                <a:gd name="connsiteY53" fmla="*/ 21600 h 21600"/>
                <a:gd name="connsiteX54" fmla="*/ 84 w 14691"/>
                <a:gd name="connsiteY54" fmla="*/ 21600 h 21600"/>
                <a:gd name="connsiteX55" fmla="*/ 378 w 14691"/>
                <a:gd name="connsiteY55" fmla="*/ 16928 h 21600"/>
                <a:gd name="connsiteX56" fmla="*/ 1810 w 14691"/>
                <a:gd name="connsiteY56" fmla="*/ 16928 h 21600"/>
                <a:gd name="connsiteX57" fmla="*/ 1903 w 14691"/>
                <a:gd name="connsiteY57" fmla="*/ 16852 h 21600"/>
                <a:gd name="connsiteX58" fmla="*/ 1984 w 14691"/>
                <a:gd name="connsiteY58" fmla="*/ 16651 h 21600"/>
                <a:gd name="connsiteX59" fmla="*/ 2043 w 14691"/>
                <a:gd name="connsiteY59" fmla="*/ 16365 h 21600"/>
                <a:gd name="connsiteX60" fmla="*/ 2074 w 14691"/>
                <a:gd name="connsiteY60" fmla="*/ 16011 h 21600"/>
                <a:gd name="connsiteX61" fmla="*/ 2366 w 14691"/>
                <a:gd name="connsiteY61" fmla="*/ 7633 h 21600"/>
                <a:gd name="connsiteX62" fmla="*/ 2499 w 14691"/>
                <a:gd name="connsiteY62" fmla="*/ 6238 h 21600"/>
                <a:gd name="connsiteX63" fmla="*/ 2755 w 14691"/>
                <a:gd name="connsiteY63" fmla="*/ 5159 h 21600"/>
                <a:gd name="connsiteX64" fmla="*/ 3097 w 14691"/>
                <a:gd name="connsiteY64" fmla="*/ 4461 h 21600"/>
                <a:gd name="connsiteX65" fmla="*/ 3496 w 14691"/>
                <a:gd name="connsiteY65" fmla="*/ 4213 h 21600"/>
                <a:gd name="connsiteX66" fmla="*/ 4613 w 14691"/>
                <a:gd name="connsiteY66" fmla="*/ 4213 h 21600"/>
                <a:gd name="connsiteX67" fmla="*/ 5012 w 14691"/>
                <a:gd name="connsiteY67" fmla="*/ 4461 h 21600"/>
                <a:gd name="connsiteX68" fmla="*/ 5354 w 14691"/>
                <a:gd name="connsiteY68" fmla="*/ 5159 h 21600"/>
                <a:gd name="connsiteX69" fmla="*/ 5610 w 14691"/>
                <a:gd name="connsiteY69" fmla="*/ 6238 h 21600"/>
                <a:gd name="connsiteX70" fmla="*/ 5741 w 14691"/>
                <a:gd name="connsiteY70" fmla="*/ 7633 h 21600"/>
                <a:gd name="connsiteX71" fmla="*/ 6033 w 14691"/>
                <a:gd name="connsiteY71" fmla="*/ 16011 h 21600"/>
                <a:gd name="connsiteX72" fmla="*/ 6064 w 14691"/>
                <a:gd name="connsiteY72" fmla="*/ 16365 h 21600"/>
                <a:gd name="connsiteX73" fmla="*/ 6123 w 14691"/>
                <a:gd name="connsiteY73" fmla="*/ 16651 h 21600"/>
                <a:gd name="connsiteX74" fmla="*/ 6204 w 14691"/>
                <a:gd name="connsiteY74" fmla="*/ 16852 h 21600"/>
                <a:gd name="connsiteX75" fmla="*/ 6296 w 14691"/>
                <a:gd name="connsiteY75" fmla="*/ 16928 h 21600"/>
                <a:gd name="connsiteX76" fmla="*/ 7728 w 14691"/>
                <a:gd name="connsiteY76" fmla="*/ 16928 h 21600"/>
                <a:gd name="connsiteX77" fmla="*/ 7812 w 14691"/>
                <a:gd name="connsiteY77" fmla="*/ 16852 h 21600"/>
                <a:gd name="connsiteX78" fmla="*/ 7871 w 14691"/>
                <a:gd name="connsiteY78" fmla="*/ 16651 h 21600"/>
                <a:gd name="connsiteX79" fmla="*/ 7899 w 14691"/>
                <a:gd name="connsiteY79" fmla="*/ 16365 h 21600"/>
                <a:gd name="connsiteX80" fmla="*/ 7892 w 14691"/>
                <a:gd name="connsiteY80" fmla="*/ 16011 h 21600"/>
                <a:gd name="connsiteX81" fmla="*/ 6997 w 14691"/>
                <a:gd name="connsiteY81" fmla="*/ 2799 h 21600"/>
                <a:gd name="connsiteX82" fmla="*/ 6995 w 14691"/>
                <a:gd name="connsiteY82" fmla="*/ 1662 h 21600"/>
                <a:gd name="connsiteX83" fmla="*/ 7132 w 14691"/>
                <a:gd name="connsiteY83" fmla="*/ 783 h 21600"/>
                <a:gd name="connsiteX84" fmla="*/ 7382 w 14691"/>
                <a:gd name="connsiteY84" fmla="*/ 210 h 21600"/>
                <a:gd name="connsiteX85" fmla="*/ 7721 w 14691"/>
                <a:gd name="connsiteY85" fmla="*/ 0 h 21600"/>
                <a:gd name="connsiteX86" fmla="*/ 8738 w 14691"/>
                <a:gd name="connsiteY86" fmla="*/ 0 h 21600"/>
                <a:gd name="connsiteX0" fmla="*/ 8738 w 14637"/>
                <a:gd name="connsiteY0" fmla="*/ 0 h 21600"/>
                <a:gd name="connsiteX1" fmla="*/ 9120 w 14637"/>
                <a:gd name="connsiteY1" fmla="*/ 210 h 21600"/>
                <a:gd name="connsiteX2" fmla="*/ 9488 w 14637"/>
                <a:gd name="connsiteY2" fmla="*/ 783 h 21600"/>
                <a:gd name="connsiteX3" fmla="*/ 9809 w 14637"/>
                <a:gd name="connsiteY3" fmla="*/ 1662 h 21600"/>
                <a:gd name="connsiteX4" fmla="*/ 10039 w 14637"/>
                <a:gd name="connsiteY4" fmla="*/ 2799 h 21600"/>
                <a:gd name="connsiteX5" fmla="*/ 11858 w 14637"/>
                <a:gd name="connsiteY5" fmla="*/ 16011 h 21600"/>
                <a:gd name="connsiteX6" fmla="*/ 11925 w 14637"/>
                <a:gd name="connsiteY6" fmla="*/ 16365 h 21600"/>
                <a:gd name="connsiteX7" fmla="*/ 12013 w 14637"/>
                <a:gd name="connsiteY7" fmla="*/ 16651 h 21600"/>
                <a:gd name="connsiteX8" fmla="*/ 12113 w 14637"/>
                <a:gd name="connsiteY8" fmla="*/ 16852 h 21600"/>
                <a:gd name="connsiteX9" fmla="*/ 12212 w 14637"/>
                <a:gd name="connsiteY9" fmla="*/ 16928 h 21600"/>
                <a:gd name="connsiteX10" fmla="*/ 14110 w 14637"/>
                <a:gd name="connsiteY10" fmla="*/ 16928 h 21600"/>
                <a:gd name="connsiteX11" fmla="*/ 14580 w 14637"/>
                <a:gd name="connsiteY11" fmla="*/ 17893 h 21600"/>
                <a:gd name="connsiteX12" fmla="*/ 14512 w 14637"/>
                <a:gd name="connsiteY12" fmla="*/ 18750 h 21600"/>
                <a:gd name="connsiteX13" fmla="*/ 14110 w 14637"/>
                <a:gd name="connsiteY13" fmla="*/ 21600 h 21600"/>
                <a:gd name="connsiteX14" fmla="*/ 12875 w 14637"/>
                <a:gd name="connsiteY14" fmla="*/ 21600 h 21600"/>
                <a:gd name="connsiteX15" fmla="*/ 12267 w 14637"/>
                <a:gd name="connsiteY15" fmla="*/ 21122 h 21600"/>
                <a:gd name="connsiteX16" fmla="*/ 11666 w 14637"/>
                <a:gd name="connsiteY16" fmla="*/ 19852 h 21600"/>
                <a:gd name="connsiteX17" fmla="*/ 11158 w 14637"/>
                <a:gd name="connsiteY17" fmla="*/ 18065 h 21600"/>
                <a:gd name="connsiteX18" fmla="*/ 10809 w 14637"/>
                <a:gd name="connsiteY18" fmla="*/ 16011 h 21600"/>
                <a:gd name="connsiteX19" fmla="*/ 9234 w 14637"/>
                <a:gd name="connsiteY19" fmla="*/ 2799 h 21600"/>
                <a:gd name="connsiteX20" fmla="*/ 9196 w 14637"/>
                <a:gd name="connsiteY20" fmla="*/ 2598 h 21600"/>
                <a:gd name="connsiteX21" fmla="*/ 9139 w 14637"/>
                <a:gd name="connsiteY21" fmla="*/ 2436 h 21600"/>
                <a:gd name="connsiteX22" fmla="*/ 9073 w 14637"/>
                <a:gd name="connsiteY22" fmla="*/ 2321 h 21600"/>
                <a:gd name="connsiteX23" fmla="*/ 9001 w 14637"/>
                <a:gd name="connsiteY23" fmla="*/ 2283 h 21600"/>
                <a:gd name="connsiteX24" fmla="*/ 7933 w 14637"/>
                <a:gd name="connsiteY24" fmla="*/ 2283 h 21600"/>
                <a:gd name="connsiteX25" fmla="*/ 7871 w 14637"/>
                <a:gd name="connsiteY25" fmla="*/ 2321 h 21600"/>
                <a:gd name="connsiteX26" fmla="*/ 7826 w 14637"/>
                <a:gd name="connsiteY26" fmla="*/ 2436 h 21600"/>
                <a:gd name="connsiteX27" fmla="*/ 7804 w 14637"/>
                <a:gd name="connsiteY27" fmla="*/ 2598 h 21600"/>
                <a:gd name="connsiteX28" fmla="*/ 7809 w 14637"/>
                <a:gd name="connsiteY28" fmla="*/ 2799 h 21600"/>
                <a:gd name="connsiteX29" fmla="*/ 8949 w 14637"/>
                <a:gd name="connsiteY29" fmla="*/ 16011 h 21600"/>
                <a:gd name="connsiteX30" fmla="*/ 9023 w 14637"/>
                <a:gd name="connsiteY30" fmla="*/ 18065 h 21600"/>
                <a:gd name="connsiteX31" fmla="*/ 8883 w 14637"/>
                <a:gd name="connsiteY31" fmla="*/ 19852 h 21600"/>
                <a:gd name="connsiteX32" fmla="*/ 8543 w 14637"/>
                <a:gd name="connsiteY32" fmla="*/ 21122 h 21600"/>
                <a:gd name="connsiteX33" fmla="*/ 8032 w 14637"/>
                <a:gd name="connsiteY33" fmla="*/ 21600 h 21600"/>
                <a:gd name="connsiteX34" fmla="*/ 6484 w 14637"/>
                <a:gd name="connsiteY34" fmla="*/ 21600 h 21600"/>
                <a:gd name="connsiteX35" fmla="*/ 5926 w 14637"/>
                <a:gd name="connsiteY35" fmla="*/ 21122 h 21600"/>
                <a:gd name="connsiteX36" fmla="*/ 5456 w 14637"/>
                <a:gd name="connsiteY36" fmla="*/ 19852 h 21600"/>
                <a:gd name="connsiteX37" fmla="*/ 5130 w 14637"/>
                <a:gd name="connsiteY37" fmla="*/ 18065 h 21600"/>
                <a:gd name="connsiteX38" fmla="*/ 4993 w 14637"/>
                <a:gd name="connsiteY38" fmla="*/ 16011 h 21600"/>
                <a:gd name="connsiteX39" fmla="*/ 4855 w 14637"/>
                <a:gd name="connsiteY39" fmla="*/ 7633 h 21600"/>
                <a:gd name="connsiteX40" fmla="*/ 4836 w 14637"/>
                <a:gd name="connsiteY40" fmla="*/ 7385 h 21600"/>
                <a:gd name="connsiteX41" fmla="*/ 4791 w 14637"/>
                <a:gd name="connsiteY41" fmla="*/ 7184 h 21600"/>
                <a:gd name="connsiteX42" fmla="*/ 4729 w 14637"/>
                <a:gd name="connsiteY42" fmla="*/ 7050 h 21600"/>
                <a:gd name="connsiteX43" fmla="*/ 4655 w 14637"/>
                <a:gd name="connsiteY43" fmla="*/ 7003 h 21600"/>
                <a:gd name="connsiteX44" fmla="*/ 3470 w 14637"/>
                <a:gd name="connsiteY44" fmla="*/ 7003 h 21600"/>
                <a:gd name="connsiteX45" fmla="*/ 3397 w 14637"/>
                <a:gd name="connsiteY45" fmla="*/ 7050 h 21600"/>
                <a:gd name="connsiteX46" fmla="*/ 3335 w 14637"/>
                <a:gd name="connsiteY46" fmla="*/ 7184 h 21600"/>
                <a:gd name="connsiteX47" fmla="*/ 3290 w 14637"/>
                <a:gd name="connsiteY47" fmla="*/ 7385 h 21600"/>
                <a:gd name="connsiteX48" fmla="*/ 3271 w 14637"/>
                <a:gd name="connsiteY48" fmla="*/ 7633 h 21600"/>
                <a:gd name="connsiteX49" fmla="*/ 3133 w 14637"/>
                <a:gd name="connsiteY49" fmla="*/ 16011 h 21600"/>
                <a:gd name="connsiteX50" fmla="*/ 2995 w 14637"/>
                <a:gd name="connsiteY50" fmla="*/ 18065 h 21600"/>
                <a:gd name="connsiteX51" fmla="*/ 2670 w 14637"/>
                <a:gd name="connsiteY51" fmla="*/ 19852 h 21600"/>
                <a:gd name="connsiteX52" fmla="*/ 2200 w 14637"/>
                <a:gd name="connsiteY52" fmla="*/ 21122 h 21600"/>
                <a:gd name="connsiteX53" fmla="*/ 1639 w 14637"/>
                <a:gd name="connsiteY53" fmla="*/ 21600 h 21600"/>
                <a:gd name="connsiteX54" fmla="*/ 84 w 14637"/>
                <a:gd name="connsiteY54" fmla="*/ 21600 h 21600"/>
                <a:gd name="connsiteX55" fmla="*/ 378 w 14637"/>
                <a:gd name="connsiteY55" fmla="*/ 16928 h 21600"/>
                <a:gd name="connsiteX56" fmla="*/ 1810 w 14637"/>
                <a:gd name="connsiteY56" fmla="*/ 16928 h 21600"/>
                <a:gd name="connsiteX57" fmla="*/ 1903 w 14637"/>
                <a:gd name="connsiteY57" fmla="*/ 16852 h 21600"/>
                <a:gd name="connsiteX58" fmla="*/ 1984 w 14637"/>
                <a:gd name="connsiteY58" fmla="*/ 16651 h 21600"/>
                <a:gd name="connsiteX59" fmla="*/ 2043 w 14637"/>
                <a:gd name="connsiteY59" fmla="*/ 16365 h 21600"/>
                <a:gd name="connsiteX60" fmla="*/ 2074 w 14637"/>
                <a:gd name="connsiteY60" fmla="*/ 16011 h 21600"/>
                <a:gd name="connsiteX61" fmla="*/ 2366 w 14637"/>
                <a:gd name="connsiteY61" fmla="*/ 7633 h 21600"/>
                <a:gd name="connsiteX62" fmla="*/ 2499 w 14637"/>
                <a:gd name="connsiteY62" fmla="*/ 6238 h 21600"/>
                <a:gd name="connsiteX63" fmla="*/ 2755 w 14637"/>
                <a:gd name="connsiteY63" fmla="*/ 5159 h 21600"/>
                <a:gd name="connsiteX64" fmla="*/ 3097 w 14637"/>
                <a:gd name="connsiteY64" fmla="*/ 4461 h 21600"/>
                <a:gd name="connsiteX65" fmla="*/ 3496 w 14637"/>
                <a:gd name="connsiteY65" fmla="*/ 4213 h 21600"/>
                <a:gd name="connsiteX66" fmla="*/ 4613 w 14637"/>
                <a:gd name="connsiteY66" fmla="*/ 4213 h 21600"/>
                <a:gd name="connsiteX67" fmla="*/ 5012 w 14637"/>
                <a:gd name="connsiteY67" fmla="*/ 4461 h 21600"/>
                <a:gd name="connsiteX68" fmla="*/ 5354 w 14637"/>
                <a:gd name="connsiteY68" fmla="*/ 5159 h 21600"/>
                <a:gd name="connsiteX69" fmla="*/ 5610 w 14637"/>
                <a:gd name="connsiteY69" fmla="*/ 6238 h 21600"/>
                <a:gd name="connsiteX70" fmla="*/ 5741 w 14637"/>
                <a:gd name="connsiteY70" fmla="*/ 7633 h 21600"/>
                <a:gd name="connsiteX71" fmla="*/ 6033 w 14637"/>
                <a:gd name="connsiteY71" fmla="*/ 16011 h 21600"/>
                <a:gd name="connsiteX72" fmla="*/ 6064 w 14637"/>
                <a:gd name="connsiteY72" fmla="*/ 16365 h 21600"/>
                <a:gd name="connsiteX73" fmla="*/ 6123 w 14637"/>
                <a:gd name="connsiteY73" fmla="*/ 16651 h 21600"/>
                <a:gd name="connsiteX74" fmla="*/ 6204 w 14637"/>
                <a:gd name="connsiteY74" fmla="*/ 16852 h 21600"/>
                <a:gd name="connsiteX75" fmla="*/ 6296 w 14637"/>
                <a:gd name="connsiteY75" fmla="*/ 16928 h 21600"/>
                <a:gd name="connsiteX76" fmla="*/ 7728 w 14637"/>
                <a:gd name="connsiteY76" fmla="*/ 16928 h 21600"/>
                <a:gd name="connsiteX77" fmla="*/ 7812 w 14637"/>
                <a:gd name="connsiteY77" fmla="*/ 16852 h 21600"/>
                <a:gd name="connsiteX78" fmla="*/ 7871 w 14637"/>
                <a:gd name="connsiteY78" fmla="*/ 16651 h 21600"/>
                <a:gd name="connsiteX79" fmla="*/ 7899 w 14637"/>
                <a:gd name="connsiteY79" fmla="*/ 16365 h 21600"/>
                <a:gd name="connsiteX80" fmla="*/ 7892 w 14637"/>
                <a:gd name="connsiteY80" fmla="*/ 16011 h 21600"/>
                <a:gd name="connsiteX81" fmla="*/ 6997 w 14637"/>
                <a:gd name="connsiteY81" fmla="*/ 2799 h 21600"/>
                <a:gd name="connsiteX82" fmla="*/ 6995 w 14637"/>
                <a:gd name="connsiteY82" fmla="*/ 1662 h 21600"/>
                <a:gd name="connsiteX83" fmla="*/ 7132 w 14637"/>
                <a:gd name="connsiteY83" fmla="*/ 783 h 21600"/>
                <a:gd name="connsiteX84" fmla="*/ 7382 w 14637"/>
                <a:gd name="connsiteY84" fmla="*/ 210 h 21600"/>
                <a:gd name="connsiteX85" fmla="*/ 7721 w 14637"/>
                <a:gd name="connsiteY85" fmla="*/ 0 h 21600"/>
                <a:gd name="connsiteX86" fmla="*/ 8738 w 14637"/>
                <a:gd name="connsiteY86" fmla="*/ 0 h 21600"/>
                <a:gd name="connsiteX0" fmla="*/ 8738 w 14637"/>
                <a:gd name="connsiteY0" fmla="*/ 0 h 21600"/>
                <a:gd name="connsiteX1" fmla="*/ 9120 w 14637"/>
                <a:gd name="connsiteY1" fmla="*/ 210 h 21600"/>
                <a:gd name="connsiteX2" fmla="*/ 9488 w 14637"/>
                <a:gd name="connsiteY2" fmla="*/ 783 h 21600"/>
                <a:gd name="connsiteX3" fmla="*/ 9809 w 14637"/>
                <a:gd name="connsiteY3" fmla="*/ 1662 h 21600"/>
                <a:gd name="connsiteX4" fmla="*/ 10039 w 14637"/>
                <a:gd name="connsiteY4" fmla="*/ 2799 h 21600"/>
                <a:gd name="connsiteX5" fmla="*/ 11858 w 14637"/>
                <a:gd name="connsiteY5" fmla="*/ 16011 h 21600"/>
                <a:gd name="connsiteX6" fmla="*/ 11925 w 14637"/>
                <a:gd name="connsiteY6" fmla="*/ 16365 h 21600"/>
                <a:gd name="connsiteX7" fmla="*/ 12013 w 14637"/>
                <a:gd name="connsiteY7" fmla="*/ 16651 h 21600"/>
                <a:gd name="connsiteX8" fmla="*/ 12113 w 14637"/>
                <a:gd name="connsiteY8" fmla="*/ 16852 h 21600"/>
                <a:gd name="connsiteX9" fmla="*/ 12212 w 14637"/>
                <a:gd name="connsiteY9" fmla="*/ 16928 h 21600"/>
                <a:gd name="connsiteX10" fmla="*/ 14110 w 14637"/>
                <a:gd name="connsiteY10" fmla="*/ 16928 h 21600"/>
                <a:gd name="connsiteX11" fmla="*/ 14327 w 14637"/>
                <a:gd name="connsiteY11" fmla="*/ 17227 h 21600"/>
                <a:gd name="connsiteX12" fmla="*/ 14512 w 14637"/>
                <a:gd name="connsiteY12" fmla="*/ 18750 h 21600"/>
                <a:gd name="connsiteX13" fmla="*/ 14110 w 14637"/>
                <a:gd name="connsiteY13" fmla="*/ 21600 h 21600"/>
                <a:gd name="connsiteX14" fmla="*/ 12875 w 14637"/>
                <a:gd name="connsiteY14" fmla="*/ 21600 h 21600"/>
                <a:gd name="connsiteX15" fmla="*/ 12267 w 14637"/>
                <a:gd name="connsiteY15" fmla="*/ 21122 h 21600"/>
                <a:gd name="connsiteX16" fmla="*/ 11666 w 14637"/>
                <a:gd name="connsiteY16" fmla="*/ 19852 h 21600"/>
                <a:gd name="connsiteX17" fmla="*/ 11158 w 14637"/>
                <a:gd name="connsiteY17" fmla="*/ 18065 h 21600"/>
                <a:gd name="connsiteX18" fmla="*/ 10809 w 14637"/>
                <a:gd name="connsiteY18" fmla="*/ 16011 h 21600"/>
                <a:gd name="connsiteX19" fmla="*/ 9234 w 14637"/>
                <a:gd name="connsiteY19" fmla="*/ 2799 h 21600"/>
                <a:gd name="connsiteX20" fmla="*/ 9196 w 14637"/>
                <a:gd name="connsiteY20" fmla="*/ 2598 h 21600"/>
                <a:gd name="connsiteX21" fmla="*/ 9139 w 14637"/>
                <a:gd name="connsiteY21" fmla="*/ 2436 h 21600"/>
                <a:gd name="connsiteX22" fmla="*/ 9073 w 14637"/>
                <a:gd name="connsiteY22" fmla="*/ 2321 h 21600"/>
                <a:gd name="connsiteX23" fmla="*/ 9001 w 14637"/>
                <a:gd name="connsiteY23" fmla="*/ 2283 h 21600"/>
                <a:gd name="connsiteX24" fmla="*/ 7933 w 14637"/>
                <a:gd name="connsiteY24" fmla="*/ 2283 h 21600"/>
                <a:gd name="connsiteX25" fmla="*/ 7871 w 14637"/>
                <a:gd name="connsiteY25" fmla="*/ 2321 h 21600"/>
                <a:gd name="connsiteX26" fmla="*/ 7826 w 14637"/>
                <a:gd name="connsiteY26" fmla="*/ 2436 h 21600"/>
                <a:gd name="connsiteX27" fmla="*/ 7804 w 14637"/>
                <a:gd name="connsiteY27" fmla="*/ 2598 h 21600"/>
                <a:gd name="connsiteX28" fmla="*/ 7809 w 14637"/>
                <a:gd name="connsiteY28" fmla="*/ 2799 h 21600"/>
                <a:gd name="connsiteX29" fmla="*/ 8949 w 14637"/>
                <a:gd name="connsiteY29" fmla="*/ 16011 h 21600"/>
                <a:gd name="connsiteX30" fmla="*/ 9023 w 14637"/>
                <a:gd name="connsiteY30" fmla="*/ 18065 h 21600"/>
                <a:gd name="connsiteX31" fmla="*/ 8883 w 14637"/>
                <a:gd name="connsiteY31" fmla="*/ 19852 h 21600"/>
                <a:gd name="connsiteX32" fmla="*/ 8543 w 14637"/>
                <a:gd name="connsiteY32" fmla="*/ 21122 h 21600"/>
                <a:gd name="connsiteX33" fmla="*/ 8032 w 14637"/>
                <a:gd name="connsiteY33" fmla="*/ 21600 h 21600"/>
                <a:gd name="connsiteX34" fmla="*/ 6484 w 14637"/>
                <a:gd name="connsiteY34" fmla="*/ 21600 h 21600"/>
                <a:gd name="connsiteX35" fmla="*/ 5926 w 14637"/>
                <a:gd name="connsiteY35" fmla="*/ 21122 h 21600"/>
                <a:gd name="connsiteX36" fmla="*/ 5456 w 14637"/>
                <a:gd name="connsiteY36" fmla="*/ 19852 h 21600"/>
                <a:gd name="connsiteX37" fmla="*/ 5130 w 14637"/>
                <a:gd name="connsiteY37" fmla="*/ 18065 h 21600"/>
                <a:gd name="connsiteX38" fmla="*/ 4993 w 14637"/>
                <a:gd name="connsiteY38" fmla="*/ 16011 h 21600"/>
                <a:gd name="connsiteX39" fmla="*/ 4855 w 14637"/>
                <a:gd name="connsiteY39" fmla="*/ 7633 h 21600"/>
                <a:gd name="connsiteX40" fmla="*/ 4836 w 14637"/>
                <a:gd name="connsiteY40" fmla="*/ 7385 h 21600"/>
                <a:gd name="connsiteX41" fmla="*/ 4791 w 14637"/>
                <a:gd name="connsiteY41" fmla="*/ 7184 h 21600"/>
                <a:gd name="connsiteX42" fmla="*/ 4729 w 14637"/>
                <a:gd name="connsiteY42" fmla="*/ 7050 h 21600"/>
                <a:gd name="connsiteX43" fmla="*/ 4655 w 14637"/>
                <a:gd name="connsiteY43" fmla="*/ 7003 h 21600"/>
                <a:gd name="connsiteX44" fmla="*/ 3470 w 14637"/>
                <a:gd name="connsiteY44" fmla="*/ 7003 h 21600"/>
                <a:gd name="connsiteX45" fmla="*/ 3397 w 14637"/>
                <a:gd name="connsiteY45" fmla="*/ 7050 h 21600"/>
                <a:gd name="connsiteX46" fmla="*/ 3335 w 14637"/>
                <a:gd name="connsiteY46" fmla="*/ 7184 h 21600"/>
                <a:gd name="connsiteX47" fmla="*/ 3290 w 14637"/>
                <a:gd name="connsiteY47" fmla="*/ 7385 h 21600"/>
                <a:gd name="connsiteX48" fmla="*/ 3271 w 14637"/>
                <a:gd name="connsiteY48" fmla="*/ 7633 h 21600"/>
                <a:gd name="connsiteX49" fmla="*/ 3133 w 14637"/>
                <a:gd name="connsiteY49" fmla="*/ 16011 h 21600"/>
                <a:gd name="connsiteX50" fmla="*/ 2995 w 14637"/>
                <a:gd name="connsiteY50" fmla="*/ 18065 h 21600"/>
                <a:gd name="connsiteX51" fmla="*/ 2670 w 14637"/>
                <a:gd name="connsiteY51" fmla="*/ 19852 h 21600"/>
                <a:gd name="connsiteX52" fmla="*/ 2200 w 14637"/>
                <a:gd name="connsiteY52" fmla="*/ 21122 h 21600"/>
                <a:gd name="connsiteX53" fmla="*/ 1639 w 14637"/>
                <a:gd name="connsiteY53" fmla="*/ 21600 h 21600"/>
                <a:gd name="connsiteX54" fmla="*/ 84 w 14637"/>
                <a:gd name="connsiteY54" fmla="*/ 21600 h 21600"/>
                <a:gd name="connsiteX55" fmla="*/ 378 w 14637"/>
                <a:gd name="connsiteY55" fmla="*/ 16928 h 21600"/>
                <a:gd name="connsiteX56" fmla="*/ 1810 w 14637"/>
                <a:gd name="connsiteY56" fmla="*/ 16928 h 21600"/>
                <a:gd name="connsiteX57" fmla="*/ 1903 w 14637"/>
                <a:gd name="connsiteY57" fmla="*/ 16852 h 21600"/>
                <a:gd name="connsiteX58" fmla="*/ 1984 w 14637"/>
                <a:gd name="connsiteY58" fmla="*/ 16651 h 21600"/>
                <a:gd name="connsiteX59" fmla="*/ 2043 w 14637"/>
                <a:gd name="connsiteY59" fmla="*/ 16365 h 21600"/>
                <a:gd name="connsiteX60" fmla="*/ 2074 w 14637"/>
                <a:gd name="connsiteY60" fmla="*/ 16011 h 21600"/>
                <a:gd name="connsiteX61" fmla="*/ 2366 w 14637"/>
                <a:gd name="connsiteY61" fmla="*/ 7633 h 21600"/>
                <a:gd name="connsiteX62" fmla="*/ 2499 w 14637"/>
                <a:gd name="connsiteY62" fmla="*/ 6238 h 21600"/>
                <a:gd name="connsiteX63" fmla="*/ 2755 w 14637"/>
                <a:gd name="connsiteY63" fmla="*/ 5159 h 21600"/>
                <a:gd name="connsiteX64" fmla="*/ 3097 w 14637"/>
                <a:gd name="connsiteY64" fmla="*/ 4461 h 21600"/>
                <a:gd name="connsiteX65" fmla="*/ 3496 w 14637"/>
                <a:gd name="connsiteY65" fmla="*/ 4213 h 21600"/>
                <a:gd name="connsiteX66" fmla="*/ 4613 w 14637"/>
                <a:gd name="connsiteY66" fmla="*/ 4213 h 21600"/>
                <a:gd name="connsiteX67" fmla="*/ 5012 w 14637"/>
                <a:gd name="connsiteY67" fmla="*/ 4461 h 21600"/>
                <a:gd name="connsiteX68" fmla="*/ 5354 w 14637"/>
                <a:gd name="connsiteY68" fmla="*/ 5159 h 21600"/>
                <a:gd name="connsiteX69" fmla="*/ 5610 w 14637"/>
                <a:gd name="connsiteY69" fmla="*/ 6238 h 21600"/>
                <a:gd name="connsiteX70" fmla="*/ 5741 w 14637"/>
                <a:gd name="connsiteY70" fmla="*/ 7633 h 21600"/>
                <a:gd name="connsiteX71" fmla="*/ 6033 w 14637"/>
                <a:gd name="connsiteY71" fmla="*/ 16011 h 21600"/>
                <a:gd name="connsiteX72" fmla="*/ 6064 w 14637"/>
                <a:gd name="connsiteY72" fmla="*/ 16365 h 21600"/>
                <a:gd name="connsiteX73" fmla="*/ 6123 w 14637"/>
                <a:gd name="connsiteY73" fmla="*/ 16651 h 21600"/>
                <a:gd name="connsiteX74" fmla="*/ 6204 w 14637"/>
                <a:gd name="connsiteY74" fmla="*/ 16852 h 21600"/>
                <a:gd name="connsiteX75" fmla="*/ 6296 w 14637"/>
                <a:gd name="connsiteY75" fmla="*/ 16928 h 21600"/>
                <a:gd name="connsiteX76" fmla="*/ 7728 w 14637"/>
                <a:gd name="connsiteY76" fmla="*/ 16928 h 21600"/>
                <a:gd name="connsiteX77" fmla="*/ 7812 w 14637"/>
                <a:gd name="connsiteY77" fmla="*/ 16852 h 21600"/>
                <a:gd name="connsiteX78" fmla="*/ 7871 w 14637"/>
                <a:gd name="connsiteY78" fmla="*/ 16651 h 21600"/>
                <a:gd name="connsiteX79" fmla="*/ 7899 w 14637"/>
                <a:gd name="connsiteY79" fmla="*/ 16365 h 21600"/>
                <a:gd name="connsiteX80" fmla="*/ 7892 w 14637"/>
                <a:gd name="connsiteY80" fmla="*/ 16011 h 21600"/>
                <a:gd name="connsiteX81" fmla="*/ 6997 w 14637"/>
                <a:gd name="connsiteY81" fmla="*/ 2799 h 21600"/>
                <a:gd name="connsiteX82" fmla="*/ 6995 w 14637"/>
                <a:gd name="connsiteY82" fmla="*/ 1662 h 21600"/>
                <a:gd name="connsiteX83" fmla="*/ 7132 w 14637"/>
                <a:gd name="connsiteY83" fmla="*/ 783 h 21600"/>
                <a:gd name="connsiteX84" fmla="*/ 7382 w 14637"/>
                <a:gd name="connsiteY84" fmla="*/ 210 h 21600"/>
                <a:gd name="connsiteX85" fmla="*/ 7721 w 14637"/>
                <a:gd name="connsiteY85" fmla="*/ 0 h 21600"/>
                <a:gd name="connsiteX86" fmla="*/ 8738 w 14637"/>
                <a:gd name="connsiteY86" fmla="*/ 0 h 21600"/>
                <a:gd name="connsiteX0" fmla="*/ 8738 w 14637"/>
                <a:gd name="connsiteY0" fmla="*/ 0 h 21600"/>
                <a:gd name="connsiteX1" fmla="*/ 9120 w 14637"/>
                <a:gd name="connsiteY1" fmla="*/ 210 h 21600"/>
                <a:gd name="connsiteX2" fmla="*/ 9488 w 14637"/>
                <a:gd name="connsiteY2" fmla="*/ 783 h 21600"/>
                <a:gd name="connsiteX3" fmla="*/ 9809 w 14637"/>
                <a:gd name="connsiteY3" fmla="*/ 1662 h 21600"/>
                <a:gd name="connsiteX4" fmla="*/ 10039 w 14637"/>
                <a:gd name="connsiteY4" fmla="*/ 2799 h 21600"/>
                <a:gd name="connsiteX5" fmla="*/ 11858 w 14637"/>
                <a:gd name="connsiteY5" fmla="*/ 16011 h 21600"/>
                <a:gd name="connsiteX6" fmla="*/ 11925 w 14637"/>
                <a:gd name="connsiteY6" fmla="*/ 16365 h 21600"/>
                <a:gd name="connsiteX7" fmla="*/ 12013 w 14637"/>
                <a:gd name="connsiteY7" fmla="*/ 16651 h 21600"/>
                <a:gd name="connsiteX8" fmla="*/ 12113 w 14637"/>
                <a:gd name="connsiteY8" fmla="*/ 16852 h 21600"/>
                <a:gd name="connsiteX9" fmla="*/ 12212 w 14637"/>
                <a:gd name="connsiteY9" fmla="*/ 16928 h 21600"/>
                <a:gd name="connsiteX10" fmla="*/ 14110 w 14637"/>
                <a:gd name="connsiteY10" fmla="*/ 16928 h 21600"/>
                <a:gd name="connsiteX11" fmla="*/ 14347 w 14637"/>
                <a:gd name="connsiteY11" fmla="*/ 17417 h 21600"/>
                <a:gd name="connsiteX12" fmla="*/ 14512 w 14637"/>
                <a:gd name="connsiteY12" fmla="*/ 18750 h 21600"/>
                <a:gd name="connsiteX13" fmla="*/ 14110 w 14637"/>
                <a:gd name="connsiteY13" fmla="*/ 21600 h 21600"/>
                <a:gd name="connsiteX14" fmla="*/ 12875 w 14637"/>
                <a:gd name="connsiteY14" fmla="*/ 21600 h 21600"/>
                <a:gd name="connsiteX15" fmla="*/ 12267 w 14637"/>
                <a:gd name="connsiteY15" fmla="*/ 21122 h 21600"/>
                <a:gd name="connsiteX16" fmla="*/ 11666 w 14637"/>
                <a:gd name="connsiteY16" fmla="*/ 19852 h 21600"/>
                <a:gd name="connsiteX17" fmla="*/ 11158 w 14637"/>
                <a:gd name="connsiteY17" fmla="*/ 18065 h 21600"/>
                <a:gd name="connsiteX18" fmla="*/ 10809 w 14637"/>
                <a:gd name="connsiteY18" fmla="*/ 16011 h 21600"/>
                <a:gd name="connsiteX19" fmla="*/ 9234 w 14637"/>
                <a:gd name="connsiteY19" fmla="*/ 2799 h 21600"/>
                <a:gd name="connsiteX20" fmla="*/ 9196 w 14637"/>
                <a:gd name="connsiteY20" fmla="*/ 2598 h 21600"/>
                <a:gd name="connsiteX21" fmla="*/ 9139 w 14637"/>
                <a:gd name="connsiteY21" fmla="*/ 2436 h 21600"/>
                <a:gd name="connsiteX22" fmla="*/ 9073 w 14637"/>
                <a:gd name="connsiteY22" fmla="*/ 2321 h 21600"/>
                <a:gd name="connsiteX23" fmla="*/ 9001 w 14637"/>
                <a:gd name="connsiteY23" fmla="*/ 2283 h 21600"/>
                <a:gd name="connsiteX24" fmla="*/ 7933 w 14637"/>
                <a:gd name="connsiteY24" fmla="*/ 2283 h 21600"/>
                <a:gd name="connsiteX25" fmla="*/ 7871 w 14637"/>
                <a:gd name="connsiteY25" fmla="*/ 2321 h 21600"/>
                <a:gd name="connsiteX26" fmla="*/ 7826 w 14637"/>
                <a:gd name="connsiteY26" fmla="*/ 2436 h 21600"/>
                <a:gd name="connsiteX27" fmla="*/ 7804 w 14637"/>
                <a:gd name="connsiteY27" fmla="*/ 2598 h 21600"/>
                <a:gd name="connsiteX28" fmla="*/ 7809 w 14637"/>
                <a:gd name="connsiteY28" fmla="*/ 2799 h 21600"/>
                <a:gd name="connsiteX29" fmla="*/ 8949 w 14637"/>
                <a:gd name="connsiteY29" fmla="*/ 16011 h 21600"/>
                <a:gd name="connsiteX30" fmla="*/ 9023 w 14637"/>
                <a:gd name="connsiteY30" fmla="*/ 18065 h 21600"/>
                <a:gd name="connsiteX31" fmla="*/ 8883 w 14637"/>
                <a:gd name="connsiteY31" fmla="*/ 19852 h 21600"/>
                <a:gd name="connsiteX32" fmla="*/ 8543 w 14637"/>
                <a:gd name="connsiteY32" fmla="*/ 21122 h 21600"/>
                <a:gd name="connsiteX33" fmla="*/ 8032 w 14637"/>
                <a:gd name="connsiteY33" fmla="*/ 21600 h 21600"/>
                <a:gd name="connsiteX34" fmla="*/ 6484 w 14637"/>
                <a:gd name="connsiteY34" fmla="*/ 21600 h 21600"/>
                <a:gd name="connsiteX35" fmla="*/ 5926 w 14637"/>
                <a:gd name="connsiteY35" fmla="*/ 21122 h 21600"/>
                <a:gd name="connsiteX36" fmla="*/ 5456 w 14637"/>
                <a:gd name="connsiteY36" fmla="*/ 19852 h 21600"/>
                <a:gd name="connsiteX37" fmla="*/ 5130 w 14637"/>
                <a:gd name="connsiteY37" fmla="*/ 18065 h 21600"/>
                <a:gd name="connsiteX38" fmla="*/ 4993 w 14637"/>
                <a:gd name="connsiteY38" fmla="*/ 16011 h 21600"/>
                <a:gd name="connsiteX39" fmla="*/ 4855 w 14637"/>
                <a:gd name="connsiteY39" fmla="*/ 7633 h 21600"/>
                <a:gd name="connsiteX40" fmla="*/ 4836 w 14637"/>
                <a:gd name="connsiteY40" fmla="*/ 7385 h 21600"/>
                <a:gd name="connsiteX41" fmla="*/ 4791 w 14637"/>
                <a:gd name="connsiteY41" fmla="*/ 7184 h 21600"/>
                <a:gd name="connsiteX42" fmla="*/ 4729 w 14637"/>
                <a:gd name="connsiteY42" fmla="*/ 7050 h 21600"/>
                <a:gd name="connsiteX43" fmla="*/ 4655 w 14637"/>
                <a:gd name="connsiteY43" fmla="*/ 7003 h 21600"/>
                <a:gd name="connsiteX44" fmla="*/ 3470 w 14637"/>
                <a:gd name="connsiteY44" fmla="*/ 7003 h 21600"/>
                <a:gd name="connsiteX45" fmla="*/ 3397 w 14637"/>
                <a:gd name="connsiteY45" fmla="*/ 7050 h 21600"/>
                <a:gd name="connsiteX46" fmla="*/ 3335 w 14637"/>
                <a:gd name="connsiteY46" fmla="*/ 7184 h 21600"/>
                <a:gd name="connsiteX47" fmla="*/ 3290 w 14637"/>
                <a:gd name="connsiteY47" fmla="*/ 7385 h 21600"/>
                <a:gd name="connsiteX48" fmla="*/ 3271 w 14637"/>
                <a:gd name="connsiteY48" fmla="*/ 7633 h 21600"/>
                <a:gd name="connsiteX49" fmla="*/ 3133 w 14637"/>
                <a:gd name="connsiteY49" fmla="*/ 16011 h 21600"/>
                <a:gd name="connsiteX50" fmla="*/ 2995 w 14637"/>
                <a:gd name="connsiteY50" fmla="*/ 18065 h 21600"/>
                <a:gd name="connsiteX51" fmla="*/ 2670 w 14637"/>
                <a:gd name="connsiteY51" fmla="*/ 19852 h 21600"/>
                <a:gd name="connsiteX52" fmla="*/ 2200 w 14637"/>
                <a:gd name="connsiteY52" fmla="*/ 21122 h 21600"/>
                <a:gd name="connsiteX53" fmla="*/ 1639 w 14637"/>
                <a:gd name="connsiteY53" fmla="*/ 21600 h 21600"/>
                <a:gd name="connsiteX54" fmla="*/ 84 w 14637"/>
                <a:gd name="connsiteY54" fmla="*/ 21600 h 21600"/>
                <a:gd name="connsiteX55" fmla="*/ 378 w 14637"/>
                <a:gd name="connsiteY55" fmla="*/ 16928 h 21600"/>
                <a:gd name="connsiteX56" fmla="*/ 1810 w 14637"/>
                <a:gd name="connsiteY56" fmla="*/ 16928 h 21600"/>
                <a:gd name="connsiteX57" fmla="*/ 1903 w 14637"/>
                <a:gd name="connsiteY57" fmla="*/ 16852 h 21600"/>
                <a:gd name="connsiteX58" fmla="*/ 1984 w 14637"/>
                <a:gd name="connsiteY58" fmla="*/ 16651 h 21600"/>
                <a:gd name="connsiteX59" fmla="*/ 2043 w 14637"/>
                <a:gd name="connsiteY59" fmla="*/ 16365 h 21600"/>
                <a:gd name="connsiteX60" fmla="*/ 2074 w 14637"/>
                <a:gd name="connsiteY60" fmla="*/ 16011 h 21600"/>
                <a:gd name="connsiteX61" fmla="*/ 2366 w 14637"/>
                <a:gd name="connsiteY61" fmla="*/ 7633 h 21600"/>
                <a:gd name="connsiteX62" fmla="*/ 2499 w 14637"/>
                <a:gd name="connsiteY62" fmla="*/ 6238 h 21600"/>
                <a:gd name="connsiteX63" fmla="*/ 2755 w 14637"/>
                <a:gd name="connsiteY63" fmla="*/ 5159 h 21600"/>
                <a:gd name="connsiteX64" fmla="*/ 3097 w 14637"/>
                <a:gd name="connsiteY64" fmla="*/ 4461 h 21600"/>
                <a:gd name="connsiteX65" fmla="*/ 3496 w 14637"/>
                <a:gd name="connsiteY65" fmla="*/ 4213 h 21600"/>
                <a:gd name="connsiteX66" fmla="*/ 4613 w 14637"/>
                <a:gd name="connsiteY66" fmla="*/ 4213 h 21600"/>
                <a:gd name="connsiteX67" fmla="*/ 5012 w 14637"/>
                <a:gd name="connsiteY67" fmla="*/ 4461 h 21600"/>
                <a:gd name="connsiteX68" fmla="*/ 5354 w 14637"/>
                <a:gd name="connsiteY68" fmla="*/ 5159 h 21600"/>
                <a:gd name="connsiteX69" fmla="*/ 5610 w 14637"/>
                <a:gd name="connsiteY69" fmla="*/ 6238 h 21600"/>
                <a:gd name="connsiteX70" fmla="*/ 5741 w 14637"/>
                <a:gd name="connsiteY70" fmla="*/ 7633 h 21600"/>
                <a:gd name="connsiteX71" fmla="*/ 6033 w 14637"/>
                <a:gd name="connsiteY71" fmla="*/ 16011 h 21600"/>
                <a:gd name="connsiteX72" fmla="*/ 6064 w 14637"/>
                <a:gd name="connsiteY72" fmla="*/ 16365 h 21600"/>
                <a:gd name="connsiteX73" fmla="*/ 6123 w 14637"/>
                <a:gd name="connsiteY73" fmla="*/ 16651 h 21600"/>
                <a:gd name="connsiteX74" fmla="*/ 6204 w 14637"/>
                <a:gd name="connsiteY74" fmla="*/ 16852 h 21600"/>
                <a:gd name="connsiteX75" fmla="*/ 6296 w 14637"/>
                <a:gd name="connsiteY75" fmla="*/ 16928 h 21600"/>
                <a:gd name="connsiteX76" fmla="*/ 7728 w 14637"/>
                <a:gd name="connsiteY76" fmla="*/ 16928 h 21600"/>
                <a:gd name="connsiteX77" fmla="*/ 7812 w 14637"/>
                <a:gd name="connsiteY77" fmla="*/ 16852 h 21600"/>
                <a:gd name="connsiteX78" fmla="*/ 7871 w 14637"/>
                <a:gd name="connsiteY78" fmla="*/ 16651 h 21600"/>
                <a:gd name="connsiteX79" fmla="*/ 7899 w 14637"/>
                <a:gd name="connsiteY79" fmla="*/ 16365 h 21600"/>
                <a:gd name="connsiteX80" fmla="*/ 7892 w 14637"/>
                <a:gd name="connsiteY80" fmla="*/ 16011 h 21600"/>
                <a:gd name="connsiteX81" fmla="*/ 6997 w 14637"/>
                <a:gd name="connsiteY81" fmla="*/ 2799 h 21600"/>
                <a:gd name="connsiteX82" fmla="*/ 6995 w 14637"/>
                <a:gd name="connsiteY82" fmla="*/ 1662 h 21600"/>
                <a:gd name="connsiteX83" fmla="*/ 7132 w 14637"/>
                <a:gd name="connsiteY83" fmla="*/ 783 h 21600"/>
                <a:gd name="connsiteX84" fmla="*/ 7382 w 14637"/>
                <a:gd name="connsiteY84" fmla="*/ 210 h 21600"/>
                <a:gd name="connsiteX85" fmla="*/ 7721 w 14637"/>
                <a:gd name="connsiteY85" fmla="*/ 0 h 21600"/>
                <a:gd name="connsiteX86" fmla="*/ 8738 w 14637"/>
                <a:gd name="connsiteY86" fmla="*/ 0 h 21600"/>
                <a:gd name="connsiteX0" fmla="*/ 8738 w 14637"/>
                <a:gd name="connsiteY0" fmla="*/ 0 h 21600"/>
                <a:gd name="connsiteX1" fmla="*/ 9120 w 14637"/>
                <a:gd name="connsiteY1" fmla="*/ 210 h 21600"/>
                <a:gd name="connsiteX2" fmla="*/ 9488 w 14637"/>
                <a:gd name="connsiteY2" fmla="*/ 783 h 21600"/>
                <a:gd name="connsiteX3" fmla="*/ 9809 w 14637"/>
                <a:gd name="connsiteY3" fmla="*/ 1662 h 21600"/>
                <a:gd name="connsiteX4" fmla="*/ 10039 w 14637"/>
                <a:gd name="connsiteY4" fmla="*/ 2799 h 21600"/>
                <a:gd name="connsiteX5" fmla="*/ 11858 w 14637"/>
                <a:gd name="connsiteY5" fmla="*/ 16011 h 21600"/>
                <a:gd name="connsiteX6" fmla="*/ 11925 w 14637"/>
                <a:gd name="connsiteY6" fmla="*/ 16365 h 21600"/>
                <a:gd name="connsiteX7" fmla="*/ 12013 w 14637"/>
                <a:gd name="connsiteY7" fmla="*/ 16651 h 21600"/>
                <a:gd name="connsiteX8" fmla="*/ 12113 w 14637"/>
                <a:gd name="connsiteY8" fmla="*/ 16852 h 21600"/>
                <a:gd name="connsiteX9" fmla="*/ 12212 w 14637"/>
                <a:gd name="connsiteY9" fmla="*/ 16928 h 21600"/>
                <a:gd name="connsiteX10" fmla="*/ 14110 w 14637"/>
                <a:gd name="connsiteY10" fmla="*/ 16928 h 21600"/>
                <a:gd name="connsiteX11" fmla="*/ 14347 w 14637"/>
                <a:gd name="connsiteY11" fmla="*/ 17417 h 21600"/>
                <a:gd name="connsiteX12" fmla="*/ 14512 w 14637"/>
                <a:gd name="connsiteY12" fmla="*/ 18750 h 21600"/>
                <a:gd name="connsiteX13" fmla="*/ 14110 w 14637"/>
                <a:gd name="connsiteY13" fmla="*/ 21600 h 21600"/>
                <a:gd name="connsiteX14" fmla="*/ 12875 w 14637"/>
                <a:gd name="connsiteY14" fmla="*/ 21600 h 21600"/>
                <a:gd name="connsiteX15" fmla="*/ 12267 w 14637"/>
                <a:gd name="connsiteY15" fmla="*/ 21122 h 21600"/>
                <a:gd name="connsiteX16" fmla="*/ 11666 w 14637"/>
                <a:gd name="connsiteY16" fmla="*/ 19852 h 21600"/>
                <a:gd name="connsiteX17" fmla="*/ 11158 w 14637"/>
                <a:gd name="connsiteY17" fmla="*/ 18065 h 21600"/>
                <a:gd name="connsiteX18" fmla="*/ 10809 w 14637"/>
                <a:gd name="connsiteY18" fmla="*/ 16011 h 21600"/>
                <a:gd name="connsiteX19" fmla="*/ 9234 w 14637"/>
                <a:gd name="connsiteY19" fmla="*/ 2799 h 21600"/>
                <a:gd name="connsiteX20" fmla="*/ 9196 w 14637"/>
                <a:gd name="connsiteY20" fmla="*/ 2598 h 21600"/>
                <a:gd name="connsiteX21" fmla="*/ 9139 w 14637"/>
                <a:gd name="connsiteY21" fmla="*/ 2436 h 21600"/>
                <a:gd name="connsiteX22" fmla="*/ 9073 w 14637"/>
                <a:gd name="connsiteY22" fmla="*/ 2321 h 21600"/>
                <a:gd name="connsiteX23" fmla="*/ 9001 w 14637"/>
                <a:gd name="connsiteY23" fmla="*/ 2283 h 21600"/>
                <a:gd name="connsiteX24" fmla="*/ 7933 w 14637"/>
                <a:gd name="connsiteY24" fmla="*/ 2283 h 21600"/>
                <a:gd name="connsiteX25" fmla="*/ 7871 w 14637"/>
                <a:gd name="connsiteY25" fmla="*/ 2321 h 21600"/>
                <a:gd name="connsiteX26" fmla="*/ 7826 w 14637"/>
                <a:gd name="connsiteY26" fmla="*/ 2436 h 21600"/>
                <a:gd name="connsiteX27" fmla="*/ 7804 w 14637"/>
                <a:gd name="connsiteY27" fmla="*/ 2598 h 21600"/>
                <a:gd name="connsiteX28" fmla="*/ 7809 w 14637"/>
                <a:gd name="connsiteY28" fmla="*/ 2799 h 21600"/>
                <a:gd name="connsiteX29" fmla="*/ 8949 w 14637"/>
                <a:gd name="connsiteY29" fmla="*/ 16011 h 21600"/>
                <a:gd name="connsiteX30" fmla="*/ 9023 w 14637"/>
                <a:gd name="connsiteY30" fmla="*/ 18065 h 21600"/>
                <a:gd name="connsiteX31" fmla="*/ 8883 w 14637"/>
                <a:gd name="connsiteY31" fmla="*/ 19852 h 21600"/>
                <a:gd name="connsiteX32" fmla="*/ 8543 w 14637"/>
                <a:gd name="connsiteY32" fmla="*/ 21122 h 21600"/>
                <a:gd name="connsiteX33" fmla="*/ 8032 w 14637"/>
                <a:gd name="connsiteY33" fmla="*/ 21600 h 21600"/>
                <a:gd name="connsiteX34" fmla="*/ 6484 w 14637"/>
                <a:gd name="connsiteY34" fmla="*/ 21600 h 21600"/>
                <a:gd name="connsiteX35" fmla="*/ 5926 w 14637"/>
                <a:gd name="connsiteY35" fmla="*/ 21122 h 21600"/>
                <a:gd name="connsiteX36" fmla="*/ 5456 w 14637"/>
                <a:gd name="connsiteY36" fmla="*/ 19852 h 21600"/>
                <a:gd name="connsiteX37" fmla="*/ 5130 w 14637"/>
                <a:gd name="connsiteY37" fmla="*/ 18065 h 21600"/>
                <a:gd name="connsiteX38" fmla="*/ 4993 w 14637"/>
                <a:gd name="connsiteY38" fmla="*/ 16011 h 21600"/>
                <a:gd name="connsiteX39" fmla="*/ 4855 w 14637"/>
                <a:gd name="connsiteY39" fmla="*/ 7633 h 21600"/>
                <a:gd name="connsiteX40" fmla="*/ 4836 w 14637"/>
                <a:gd name="connsiteY40" fmla="*/ 7385 h 21600"/>
                <a:gd name="connsiteX41" fmla="*/ 4791 w 14637"/>
                <a:gd name="connsiteY41" fmla="*/ 7184 h 21600"/>
                <a:gd name="connsiteX42" fmla="*/ 4729 w 14637"/>
                <a:gd name="connsiteY42" fmla="*/ 7050 h 21600"/>
                <a:gd name="connsiteX43" fmla="*/ 4655 w 14637"/>
                <a:gd name="connsiteY43" fmla="*/ 7003 h 21600"/>
                <a:gd name="connsiteX44" fmla="*/ 3470 w 14637"/>
                <a:gd name="connsiteY44" fmla="*/ 7003 h 21600"/>
                <a:gd name="connsiteX45" fmla="*/ 3397 w 14637"/>
                <a:gd name="connsiteY45" fmla="*/ 7050 h 21600"/>
                <a:gd name="connsiteX46" fmla="*/ 3335 w 14637"/>
                <a:gd name="connsiteY46" fmla="*/ 7184 h 21600"/>
                <a:gd name="connsiteX47" fmla="*/ 3290 w 14637"/>
                <a:gd name="connsiteY47" fmla="*/ 7385 h 21600"/>
                <a:gd name="connsiteX48" fmla="*/ 3271 w 14637"/>
                <a:gd name="connsiteY48" fmla="*/ 7633 h 21600"/>
                <a:gd name="connsiteX49" fmla="*/ 3133 w 14637"/>
                <a:gd name="connsiteY49" fmla="*/ 16011 h 21600"/>
                <a:gd name="connsiteX50" fmla="*/ 2995 w 14637"/>
                <a:gd name="connsiteY50" fmla="*/ 18065 h 21600"/>
                <a:gd name="connsiteX51" fmla="*/ 2670 w 14637"/>
                <a:gd name="connsiteY51" fmla="*/ 19852 h 21600"/>
                <a:gd name="connsiteX52" fmla="*/ 2200 w 14637"/>
                <a:gd name="connsiteY52" fmla="*/ 21122 h 21600"/>
                <a:gd name="connsiteX53" fmla="*/ 1639 w 14637"/>
                <a:gd name="connsiteY53" fmla="*/ 21600 h 21600"/>
                <a:gd name="connsiteX54" fmla="*/ 84 w 14637"/>
                <a:gd name="connsiteY54" fmla="*/ 21600 h 21600"/>
                <a:gd name="connsiteX55" fmla="*/ 378 w 14637"/>
                <a:gd name="connsiteY55" fmla="*/ 16928 h 21600"/>
                <a:gd name="connsiteX56" fmla="*/ 1810 w 14637"/>
                <a:gd name="connsiteY56" fmla="*/ 16928 h 21600"/>
                <a:gd name="connsiteX57" fmla="*/ 1903 w 14637"/>
                <a:gd name="connsiteY57" fmla="*/ 16852 h 21600"/>
                <a:gd name="connsiteX58" fmla="*/ 1984 w 14637"/>
                <a:gd name="connsiteY58" fmla="*/ 16651 h 21600"/>
                <a:gd name="connsiteX59" fmla="*/ 2043 w 14637"/>
                <a:gd name="connsiteY59" fmla="*/ 16365 h 21600"/>
                <a:gd name="connsiteX60" fmla="*/ 2074 w 14637"/>
                <a:gd name="connsiteY60" fmla="*/ 16011 h 21600"/>
                <a:gd name="connsiteX61" fmla="*/ 2366 w 14637"/>
                <a:gd name="connsiteY61" fmla="*/ 7633 h 21600"/>
                <a:gd name="connsiteX62" fmla="*/ 2499 w 14637"/>
                <a:gd name="connsiteY62" fmla="*/ 6238 h 21600"/>
                <a:gd name="connsiteX63" fmla="*/ 2755 w 14637"/>
                <a:gd name="connsiteY63" fmla="*/ 5159 h 21600"/>
                <a:gd name="connsiteX64" fmla="*/ 3097 w 14637"/>
                <a:gd name="connsiteY64" fmla="*/ 4461 h 21600"/>
                <a:gd name="connsiteX65" fmla="*/ 3496 w 14637"/>
                <a:gd name="connsiteY65" fmla="*/ 4213 h 21600"/>
                <a:gd name="connsiteX66" fmla="*/ 4613 w 14637"/>
                <a:gd name="connsiteY66" fmla="*/ 4213 h 21600"/>
                <a:gd name="connsiteX67" fmla="*/ 5012 w 14637"/>
                <a:gd name="connsiteY67" fmla="*/ 4461 h 21600"/>
                <a:gd name="connsiteX68" fmla="*/ 5354 w 14637"/>
                <a:gd name="connsiteY68" fmla="*/ 5159 h 21600"/>
                <a:gd name="connsiteX69" fmla="*/ 5610 w 14637"/>
                <a:gd name="connsiteY69" fmla="*/ 6238 h 21600"/>
                <a:gd name="connsiteX70" fmla="*/ 5741 w 14637"/>
                <a:gd name="connsiteY70" fmla="*/ 7633 h 21600"/>
                <a:gd name="connsiteX71" fmla="*/ 6033 w 14637"/>
                <a:gd name="connsiteY71" fmla="*/ 16011 h 21600"/>
                <a:gd name="connsiteX72" fmla="*/ 6064 w 14637"/>
                <a:gd name="connsiteY72" fmla="*/ 16365 h 21600"/>
                <a:gd name="connsiteX73" fmla="*/ 6123 w 14637"/>
                <a:gd name="connsiteY73" fmla="*/ 16651 h 21600"/>
                <a:gd name="connsiteX74" fmla="*/ 6204 w 14637"/>
                <a:gd name="connsiteY74" fmla="*/ 16852 h 21600"/>
                <a:gd name="connsiteX75" fmla="*/ 6296 w 14637"/>
                <a:gd name="connsiteY75" fmla="*/ 16928 h 21600"/>
                <a:gd name="connsiteX76" fmla="*/ 7728 w 14637"/>
                <a:gd name="connsiteY76" fmla="*/ 16928 h 21600"/>
                <a:gd name="connsiteX77" fmla="*/ 7812 w 14637"/>
                <a:gd name="connsiteY77" fmla="*/ 16852 h 21600"/>
                <a:gd name="connsiteX78" fmla="*/ 7871 w 14637"/>
                <a:gd name="connsiteY78" fmla="*/ 16651 h 21600"/>
                <a:gd name="connsiteX79" fmla="*/ 7899 w 14637"/>
                <a:gd name="connsiteY79" fmla="*/ 16365 h 21600"/>
                <a:gd name="connsiteX80" fmla="*/ 7892 w 14637"/>
                <a:gd name="connsiteY80" fmla="*/ 16011 h 21600"/>
                <a:gd name="connsiteX81" fmla="*/ 6997 w 14637"/>
                <a:gd name="connsiteY81" fmla="*/ 2799 h 21600"/>
                <a:gd name="connsiteX82" fmla="*/ 6995 w 14637"/>
                <a:gd name="connsiteY82" fmla="*/ 1662 h 21600"/>
                <a:gd name="connsiteX83" fmla="*/ 7132 w 14637"/>
                <a:gd name="connsiteY83" fmla="*/ 783 h 21600"/>
                <a:gd name="connsiteX84" fmla="*/ 7382 w 14637"/>
                <a:gd name="connsiteY84" fmla="*/ 210 h 21600"/>
                <a:gd name="connsiteX85" fmla="*/ 7721 w 14637"/>
                <a:gd name="connsiteY85" fmla="*/ 0 h 21600"/>
                <a:gd name="connsiteX86" fmla="*/ 8738 w 14637"/>
                <a:gd name="connsiteY86" fmla="*/ 0 h 21600"/>
                <a:gd name="connsiteX0" fmla="*/ 8738 w 14637"/>
                <a:gd name="connsiteY0" fmla="*/ 0 h 21600"/>
                <a:gd name="connsiteX1" fmla="*/ 9120 w 14637"/>
                <a:gd name="connsiteY1" fmla="*/ 210 h 21600"/>
                <a:gd name="connsiteX2" fmla="*/ 9488 w 14637"/>
                <a:gd name="connsiteY2" fmla="*/ 783 h 21600"/>
                <a:gd name="connsiteX3" fmla="*/ 9809 w 14637"/>
                <a:gd name="connsiteY3" fmla="*/ 1662 h 21600"/>
                <a:gd name="connsiteX4" fmla="*/ 10039 w 14637"/>
                <a:gd name="connsiteY4" fmla="*/ 2799 h 21600"/>
                <a:gd name="connsiteX5" fmla="*/ 11858 w 14637"/>
                <a:gd name="connsiteY5" fmla="*/ 16011 h 21600"/>
                <a:gd name="connsiteX6" fmla="*/ 11925 w 14637"/>
                <a:gd name="connsiteY6" fmla="*/ 16365 h 21600"/>
                <a:gd name="connsiteX7" fmla="*/ 12013 w 14637"/>
                <a:gd name="connsiteY7" fmla="*/ 16651 h 21600"/>
                <a:gd name="connsiteX8" fmla="*/ 12113 w 14637"/>
                <a:gd name="connsiteY8" fmla="*/ 16852 h 21600"/>
                <a:gd name="connsiteX9" fmla="*/ 12212 w 14637"/>
                <a:gd name="connsiteY9" fmla="*/ 16928 h 21600"/>
                <a:gd name="connsiteX10" fmla="*/ 14110 w 14637"/>
                <a:gd name="connsiteY10" fmla="*/ 16928 h 21600"/>
                <a:gd name="connsiteX11" fmla="*/ 14347 w 14637"/>
                <a:gd name="connsiteY11" fmla="*/ 17417 h 21600"/>
                <a:gd name="connsiteX12" fmla="*/ 14512 w 14637"/>
                <a:gd name="connsiteY12" fmla="*/ 18750 h 21600"/>
                <a:gd name="connsiteX13" fmla="*/ 14110 w 14637"/>
                <a:gd name="connsiteY13" fmla="*/ 21600 h 21600"/>
                <a:gd name="connsiteX14" fmla="*/ 12875 w 14637"/>
                <a:gd name="connsiteY14" fmla="*/ 21600 h 21600"/>
                <a:gd name="connsiteX15" fmla="*/ 12267 w 14637"/>
                <a:gd name="connsiteY15" fmla="*/ 21122 h 21600"/>
                <a:gd name="connsiteX16" fmla="*/ 11666 w 14637"/>
                <a:gd name="connsiteY16" fmla="*/ 19852 h 21600"/>
                <a:gd name="connsiteX17" fmla="*/ 11158 w 14637"/>
                <a:gd name="connsiteY17" fmla="*/ 18065 h 21600"/>
                <a:gd name="connsiteX18" fmla="*/ 10809 w 14637"/>
                <a:gd name="connsiteY18" fmla="*/ 16011 h 21600"/>
                <a:gd name="connsiteX19" fmla="*/ 9234 w 14637"/>
                <a:gd name="connsiteY19" fmla="*/ 2799 h 21600"/>
                <a:gd name="connsiteX20" fmla="*/ 9196 w 14637"/>
                <a:gd name="connsiteY20" fmla="*/ 2598 h 21600"/>
                <a:gd name="connsiteX21" fmla="*/ 9139 w 14637"/>
                <a:gd name="connsiteY21" fmla="*/ 2436 h 21600"/>
                <a:gd name="connsiteX22" fmla="*/ 9073 w 14637"/>
                <a:gd name="connsiteY22" fmla="*/ 2321 h 21600"/>
                <a:gd name="connsiteX23" fmla="*/ 9001 w 14637"/>
                <a:gd name="connsiteY23" fmla="*/ 2283 h 21600"/>
                <a:gd name="connsiteX24" fmla="*/ 7933 w 14637"/>
                <a:gd name="connsiteY24" fmla="*/ 2283 h 21600"/>
                <a:gd name="connsiteX25" fmla="*/ 7871 w 14637"/>
                <a:gd name="connsiteY25" fmla="*/ 2321 h 21600"/>
                <a:gd name="connsiteX26" fmla="*/ 7826 w 14637"/>
                <a:gd name="connsiteY26" fmla="*/ 2436 h 21600"/>
                <a:gd name="connsiteX27" fmla="*/ 7804 w 14637"/>
                <a:gd name="connsiteY27" fmla="*/ 2598 h 21600"/>
                <a:gd name="connsiteX28" fmla="*/ 7809 w 14637"/>
                <a:gd name="connsiteY28" fmla="*/ 2799 h 21600"/>
                <a:gd name="connsiteX29" fmla="*/ 8949 w 14637"/>
                <a:gd name="connsiteY29" fmla="*/ 16011 h 21600"/>
                <a:gd name="connsiteX30" fmla="*/ 9023 w 14637"/>
                <a:gd name="connsiteY30" fmla="*/ 18065 h 21600"/>
                <a:gd name="connsiteX31" fmla="*/ 8883 w 14637"/>
                <a:gd name="connsiteY31" fmla="*/ 19852 h 21600"/>
                <a:gd name="connsiteX32" fmla="*/ 8543 w 14637"/>
                <a:gd name="connsiteY32" fmla="*/ 21122 h 21600"/>
                <a:gd name="connsiteX33" fmla="*/ 8032 w 14637"/>
                <a:gd name="connsiteY33" fmla="*/ 21600 h 21600"/>
                <a:gd name="connsiteX34" fmla="*/ 6484 w 14637"/>
                <a:gd name="connsiteY34" fmla="*/ 21600 h 21600"/>
                <a:gd name="connsiteX35" fmla="*/ 5926 w 14637"/>
                <a:gd name="connsiteY35" fmla="*/ 21122 h 21600"/>
                <a:gd name="connsiteX36" fmla="*/ 5456 w 14637"/>
                <a:gd name="connsiteY36" fmla="*/ 19852 h 21600"/>
                <a:gd name="connsiteX37" fmla="*/ 5130 w 14637"/>
                <a:gd name="connsiteY37" fmla="*/ 18065 h 21600"/>
                <a:gd name="connsiteX38" fmla="*/ 4993 w 14637"/>
                <a:gd name="connsiteY38" fmla="*/ 16011 h 21600"/>
                <a:gd name="connsiteX39" fmla="*/ 4855 w 14637"/>
                <a:gd name="connsiteY39" fmla="*/ 7633 h 21600"/>
                <a:gd name="connsiteX40" fmla="*/ 4836 w 14637"/>
                <a:gd name="connsiteY40" fmla="*/ 7385 h 21600"/>
                <a:gd name="connsiteX41" fmla="*/ 4791 w 14637"/>
                <a:gd name="connsiteY41" fmla="*/ 7184 h 21600"/>
                <a:gd name="connsiteX42" fmla="*/ 4729 w 14637"/>
                <a:gd name="connsiteY42" fmla="*/ 7050 h 21600"/>
                <a:gd name="connsiteX43" fmla="*/ 4655 w 14637"/>
                <a:gd name="connsiteY43" fmla="*/ 7003 h 21600"/>
                <a:gd name="connsiteX44" fmla="*/ 3470 w 14637"/>
                <a:gd name="connsiteY44" fmla="*/ 7003 h 21600"/>
                <a:gd name="connsiteX45" fmla="*/ 3397 w 14637"/>
                <a:gd name="connsiteY45" fmla="*/ 7050 h 21600"/>
                <a:gd name="connsiteX46" fmla="*/ 3335 w 14637"/>
                <a:gd name="connsiteY46" fmla="*/ 7184 h 21600"/>
                <a:gd name="connsiteX47" fmla="*/ 3290 w 14637"/>
                <a:gd name="connsiteY47" fmla="*/ 7385 h 21600"/>
                <a:gd name="connsiteX48" fmla="*/ 3271 w 14637"/>
                <a:gd name="connsiteY48" fmla="*/ 7633 h 21600"/>
                <a:gd name="connsiteX49" fmla="*/ 3133 w 14637"/>
                <a:gd name="connsiteY49" fmla="*/ 16011 h 21600"/>
                <a:gd name="connsiteX50" fmla="*/ 2995 w 14637"/>
                <a:gd name="connsiteY50" fmla="*/ 18065 h 21600"/>
                <a:gd name="connsiteX51" fmla="*/ 2670 w 14637"/>
                <a:gd name="connsiteY51" fmla="*/ 19852 h 21600"/>
                <a:gd name="connsiteX52" fmla="*/ 2200 w 14637"/>
                <a:gd name="connsiteY52" fmla="*/ 21122 h 21600"/>
                <a:gd name="connsiteX53" fmla="*/ 1639 w 14637"/>
                <a:gd name="connsiteY53" fmla="*/ 21600 h 21600"/>
                <a:gd name="connsiteX54" fmla="*/ 84 w 14637"/>
                <a:gd name="connsiteY54" fmla="*/ 21600 h 21600"/>
                <a:gd name="connsiteX55" fmla="*/ 378 w 14637"/>
                <a:gd name="connsiteY55" fmla="*/ 16928 h 21600"/>
                <a:gd name="connsiteX56" fmla="*/ 1810 w 14637"/>
                <a:gd name="connsiteY56" fmla="*/ 16928 h 21600"/>
                <a:gd name="connsiteX57" fmla="*/ 1903 w 14637"/>
                <a:gd name="connsiteY57" fmla="*/ 16852 h 21600"/>
                <a:gd name="connsiteX58" fmla="*/ 1984 w 14637"/>
                <a:gd name="connsiteY58" fmla="*/ 16651 h 21600"/>
                <a:gd name="connsiteX59" fmla="*/ 2043 w 14637"/>
                <a:gd name="connsiteY59" fmla="*/ 16365 h 21600"/>
                <a:gd name="connsiteX60" fmla="*/ 2074 w 14637"/>
                <a:gd name="connsiteY60" fmla="*/ 16011 h 21600"/>
                <a:gd name="connsiteX61" fmla="*/ 2366 w 14637"/>
                <a:gd name="connsiteY61" fmla="*/ 7633 h 21600"/>
                <a:gd name="connsiteX62" fmla="*/ 2499 w 14637"/>
                <a:gd name="connsiteY62" fmla="*/ 6238 h 21600"/>
                <a:gd name="connsiteX63" fmla="*/ 2755 w 14637"/>
                <a:gd name="connsiteY63" fmla="*/ 5159 h 21600"/>
                <a:gd name="connsiteX64" fmla="*/ 3097 w 14637"/>
                <a:gd name="connsiteY64" fmla="*/ 4461 h 21600"/>
                <a:gd name="connsiteX65" fmla="*/ 3496 w 14637"/>
                <a:gd name="connsiteY65" fmla="*/ 4213 h 21600"/>
                <a:gd name="connsiteX66" fmla="*/ 4613 w 14637"/>
                <a:gd name="connsiteY66" fmla="*/ 4213 h 21600"/>
                <a:gd name="connsiteX67" fmla="*/ 5012 w 14637"/>
                <a:gd name="connsiteY67" fmla="*/ 4461 h 21600"/>
                <a:gd name="connsiteX68" fmla="*/ 5354 w 14637"/>
                <a:gd name="connsiteY68" fmla="*/ 5159 h 21600"/>
                <a:gd name="connsiteX69" fmla="*/ 5610 w 14637"/>
                <a:gd name="connsiteY69" fmla="*/ 6238 h 21600"/>
                <a:gd name="connsiteX70" fmla="*/ 5741 w 14637"/>
                <a:gd name="connsiteY70" fmla="*/ 7633 h 21600"/>
                <a:gd name="connsiteX71" fmla="*/ 6033 w 14637"/>
                <a:gd name="connsiteY71" fmla="*/ 16011 h 21600"/>
                <a:gd name="connsiteX72" fmla="*/ 6064 w 14637"/>
                <a:gd name="connsiteY72" fmla="*/ 16365 h 21600"/>
                <a:gd name="connsiteX73" fmla="*/ 6123 w 14637"/>
                <a:gd name="connsiteY73" fmla="*/ 16651 h 21600"/>
                <a:gd name="connsiteX74" fmla="*/ 6204 w 14637"/>
                <a:gd name="connsiteY74" fmla="*/ 16852 h 21600"/>
                <a:gd name="connsiteX75" fmla="*/ 6296 w 14637"/>
                <a:gd name="connsiteY75" fmla="*/ 16928 h 21600"/>
                <a:gd name="connsiteX76" fmla="*/ 7728 w 14637"/>
                <a:gd name="connsiteY76" fmla="*/ 16928 h 21600"/>
                <a:gd name="connsiteX77" fmla="*/ 7812 w 14637"/>
                <a:gd name="connsiteY77" fmla="*/ 16852 h 21600"/>
                <a:gd name="connsiteX78" fmla="*/ 7871 w 14637"/>
                <a:gd name="connsiteY78" fmla="*/ 16651 h 21600"/>
                <a:gd name="connsiteX79" fmla="*/ 7899 w 14637"/>
                <a:gd name="connsiteY79" fmla="*/ 16365 h 21600"/>
                <a:gd name="connsiteX80" fmla="*/ 7892 w 14637"/>
                <a:gd name="connsiteY80" fmla="*/ 16011 h 21600"/>
                <a:gd name="connsiteX81" fmla="*/ 6997 w 14637"/>
                <a:gd name="connsiteY81" fmla="*/ 2799 h 21600"/>
                <a:gd name="connsiteX82" fmla="*/ 6995 w 14637"/>
                <a:gd name="connsiteY82" fmla="*/ 1662 h 21600"/>
                <a:gd name="connsiteX83" fmla="*/ 7132 w 14637"/>
                <a:gd name="connsiteY83" fmla="*/ 783 h 21600"/>
                <a:gd name="connsiteX84" fmla="*/ 7382 w 14637"/>
                <a:gd name="connsiteY84" fmla="*/ 210 h 21600"/>
                <a:gd name="connsiteX85" fmla="*/ 7721 w 14637"/>
                <a:gd name="connsiteY85" fmla="*/ 0 h 21600"/>
                <a:gd name="connsiteX86" fmla="*/ 8738 w 14637"/>
                <a:gd name="connsiteY86" fmla="*/ 0 h 21600"/>
                <a:gd name="connsiteX0" fmla="*/ 8738 w 14525"/>
                <a:gd name="connsiteY0" fmla="*/ 0 h 21600"/>
                <a:gd name="connsiteX1" fmla="*/ 9120 w 14525"/>
                <a:gd name="connsiteY1" fmla="*/ 210 h 21600"/>
                <a:gd name="connsiteX2" fmla="*/ 9488 w 14525"/>
                <a:gd name="connsiteY2" fmla="*/ 783 h 21600"/>
                <a:gd name="connsiteX3" fmla="*/ 9809 w 14525"/>
                <a:gd name="connsiteY3" fmla="*/ 1662 h 21600"/>
                <a:gd name="connsiteX4" fmla="*/ 10039 w 14525"/>
                <a:gd name="connsiteY4" fmla="*/ 2799 h 21600"/>
                <a:gd name="connsiteX5" fmla="*/ 11858 w 14525"/>
                <a:gd name="connsiteY5" fmla="*/ 16011 h 21600"/>
                <a:gd name="connsiteX6" fmla="*/ 11925 w 14525"/>
                <a:gd name="connsiteY6" fmla="*/ 16365 h 21600"/>
                <a:gd name="connsiteX7" fmla="*/ 12013 w 14525"/>
                <a:gd name="connsiteY7" fmla="*/ 16651 h 21600"/>
                <a:gd name="connsiteX8" fmla="*/ 12113 w 14525"/>
                <a:gd name="connsiteY8" fmla="*/ 16852 h 21600"/>
                <a:gd name="connsiteX9" fmla="*/ 12212 w 14525"/>
                <a:gd name="connsiteY9" fmla="*/ 16928 h 21600"/>
                <a:gd name="connsiteX10" fmla="*/ 14110 w 14525"/>
                <a:gd name="connsiteY10" fmla="*/ 16928 h 21600"/>
                <a:gd name="connsiteX11" fmla="*/ 14347 w 14525"/>
                <a:gd name="connsiteY11" fmla="*/ 17417 h 21600"/>
                <a:gd name="connsiteX12" fmla="*/ 14356 w 14525"/>
                <a:gd name="connsiteY12" fmla="*/ 19607 h 21600"/>
                <a:gd name="connsiteX13" fmla="*/ 14110 w 14525"/>
                <a:gd name="connsiteY13" fmla="*/ 21600 h 21600"/>
                <a:gd name="connsiteX14" fmla="*/ 12875 w 14525"/>
                <a:gd name="connsiteY14" fmla="*/ 21600 h 21600"/>
                <a:gd name="connsiteX15" fmla="*/ 12267 w 14525"/>
                <a:gd name="connsiteY15" fmla="*/ 21122 h 21600"/>
                <a:gd name="connsiteX16" fmla="*/ 11666 w 14525"/>
                <a:gd name="connsiteY16" fmla="*/ 19852 h 21600"/>
                <a:gd name="connsiteX17" fmla="*/ 11158 w 14525"/>
                <a:gd name="connsiteY17" fmla="*/ 18065 h 21600"/>
                <a:gd name="connsiteX18" fmla="*/ 10809 w 14525"/>
                <a:gd name="connsiteY18" fmla="*/ 16011 h 21600"/>
                <a:gd name="connsiteX19" fmla="*/ 9234 w 14525"/>
                <a:gd name="connsiteY19" fmla="*/ 2799 h 21600"/>
                <a:gd name="connsiteX20" fmla="*/ 9196 w 14525"/>
                <a:gd name="connsiteY20" fmla="*/ 2598 h 21600"/>
                <a:gd name="connsiteX21" fmla="*/ 9139 w 14525"/>
                <a:gd name="connsiteY21" fmla="*/ 2436 h 21600"/>
                <a:gd name="connsiteX22" fmla="*/ 9073 w 14525"/>
                <a:gd name="connsiteY22" fmla="*/ 2321 h 21600"/>
                <a:gd name="connsiteX23" fmla="*/ 9001 w 14525"/>
                <a:gd name="connsiteY23" fmla="*/ 2283 h 21600"/>
                <a:gd name="connsiteX24" fmla="*/ 7933 w 14525"/>
                <a:gd name="connsiteY24" fmla="*/ 2283 h 21600"/>
                <a:gd name="connsiteX25" fmla="*/ 7871 w 14525"/>
                <a:gd name="connsiteY25" fmla="*/ 2321 h 21600"/>
                <a:gd name="connsiteX26" fmla="*/ 7826 w 14525"/>
                <a:gd name="connsiteY26" fmla="*/ 2436 h 21600"/>
                <a:gd name="connsiteX27" fmla="*/ 7804 w 14525"/>
                <a:gd name="connsiteY27" fmla="*/ 2598 h 21600"/>
                <a:gd name="connsiteX28" fmla="*/ 7809 w 14525"/>
                <a:gd name="connsiteY28" fmla="*/ 2799 h 21600"/>
                <a:gd name="connsiteX29" fmla="*/ 8949 w 14525"/>
                <a:gd name="connsiteY29" fmla="*/ 16011 h 21600"/>
                <a:gd name="connsiteX30" fmla="*/ 9023 w 14525"/>
                <a:gd name="connsiteY30" fmla="*/ 18065 h 21600"/>
                <a:gd name="connsiteX31" fmla="*/ 8883 w 14525"/>
                <a:gd name="connsiteY31" fmla="*/ 19852 h 21600"/>
                <a:gd name="connsiteX32" fmla="*/ 8543 w 14525"/>
                <a:gd name="connsiteY32" fmla="*/ 21122 h 21600"/>
                <a:gd name="connsiteX33" fmla="*/ 8032 w 14525"/>
                <a:gd name="connsiteY33" fmla="*/ 21600 h 21600"/>
                <a:gd name="connsiteX34" fmla="*/ 6484 w 14525"/>
                <a:gd name="connsiteY34" fmla="*/ 21600 h 21600"/>
                <a:gd name="connsiteX35" fmla="*/ 5926 w 14525"/>
                <a:gd name="connsiteY35" fmla="*/ 21122 h 21600"/>
                <a:gd name="connsiteX36" fmla="*/ 5456 w 14525"/>
                <a:gd name="connsiteY36" fmla="*/ 19852 h 21600"/>
                <a:gd name="connsiteX37" fmla="*/ 5130 w 14525"/>
                <a:gd name="connsiteY37" fmla="*/ 18065 h 21600"/>
                <a:gd name="connsiteX38" fmla="*/ 4993 w 14525"/>
                <a:gd name="connsiteY38" fmla="*/ 16011 h 21600"/>
                <a:gd name="connsiteX39" fmla="*/ 4855 w 14525"/>
                <a:gd name="connsiteY39" fmla="*/ 7633 h 21600"/>
                <a:gd name="connsiteX40" fmla="*/ 4836 w 14525"/>
                <a:gd name="connsiteY40" fmla="*/ 7385 h 21600"/>
                <a:gd name="connsiteX41" fmla="*/ 4791 w 14525"/>
                <a:gd name="connsiteY41" fmla="*/ 7184 h 21600"/>
                <a:gd name="connsiteX42" fmla="*/ 4729 w 14525"/>
                <a:gd name="connsiteY42" fmla="*/ 7050 h 21600"/>
                <a:gd name="connsiteX43" fmla="*/ 4655 w 14525"/>
                <a:gd name="connsiteY43" fmla="*/ 7003 h 21600"/>
                <a:gd name="connsiteX44" fmla="*/ 3470 w 14525"/>
                <a:gd name="connsiteY44" fmla="*/ 7003 h 21600"/>
                <a:gd name="connsiteX45" fmla="*/ 3397 w 14525"/>
                <a:gd name="connsiteY45" fmla="*/ 7050 h 21600"/>
                <a:gd name="connsiteX46" fmla="*/ 3335 w 14525"/>
                <a:gd name="connsiteY46" fmla="*/ 7184 h 21600"/>
                <a:gd name="connsiteX47" fmla="*/ 3290 w 14525"/>
                <a:gd name="connsiteY47" fmla="*/ 7385 h 21600"/>
                <a:gd name="connsiteX48" fmla="*/ 3271 w 14525"/>
                <a:gd name="connsiteY48" fmla="*/ 7633 h 21600"/>
                <a:gd name="connsiteX49" fmla="*/ 3133 w 14525"/>
                <a:gd name="connsiteY49" fmla="*/ 16011 h 21600"/>
                <a:gd name="connsiteX50" fmla="*/ 2995 w 14525"/>
                <a:gd name="connsiteY50" fmla="*/ 18065 h 21600"/>
                <a:gd name="connsiteX51" fmla="*/ 2670 w 14525"/>
                <a:gd name="connsiteY51" fmla="*/ 19852 h 21600"/>
                <a:gd name="connsiteX52" fmla="*/ 2200 w 14525"/>
                <a:gd name="connsiteY52" fmla="*/ 21122 h 21600"/>
                <a:gd name="connsiteX53" fmla="*/ 1639 w 14525"/>
                <a:gd name="connsiteY53" fmla="*/ 21600 h 21600"/>
                <a:gd name="connsiteX54" fmla="*/ 84 w 14525"/>
                <a:gd name="connsiteY54" fmla="*/ 21600 h 21600"/>
                <a:gd name="connsiteX55" fmla="*/ 378 w 14525"/>
                <a:gd name="connsiteY55" fmla="*/ 16928 h 21600"/>
                <a:gd name="connsiteX56" fmla="*/ 1810 w 14525"/>
                <a:gd name="connsiteY56" fmla="*/ 16928 h 21600"/>
                <a:gd name="connsiteX57" fmla="*/ 1903 w 14525"/>
                <a:gd name="connsiteY57" fmla="*/ 16852 h 21600"/>
                <a:gd name="connsiteX58" fmla="*/ 1984 w 14525"/>
                <a:gd name="connsiteY58" fmla="*/ 16651 h 21600"/>
                <a:gd name="connsiteX59" fmla="*/ 2043 w 14525"/>
                <a:gd name="connsiteY59" fmla="*/ 16365 h 21600"/>
                <a:gd name="connsiteX60" fmla="*/ 2074 w 14525"/>
                <a:gd name="connsiteY60" fmla="*/ 16011 h 21600"/>
                <a:gd name="connsiteX61" fmla="*/ 2366 w 14525"/>
                <a:gd name="connsiteY61" fmla="*/ 7633 h 21600"/>
                <a:gd name="connsiteX62" fmla="*/ 2499 w 14525"/>
                <a:gd name="connsiteY62" fmla="*/ 6238 h 21600"/>
                <a:gd name="connsiteX63" fmla="*/ 2755 w 14525"/>
                <a:gd name="connsiteY63" fmla="*/ 5159 h 21600"/>
                <a:gd name="connsiteX64" fmla="*/ 3097 w 14525"/>
                <a:gd name="connsiteY64" fmla="*/ 4461 h 21600"/>
                <a:gd name="connsiteX65" fmla="*/ 3496 w 14525"/>
                <a:gd name="connsiteY65" fmla="*/ 4213 h 21600"/>
                <a:gd name="connsiteX66" fmla="*/ 4613 w 14525"/>
                <a:gd name="connsiteY66" fmla="*/ 4213 h 21600"/>
                <a:gd name="connsiteX67" fmla="*/ 5012 w 14525"/>
                <a:gd name="connsiteY67" fmla="*/ 4461 h 21600"/>
                <a:gd name="connsiteX68" fmla="*/ 5354 w 14525"/>
                <a:gd name="connsiteY68" fmla="*/ 5159 h 21600"/>
                <a:gd name="connsiteX69" fmla="*/ 5610 w 14525"/>
                <a:gd name="connsiteY69" fmla="*/ 6238 h 21600"/>
                <a:gd name="connsiteX70" fmla="*/ 5741 w 14525"/>
                <a:gd name="connsiteY70" fmla="*/ 7633 h 21600"/>
                <a:gd name="connsiteX71" fmla="*/ 6033 w 14525"/>
                <a:gd name="connsiteY71" fmla="*/ 16011 h 21600"/>
                <a:gd name="connsiteX72" fmla="*/ 6064 w 14525"/>
                <a:gd name="connsiteY72" fmla="*/ 16365 h 21600"/>
                <a:gd name="connsiteX73" fmla="*/ 6123 w 14525"/>
                <a:gd name="connsiteY73" fmla="*/ 16651 h 21600"/>
                <a:gd name="connsiteX74" fmla="*/ 6204 w 14525"/>
                <a:gd name="connsiteY74" fmla="*/ 16852 h 21600"/>
                <a:gd name="connsiteX75" fmla="*/ 6296 w 14525"/>
                <a:gd name="connsiteY75" fmla="*/ 16928 h 21600"/>
                <a:gd name="connsiteX76" fmla="*/ 7728 w 14525"/>
                <a:gd name="connsiteY76" fmla="*/ 16928 h 21600"/>
                <a:gd name="connsiteX77" fmla="*/ 7812 w 14525"/>
                <a:gd name="connsiteY77" fmla="*/ 16852 h 21600"/>
                <a:gd name="connsiteX78" fmla="*/ 7871 w 14525"/>
                <a:gd name="connsiteY78" fmla="*/ 16651 h 21600"/>
                <a:gd name="connsiteX79" fmla="*/ 7899 w 14525"/>
                <a:gd name="connsiteY79" fmla="*/ 16365 h 21600"/>
                <a:gd name="connsiteX80" fmla="*/ 7892 w 14525"/>
                <a:gd name="connsiteY80" fmla="*/ 16011 h 21600"/>
                <a:gd name="connsiteX81" fmla="*/ 6997 w 14525"/>
                <a:gd name="connsiteY81" fmla="*/ 2799 h 21600"/>
                <a:gd name="connsiteX82" fmla="*/ 6995 w 14525"/>
                <a:gd name="connsiteY82" fmla="*/ 1662 h 21600"/>
                <a:gd name="connsiteX83" fmla="*/ 7132 w 14525"/>
                <a:gd name="connsiteY83" fmla="*/ 783 h 21600"/>
                <a:gd name="connsiteX84" fmla="*/ 7382 w 14525"/>
                <a:gd name="connsiteY84" fmla="*/ 210 h 21600"/>
                <a:gd name="connsiteX85" fmla="*/ 7721 w 14525"/>
                <a:gd name="connsiteY85" fmla="*/ 0 h 21600"/>
                <a:gd name="connsiteX86" fmla="*/ 8738 w 14525"/>
                <a:gd name="connsiteY86" fmla="*/ 0 h 21600"/>
                <a:gd name="connsiteX0" fmla="*/ 8738 w 14381"/>
                <a:gd name="connsiteY0" fmla="*/ 0 h 21600"/>
                <a:gd name="connsiteX1" fmla="*/ 9120 w 14381"/>
                <a:gd name="connsiteY1" fmla="*/ 210 h 21600"/>
                <a:gd name="connsiteX2" fmla="*/ 9488 w 14381"/>
                <a:gd name="connsiteY2" fmla="*/ 783 h 21600"/>
                <a:gd name="connsiteX3" fmla="*/ 9809 w 14381"/>
                <a:gd name="connsiteY3" fmla="*/ 1662 h 21600"/>
                <a:gd name="connsiteX4" fmla="*/ 10039 w 14381"/>
                <a:gd name="connsiteY4" fmla="*/ 2799 h 21600"/>
                <a:gd name="connsiteX5" fmla="*/ 11858 w 14381"/>
                <a:gd name="connsiteY5" fmla="*/ 16011 h 21600"/>
                <a:gd name="connsiteX6" fmla="*/ 11925 w 14381"/>
                <a:gd name="connsiteY6" fmla="*/ 16365 h 21600"/>
                <a:gd name="connsiteX7" fmla="*/ 12013 w 14381"/>
                <a:gd name="connsiteY7" fmla="*/ 16651 h 21600"/>
                <a:gd name="connsiteX8" fmla="*/ 12113 w 14381"/>
                <a:gd name="connsiteY8" fmla="*/ 16852 h 21600"/>
                <a:gd name="connsiteX9" fmla="*/ 12212 w 14381"/>
                <a:gd name="connsiteY9" fmla="*/ 16928 h 21600"/>
                <a:gd name="connsiteX10" fmla="*/ 14110 w 14381"/>
                <a:gd name="connsiteY10" fmla="*/ 16928 h 21600"/>
                <a:gd name="connsiteX11" fmla="*/ 14347 w 14381"/>
                <a:gd name="connsiteY11" fmla="*/ 17417 h 21600"/>
                <a:gd name="connsiteX12" fmla="*/ 14356 w 14381"/>
                <a:gd name="connsiteY12" fmla="*/ 19607 h 21600"/>
                <a:gd name="connsiteX13" fmla="*/ 14110 w 14381"/>
                <a:gd name="connsiteY13" fmla="*/ 21600 h 21600"/>
                <a:gd name="connsiteX14" fmla="*/ 12875 w 14381"/>
                <a:gd name="connsiteY14" fmla="*/ 21600 h 21600"/>
                <a:gd name="connsiteX15" fmla="*/ 12267 w 14381"/>
                <a:gd name="connsiteY15" fmla="*/ 21122 h 21600"/>
                <a:gd name="connsiteX16" fmla="*/ 11666 w 14381"/>
                <a:gd name="connsiteY16" fmla="*/ 19852 h 21600"/>
                <a:gd name="connsiteX17" fmla="*/ 11158 w 14381"/>
                <a:gd name="connsiteY17" fmla="*/ 18065 h 21600"/>
                <a:gd name="connsiteX18" fmla="*/ 10809 w 14381"/>
                <a:gd name="connsiteY18" fmla="*/ 16011 h 21600"/>
                <a:gd name="connsiteX19" fmla="*/ 9234 w 14381"/>
                <a:gd name="connsiteY19" fmla="*/ 2799 h 21600"/>
                <a:gd name="connsiteX20" fmla="*/ 9196 w 14381"/>
                <a:gd name="connsiteY20" fmla="*/ 2598 h 21600"/>
                <a:gd name="connsiteX21" fmla="*/ 9139 w 14381"/>
                <a:gd name="connsiteY21" fmla="*/ 2436 h 21600"/>
                <a:gd name="connsiteX22" fmla="*/ 9073 w 14381"/>
                <a:gd name="connsiteY22" fmla="*/ 2321 h 21600"/>
                <a:gd name="connsiteX23" fmla="*/ 9001 w 14381"/>
                <a:gd name="connsiteY23" fmla="*/ 2283 h 21600"/>
                <a:gd name="connsiteX24" fmla="*/ 7933 w 14381"/>
                <a:gd name="connsiteY24" fmla="*/ 2283 h 21600"/>
                <a:gd name="connsiteX25" fmla="*/ 7871 w 14381"/>
                <a:gd name="connsiteY25" fmla="*/ 2321 h 21600"/>
                <a:gd name="connsiteX26" fmla="*/ 7826 w 14381"/>
                <a:gd name="connsiteY26" fmla="*/ 2436 h 21600"/>
                <a:gd name="connsiteX27" fmla="*/ 7804 w 14381"/>
                <a:gd name="connsiteY27" fmla="*/ 2598 h 21600"/>
                <a:gd name="connsiteX28" fmla="*/ 7809 w 14381"/>
                <a:gd name="connsiteY28" fmla="*/ 2799 h 21600"/>
                <a:gd name="connsiteX29" fmla="*/ 8949 w 14381"/>
                <a:gd name="connsiteY29" fmla="*/ 16011 h 21600"/>
                <a:gd name="connsiteX30" fmla="*/ 9023 w 14381"/>
                <a:gd name="connsiteY30" fmla="*/ 18065 h 21600"/>
                <a:gd name="connsiteX31" fmla="*/ 8883 w 14381"/>
                <a:gd name="connsiteY31" fmla="*/ 19852 h 21600"/>
                <a:gd name="connsiteX32" fmla="*/ 8543 w 14381"/>
                <a:gd name="connsiteY32" fmla="*/ 21122 h 21600"/>
                <a:gd name="connsiteX33" fmla="*/ 8032 w 14381"/>
                <a:gd name="connsiteY33" fmla="*/ 21600 h 21600"/>
                <a:gd name="connsiteX34" fmla="*/ 6484 w 14381"/>
                <a:gd name="connsiteY34" fmla="*/ 21600 h 21600"/>
                <a:gd name="connsiteX35" fmla="*/ 5926 w 14381"/>
                <a:gd name="connsiteY35" fmla="*/ 21122 h 21600"/>
                <a:gd name="connsiteX36" fmla="*/ 5456 w 14381"/>
                <a:gd name="connsiteY36" fmla="*/ 19852 h 21600"/>
                <a:gd name="connsiteX37" fmla="*/ 5130 w 14381"/>
                <a:gd name="connsiteY37" fmla="*/ 18065 h 21600"/>
                <a:gd name="connsiteX38" fmla="*/ 4993 w 14381"/>
                <a:gd name="connsiteY38" fmla="*/ 16011 h 21600"/>
                <a:gd name="connsiteX39" fmla="*/ 4855 w 14381"/>
                <a:gd name="connsiteY39" fmla="*/ 7633 h 21600"/>
                <a:gd name="connsiteX40" fmla="*/ 4836 w 14381"/>
                <a:gd name="connsiteY40" fmla="*/ 7385 h 21600"/>
                <a:gd name="connsiteX41" fmla="*/ 4791 w 14381"/>
                <a:gd name="connsiteY41" fmla="*/ 7184 h 21600"/>
                <a:gd name="connsiteX42" fmla="*/ 4729 w 14381"/>
                <a:gd name="connsiteY42" fmla="*/ 7050 h 21600"/>
                <a:gd name="connsiteX43" fmla="*/ 4655 w 14381"/>
                <a:gd name="connsiteY43" fmla="*/ 7003 h 21600"/>
                <a:gd name="connsiteX44" fmla="*/ 3470 w 14381"/>
                <a:gd name="connsiteY44" fmla="*/ 7003 h 21600"/>
                <a:gd name="connsiteX45" fmla="*/ 3397 w 14381"/>
                <a:gd name="connsiteY45" fmla="*/ 7050 h 21600"/>
                <a:gd name="connsiteX46" fmla="*/ 3335 w 14381"/>
                <a:gd name="connsiteY46" fmla="*/ 7184 h 21600"/>
                <a:gd name="connsiteX47" fmla="*/ 3290 w 14381"/>
                <a:gd name="connsiteY47" fmla="*/ 7385 h 21600"/>
                <a:gd name="connsiteX48" fmla="*/ 3271 w 14381"/>
                <a:gd name="connsiteY48" fmla="*/ 7633 h 21600"/>
                <a:gd name="connsiteX49" fmla="*/ 3133 w 14381"/>
                <a:gd name="connsiteY49" fmla="*/ 16011 h 21600"/>
                <a:gd name="connsiteX50" fmla="*/ 2995 w 14381"/>
                <a:gd name="connsiteY50" fmla="*/ 18065 h 21600"/>
                <a:gd name="connsiteX51" fmla="*/ 2670 w 14381"/>
                <a:gd name="connsiteY51" fmla="*/ 19852 h 21600"/>
                <a:gd name="connsiteX52" fmla="*/ 2200 w 14381"/>
                <a:gd name="connsiteY52" fmla="*/ 21122 h 21600"/>
                <a:gd name="connsiteX53" fmla="*/ 1639 w 14381"/>
                <a:gd name="connsiteY53" fmla="*/ 21600 h 21600"/>
                <a:gd name="connsiteX54" fmla="*/ 84 w 14381"/>
                <a:gd name="connsiteY54" fmla="*/ 21600 h 21600"/>
                <a:gd name="connsiteX55" fmla="*/ 378 w 14381"/>
                <a:gd name="connsiteY55" fmla="*/ 16928 h 21600"/>
                <a:gd name="connsiteX56" fmla="*/ 1810 w 14381"/>
                <a:gd name="connsiteY56" fmla="*/ 16928 h 21600"/>
                <a:gd name="connsiteX57" fmla="*/ 1903 w 14381"/>
                <a:gd name="connsiteY57" fmla="*/ 16852 h 21600"/>
                <a:gd name="connsiteX58" fmla="*/ 1984 w 14381"/>
                <a:gd name="connsiteY58" fmla="*/ 16651 h 21600"/>
                <a:gd name="connsiteX59" fmla="*/ 2043 w 14381"/>
                <a:gd name="connsiteY59" fmla="*/ 16365 h 21600"/>
                <a:gd name="connsiteX60" fmla="*/ 2074 w 14381"/>
                <a:gd name="connsiteY60" fmla="*/ 16011 h 21600"/>
                <a:gd name="connsiteX61" fmla="*/ 2366 w 14381"/>
                <a:gd name="connsiteY61" fmla="*/ 7633 h 21600"/>
                <a:gd name="connsiteX62" fmla="*/ 2499 w 14381"/>
                <a:gd name="connsiteY62" fmla="*/ 6238 h 21600"/>
                <a:gd name="connsiteX63" fmla="*/ 2755 w 14381"/>
                <a:gd name="connsiteY63" fmla="*/ 5159 h 21600"/>
                <a:gd name="connsiteX64" fmla="*/ 3097 w 14381"/>
                <a:gd name="connsiteY64" fmla="*/ 4461 h 21600"/>
                <a:gd name="connsiteX65" fmla="*/ 3496 w 14381"/>
                <a:gd name="connsiteY65" fmla="*/ 4213 h 21600"/>
                <a:gd name="connsiteX66" fmla="*/ 4613 w 14381"/>
                <a:gd name="connsiteY66" fmla="*/ 4213 h 21600"/>
                <a:gd name="connsiteX67" fmla="*/ 5012 w 14381"/>
                <a:gd name="connsiteY67" fmla="*/ 4461 h 21600"/>
                <a:gd name="connsiteX68" fmla="*/ 5354 w 14381"/>
                <a:gd name="connsiteY68" fmla="*/ 5159 h 21600"/>
                <a:gd name="connsiteX69" fmla="*/ 5610 w 14381"/>
                <a:gd name="connsiteY69" fmla="*/ 6238 h 21600"/>
                <a:gd name="connsiteX70" fmla="*/ 5741 w 14381"/>
                <a:gd name="connsiteY70" fmla="*/ 7633 h 21600"/>
                <a:gd name="connsiteX71" fmla="*/ 6033 w 14381"/>
                <a:gd name="connsiteY71" fmla="*/ 16011 h 21600"/>
                <a:gd name="connsiteX72" fmla="*/ 6064 w 14381"/>
                <a:gd name="connsiteY72" fmla="*/ 16365 h 21600"/>
                <a:gd name="connsiteX73" fmla="*/ 6123 w 14381"/>
                <a:gd name="connsiteY73" fmla="*/ 16651 h 21600"/>
                <a:gd name="connsiteX74" fmla="*/ 6204 w 14381"/>
                <a:gd name="connsiteY74" fmla="*/ 16852 h 21600"/>
                <a:gd name="connsiteX75" fmla="*/ 6296 w 14381"/>
                <a:gd name="connsiteY75" fmla="*/ 16928 h 21600"/>
                <a:gd name="connsiteX76" fmla="*/ 7728 w 14381"/>
                <a:gd name="connsiteY76" fmla="*/ 16928 h 21600"/>
                <a:gd name="connsiteX77" fmla="*/ 7812 w 14381"/>
                <a:gd name="connsiteY77" fmla="*/ 16852 h 21600"/>
                <a:gd name="connsiteX78" fmla="*/ 7871 w 14381"/>
                <a:gd name="connsiteY78" fmla="*/ 16651 h 21600"/>
                <a:gd name="connsiteX79" fmla="*/ 7899 w 14381"/>
                <a:gd name="connsiteY79" fmla="*/ 16365 h 21600"/>
                <a:gd name="connsiteX80" fmla="*/ 7892 w 14381"/>
                <a:gd name="connsiteY80" fmla="*/ 16011 h 21600"/>
                <a:gd name="connsiteX81" fmla="*/ 6997 w 14381"/>
                <a:gd name="connsiteY81" fmla="*/ 2799 h 21600"/>
                <a:gd name="connsiteX82" fmla="*/ 6995 w 14381"/>
                <a:gd name="connsiteY82" fmla="*/ 1662 h 21600"/>
                <a:gd name="connsiteX83" fmla="*/ 7132 w 14381"/>
                <a:gd name="connsiteY83" fmla="*/ 783 h 21600"/>
                <a:gd name="connsiteX84" fmla="*/ 7382 w 14381"/>
                <a:gd name="connsiteY84" fmla="*/ 210 h 21600"/>
                <a:gd name="connsiteX85" fmla="*/ 7721 w 14381"/>
                <a:gd name="connsiteY85" fmla="*/ 0 h 21600"/>
                <a:gd name="connsiteX86" fmla="*/ 8738 w 14381"/>
                <a:gd name="connsiteY86" fmla="*/ 0 h 21600"/>
                <a:gd name="connsiteX0" fmla="*/ 8738 w 14381"/>
                <a:gd name="connsiteY0" fmla="*/ 0 h 21622"/>
                <a:gd name="connsiteX1" fmla="*/ 9120 w 14381"/>
                <a:gd name="connsiteY1" fmla="*/ 210 h 21622"/>
                <a:gd name="connsiteX2" fmla="*/ 9488 w 14381"/>
                <a:gd name="connsiteY2" fmla="*/ 783 h 21622"/>
                <a:gd name="connsiteX3" fmla="*/ 9809 w 14381"/>
                <a:gd name="connsiteY3" fmla="*/ 1662 h 21622"/>
                <a:gd name="connsiteX4" fmla="*/ 10039 w 14381"/>
                <a:gd name="connsiteY4" fmla="*/ 2799 h 21622"/>
                <a:gd name="connsiteX5" fmla="*/ 11858 w 14381"/>
                <a:gd name="connsiteY5" fmla="*/ 16011 h 21622"/>
                <a:gd name="connsiteX6" fmla="*/ 11925 w 14381"/>
                <a:gd name="connsiteY6" fmla="*/ 16365 h 21622"/>
                <a:gd name="connsiteX7" fmla="*/ 12013 w 14381"/>
                <a:gd name="connsiteY7" fmla="*/ 16651 h 21622"/>
                <a:gd name="connsiteX8" fmla="*/ 12113 w 14381"/>
                <a:gd name="connsiteY8" fmla="*/ 16852 h 21622"/>
                <a:gd name="connsiteX9" fmla="*/ 12212 w 14381"/>
                <a:gd name="connsiteY9" fmla="*/ 16928 h 21622"/>
                <a:gd name="connsiteX10" fmla="*/ 14110 w 14381"/>
                <a:gd name="connsiteY10" fmla="*/ 16928 h 21622"/>
                <a:gd name="connsiteX11" fmla="*/ 14347 w 14381"/>
                <a:gd name="connsiteY11" fmla="*/ 17417 h 21622"/>
                <a:gd name="connsiteX12" fmla="*/ 14356 w 14381"/>
                <a:gd name="connsiteY12" fmla="*/ 19607 h 21622"/>
                <a:gd name="connsiteX13" fmla="*/ 14110 w 14381"/>
                <a:gd name="connsiteY13" fmla="*/ 21600 h 21622"/>
                <a:gd name="connsiteX14" fmla="*/ 12875 w 14381"/>
                <a:gd name="connsiteY14" fmla="*/ 21600 h 21622"/>
                <a:gd name="connsiteX15" fmla="*/ 12267 w 14381"/>
                <a:gd name="connsiteY15" fmla="*/ 21122 h 21622"/>
                <a:gd name="connsiteX16" fmla="*/ 11666 w 14381"/>
                <a:gd name="connsiteY16" fmla="*/ 19852 h 21622"/>
                <a:gd name="connsiteX17" fmla="*/ 11158 w 14381"/>
                <a:gd name="connsiteY17" fmla="*/ 18065 h 21622"/>
                <a:gd name="connsiteX18" fmla="*/ 10809 w 14381"/>
                <a:gd name="connsiteY18" fmla="*/ 16011 h 21622"/>
                <a:gd name="connsiteX19" fmla="*/ 9234 w 14381"/>
                <a:gd name="connsiteY19" fmla="*/ 2799 h 21622"/>
                <a:gd name="connsiteX20" fmla="*/ 9196 w 14381"/>
                <a:gd name="connsiteY20" fmla="*/ 2598 h 21622"/>
                <a:gd name="connsiteX21" fmla="*/ 9139 w 14381"/>
                <a:gd name="connsiteY21" fmla="*/ 2436 h 21622"/>
                <a:gd name="connsiteX22" fmla="*/ 9073 w 14381"/>
                <a:gd name="connsiteY22" fmla="*/ 2321 h 21622"/>
                <a:gd name="connsiteX23" fmla="*/ 9001 w 14381"/>
                <a:gd name="connsiteY23" fmla="*/ 2283 h 21622"/>
                <a:gd name="connsiteX24" fmla="*/ 7933 w 14381"/>
                <a:gd name="connsiteY24" fmla="*/ 2283 h 21622"/>
                <a:gd name="connsiteX25" fmla="*/ 7871 w 14381"/>
                <a:gd name="connsiteY25" fmla="*/ 2321 h 21622"/>
                <a:gd name="connsiteX26" fmla="*/ 7826 w 14381"/>
                <a:gd name="connsiteY26" fmla="*/ 2436 h 21622"/>
                <a:gd name="connsiteX27" fmla="*/ 7804 w 14381"/>
                <a:gd name="connsiteY27" fmla="*/ 2598 h 21622"/>
                <a:gd name="connsiteX28" fmla="*/ 7809 w 14381"/>
                <a:gd name="connsiteY28" fmla="*/ 2799 h 21622"/>
                <a:gd name="connsiteX29" fmla="*/ 8949 w 14381"/>
                <a:gd name="connsiteY29" fmla="*/ 16011 h 21622"/>
                <a:gd name="connsiteX30" fmla="*/ 9023 w 14381"/>
                <a:gd name="connsiteY30" fmla="*/ 18065 h 21622"/>
                <a:gd name="connsiteX31" fmla="*/ 8883 w 14381"/>
                <a:gd name="connsiteY31" fmla="*/ 19852 h 21622"/>
                <a:gd name="connsiteX32" fmla="*/ 8543 w 14381"/>
                <a:gd name="connsiteY32" fmla="*/ 21122 h 21622"/>
                <a:gd name="connsiteX33" fmla="*/ 8032 w 14381"/>
                <a:gd name="connsiteY33" fmla="*/ 21600 h 21622"/>
                <a:gd name="connsiteX34" fmla="*/ 6484 w 14381"/>
                <a:gd name="connsiteY34" fmla="*/ 21600 h 21622"/>
                <a:gd name="connsiteX35" fmla="*/ 5926 w 14381"/>
                <a:gd name="connsiteY35" fmla="*/ 21122 h 21622"/>
                <a:gd name="connsiteX36" fmla="*/ 5456 w 14381"/>
                <a:gd name="connsiteY36" fmla="*/ 19852 h 21622"/>
                <a:gd name="connsiteX37" fmla="*/ 5130 w 14381"/>
                <a:gd name="connsiteY37" fmla="*/ 18065 h 21622"/>
                <a:gd name="connsiteX38" fmla="*/ 4993 w 14381"/>
                <a:gd name="connsiteY38" fmla="*/ 16011 h 21622"/>
                <a:gd name="connsiteX39" fmla="*/ 4855 w 14381"/>
                <a:gd name="connsiteY39" fmla="*/ 7633 h 21622"/>
                <a:gd name="connsiteX40" fmla="*/ 4836 w 14381"/>
                <a:gd name="connsiteY40" fmla="*/ 7385 h 21622"/>
                <a:gd name="connsiteX41" fmla="*/ 4791 w 14381"/>
                <a:gd name="connsiteY41" fmla="*/ 7184 h 21622"/>
                <a:gd name="connsiteX42" fmla="*/ 4729 w 14381"/>
                <a:gd name="connsiteY42" fmla="*/ 7050 h 21622"/>
                <a:gd name="connsiteX43" fmla="*/ 4655 w 14381"/>
                <a:gd name="connsiteY43" fmla="*/ 7003 h 21622"/>
                <a:gd name="connsiteX44" fmla="*/ 3470 w 14381"/>
                <a:gd name="connsiteY44" fmla="*/ 7003 h 21622"/>
                <a:gd name="connsiteX45" fmla="*/ 3397 w 14381"/>
                <a:gd name="connsiteY45" fmla="*/ 7050 h 21622"/>
                <a:gd name="connsiteX46" fmla="*/ 3335 w 14381"/>
                <a:gd name="connsiteY46" fmla="*/ 7184 h 21622"/>
                <a:gd name="connsiteX47" fmla="*/ 3290 w 14381"/>
                <a:gd name="connsiteY47" fmla="*/ 7385 h 21622"/>
                <a:gd name="connsiteX48" fmla="*/ 3271 w 14381"/>
                <a:gd name="connsiteY48" fmla="*/ 7633 h 21622"/>
                <a:gd name="connsiteX49" fmla="*/ 3133 w 14381"/>
                <a:gd name="connsiteY49" fmla="*/ 16011 h 21622"/>
                <a:gd name="connsiteX50" fmla="*/ 2995 w 14381"/>
                <a:gd name="connsiteY50" fmla="*/ 18065 h 21622"/>
                <a:gd name="connsiteX51" fmla="*/ 2670 w 14381"/>
                <a:gd name="connsiteY51" fmla="*/ 19852 h 21622"/>
                <a:gd name="connsiteX52" fmla="*/ 2200 w 14381"/>
                <a:gd name="connsiteY52" fmla="*/ 21122 h 21622"/>
                <a:gd name="connsiteX53" fmla="*/ 1639 w 14381"/>
                <a:gd name="connsiteY53" fmla="*/ 21600 h 21622"/>
                <a:gd name="connsiteX54" fmla="*/ 84 w 14381"/>
                <a:gd name="connsiteY54" fmla="*/ 21600 h 21622"/>
                <a:gd name="connsiteX55" fmla="*/ 378 w 14381"/>
                <a:gd name="connsiteY55" fmla="*/ 16928 h 21622"/>
                <a:gd name="connsiteX56" fmla="*/ 1810 w 14381"/>
                <a:gd name="connsiteY56" fmla="*/ 16928 h 21622"/>
                <a:gd name="connsiteX57" fmla="*/ 1903 w 14381"/>
                <a:gd name="connsiteY57" fmla="*/ 16852 h 21622"/>
                <a:gd name="connsiteX58" fmla="*/ 1984 w 14381"/>
                <a:gd name="connsiteY58" fmla="*/ 16651 h 21622"/>
                <a:gd name="connsiteX59" fmla="*/ 2043 w 14381"/>
                <a:gd name="connsiteY59" fmla="*/ 16365 h 21622"/>
                <a:gd name="connsiteX60" fmla="*/ 2074 w 14381"/>
                <a:gd name="connsiteY60" fmla="*/ 16011 h 21622"/>
                <a:gd name="connsiteX61" fmla="*/ 2366 w 14381"/>
                <a:gd name="connsiteY61" fmla="*/ 7633 h 21622"/>
                <a:gd name="connsiteX62" fmla="*/ 2499 w 14381"/>
                <a:gd name="connsiteY62" fmla="*/ 6238 h 21622"/>
                <a:gd name="connsiteX63" fmla="*/ 2755 w 14381"/>
                <a:gd name="connsiteY63" fmla="*/ 5159 h 21622"/>
                <a:gd name="connsiteX64" fmla="*/ 3097 w 14381"/>
                <a:gd name="connsiteY64" fmla="*/ 4461 h 21622"/>
                <a:gd name="connsiteX65" fmla="*/ 3496 w 14381"/>
                <a:gd name="connsiteY65" fmla="*/ 4213 h 21622"/>
                <a:gd name="connsiteX66" fmla="*/ 4613 w 14381"/>
                <a:gd name="connsiteY66" fmla="*/ 4213 h 21622"/>
                <a:gd name="connsiteX67" fmla="*/ 5012 w 14381"/>
                <a:gd name="connsiteY67" fmla="*/ 4461 h 21622"/>
                <a:gd name="connsiteX68" fmla="*/ 5354 w 14381"/>
                <a:gd name="connsiteY68" fmla="*/ 5159 h 21622"/>
                <a:gd name="connsiteX69" fmla="*/ 5610 w 14381"/>
                <a:gd name="connsiteY69" fmla="*/ 6238 h 21622"/>
                <a:gd name="connsiteX70" fmla="*/ 5741 w 14381"/>
                <a:gd name="connsiteY70" fmla="*/ 7633 h 21622"/>
                <a:gd name="connsiteX71" fmla="*/ 6033 w 14381"/>
                <a:gd name="connsiteY71" fmla="*/ 16011 h 21622"/>
                <a:gd name="connsiteX72" fmla="*/ 6064 w 14381"/>
                <a:gd name="connsiteY72" fmla="*/ 16365 h 21622"/>
                <a:gd name="connsiteX73" fmla="*/ 6123 w 14381"/>
                <a:gd name="connsiteY73" fmla="*/ 16651 h 21622"/>
                <a:gd name="connsiteX74" fmla="*/ 6204 w 14381"/>
                <a:gd name="connsiteY74" fmla="*/ 16852 h 21622"/>
                <a:gd name="connsiteX75" fmla="*/ 6296 w 14381"/>
                <a:gd name="connsiteY75" fmla="*/ 16928 h 21622"/>
                <a:gd name="connsiteX76" fmla="*/ 7728 w 14381"/>
                <a:gd name="connsiteY76" fmla="*/ 16928 h 21622"/>
                <a:gd name="connsiteX77" fmla="*/ 7812 w 14381"/>
                <a:gd name="connsiteY77" fmla="*/ 16852 h 21622"/>
                <a:gd name="connsiteX78" fmla="*/ 7871 w 14381"/>
                <a:gd name="connsiteY78" fmla="*/ 16651 h 21622"/>
                <a:gd name="connsiteX79" fmla="*/ 7899 w 14381"/>
                <a:gd name="connsiteY79" fmla="*/ 16365 h 21622"/>
                <a:gd name="connsiteX80" fmla="*/ 7892 w 14381"/>
                <a:gd name="connsiteY80" fmla="*/ 16011 h 21622"/>
                <a:gd name="connsiteX81" fmla="*/ 6997 w 14381"/>
                <a:gd name="connsiteY81" fmla="*/ 2799 h 21622"/>
                <a:gd name="connsiteX82" fmla="*/ 6995 w 14381"/>
                <a:gd name="connsiteY82" fmla="*/ 1662 h 21622"/>
                <a:gd name="connsiteX83" fmla="*/ 7132 w 14381"/>
                <a:gd name="connsiteY83" fmla="*/ 783 h 21622"/>
                <a:gd name="connsiteX84" fmla="*/ 7382 w 14381"/>
                <a:gd name="connsiteY84" fmla="*/ 210 h 21622"/>
                <a:gd name="connsiteX85" fmla="*/ 7721 w 14381"/>
                <a:gd name="connsiteY85" fmla="*/ 0 h 21622"/>
                <a:gd name="connsiteX86" fmla="*/ 8738 w 14381"/>
                <a:gd name="connsiteY86" fmla="*/ 0 h 21622"/>
                <a:gd name="connsiteX0" fmla="*/ 8738 w 14406"/>
                <a:gd name="connsiteY0" fmla="*/ 0 h 21620"/>
                <a:gd name="connsiteX1" fmla="*/ 9120 w 14406"/>
                <a:gd name="connsiteY1" fmla="*/ 210 h 21620"/>
                <a:gd name="connsiteX2" fmla="*/ 9488 w 14406"/>
                <a:gd name="connsiteY2" fmla="*/ 783 h 21620"/>
                <a:gd name="connsiteX3" fmla="*/ 9809 w 14406"/>
                <a:gd name="connsiteY3" fmla="*/ 1662 h 21620"/>
                <a:gd name="connsiteX4" fmla="*/ 10039 w 14406"/>
                <a:gd name="connsiteY4" fmla="*/ 2799 h 21620"/>
                <a:gd name="connsiteX5" fmla="*/ 11858 w 14406"/>
                <a:gd name="connsiteY5" fmla="*/ 16011 h 21620"/>
                <a:gd name="connsiteX6" fmla="*/ 11925 w 14406"/>
                <a:gd name="connsiteY6" fmla="*/ 16365 h 21620"/>
                <a:gd name="connsiteX7" fmla="*/ 12013 w 14406"/>
                <a:gd name="connsiteY7" fmla="*/ 16651 h 21620"/>
                <a:gd name="connsiteX8" fmla="*/ 12113 w 14406"/>
                <a:gd name="connsiteY8" fmla="*/ 16852 h 21620"/>
                <a:gd name="connsiteX9" fmla="*/ 12212 w 14406"/>
                <a:gd name="connsiteY9" fmla="*/ 16928 h 21620"/>
                <a:gd name="connsiteX10" fmla="*/ 14110 w 14406"/>
                <a:gd name="connsiteY10" fmla="*/ 16928 h 21620"/>
                <a:gd name="connsiteX11" fmla="*/ 14347 w 14406"/>
                <a:gd name="connsiteY11" fmla="*/ 17417 h 21620"/>
                <a:gd name="connsiteX12" fmla="*/ 14396 w 14406"/>
                <a:gd name="connsiteY12" fmla="*/ 19512 h 21620"/>
                <a:gd name="connsiteX13" fmla="*/ 14110 w 14406"/>
                <a:gd name="connsiteY13" fmla="*/ 21600 h 21620"/>
                <a:gd name="connsiteX14" fmla="*/ 12875 w 14406"/>
                <a:gd name="connsiteY14" fmla="*/ 21600 h 21620"/>
                <a:gd name="connsiteX15" fmla="*/ 12267 w 14406"/>
                <a:gd name="connsiteY15" fmla="*/ 21122 h 21620"/>
                <a:gd name="connsiteX16" fmla="*/ 11666 w 14406"/>
                <a:gd name="connsiteY16" fmla="*/ 19852 h 21620"/>
                <a:gd name="connsiteX17" fmla="*/ 11158 w 14406"/>
                <a:gd name="connsiteY17" fmla="*/ 18065 h 21620"/>
                <a:gd name="connsiteX18" fmla="*/ 10809 w 14406"/>
                <a:gd name="connsiteY18" fmla="*/ 16011 h 21620"/>
                <a:gd name="connsiteX19" fmla="*/ 9234 w 14406"/>
                <a:gd name="connsiteY19" fmla="*/ 2799 h 21620"/>
                <a:gd name="connsiteX20" fmla="*/ 9196 w 14406"/>
                <a:gd name="connsiteY20" fmla="*/ 2598 h 21620"/>
                <a:gd name="connsiteX21" fmla="*/ 9139 w 14406"/>
                <a:gd name="connsiteY21" fmla="*/ 2436 h 21620"/>
                <a:gd name="connsiteX22" fmla="*/ 9073 w 14406"/>
                <a:gd name="connsiteY22" fmla="*/ 2321 h 21620"/>
                <a:gd name="connsiteX23" fmla="*/ 9001 w 14406"/>
                <a:gd name="connsiteY23" fmla="*/ 2283 h 21620"/>
                <a:gd name="connsiteX24" fmla="*/ 7933 w 14406"/>
                <a:gd name="connsiteY24" fmla="*/ 2283 h 21620"/>
                <a:gd name="connsiteX25" fmla="*/ 7871 w 14406"/>
                <a:gd name="connsiteY25" fmla="*/ 2321 h 21620"/>
                <a:gd name="connsiteX26" fmla="*/ 7826 w 14406"/>
                <a:gd name="connsiteY26" fmla="*/ 2436 h 21620"/>
                <a:gd name="connsiteX27" fmla="*/ 7804 w 14406"/>
                <a:gd name="connsiteY27" fmla="*/ 2598 h 21620"/>
                <a:gd name="connsiteX28" fmla="*/ 7809 w 14406"/>
                <a:gd name="connsiteY28" fmla="*/ 2799 h 21620"/>
                <a:gd name="connsiteX29" fmla="*/ 8949 w 14406"/>
                <a:gd name="connsiteY29" fmla="*/ 16011 h 21620"/>
                <a:gd name="connsiteX30" fmla="*/ 9023 w 14406"/>
                <a:gd name="connsiteY30" fmla="*/ 18065 h 21620"/>
                <a:gd name="connsiteX31" fmla="*/ 8883 w 14406"/>
                <a:gd name="connsiteY31" fmla="*/ 19852 h 21620"/>
                <a:gd name="connsiteX32" fmla="*/ 8543 w 14406"/>
                <a:gd name="connsiteY32" fmla="*/ 21122 h 21620"/>
                <a:gd name="connsiteX33" fmla="*/ 8032 w 14406"/>
                <a:gd name="connsiteY33" fmla="*/ 21600 h 21620"/>
                <a:gd name="connsiteX34" fmla="*/ 6484 w 14406"/>
                <a:gd name="connsiteY34" fmla="*/ 21600 h 21620"/>
                <a:gd name="connsiteX35" fmla="*/ 5926 w 14406"/>
                <a:gd name="connsiteY35" fmla="*/ 21122 h 21620"/>
                <a:gd name="connsiteX36" fmla="*/ 5456 w 14406"/>
                <a:gd name="connsiteY36" fmla="*/ 19852 h 21620"/>
                <a:gd name="connsiteX37" fmla="*/ 5130 w 14406"/>
                <a:gd name="connsiteY37" fmla="*/ 18065 h 21620"/>
                <a:gd name="connsiteX38" fmla="*/ 4993 w 14406"/>
                <a:gd name="connsiteY38" fmla="*/ 16011 h 21620"/>
                <a:gd name="connsiteX39" fmla="*/ 4855 w 14406"/>
                <a:gd name="connsiteY39" fmla="*/ 7633 h 21620"/>
                <a:gd name="connsiteX40" fmla="*/ 4836 w 14406"/>
                <a:gd name="connsiteY40" fmla="*/ 7385 h 21620"/>
                <a:gd name="connsiteX41" fmla="*/ 4791 w 14406"/>
                <a:gd name="connsiteY41" fmla="*/ 7184 h 21620"/>
                <a:gd name="connsiteX42" fmla="*/ 4729 w 14406"/>
                <a:gd name="connsiteY42" fmla="*/ 7050 h 21620"/>
                <a:gd name="connsiteX43" fmla="*/ 4655 w 14406"/>
                <a:gd name="connsiteY43" fmla="*/ 7003 h 21620"/>
                <a:gd name="connsiteX44" fmla="*/ 3470 w 14406"/>
                <a:gd name="connsiteY44" fmla="*/ 7003 h 21620"/>
                <a:gd name="connsiteX45" fmla="*/ 3397 w 14406"/>
                <a:gd name="connsiteY45" fmla="*/ 7050 h 21620"/>
                <a:gd name="connsiteX46" fmla="*/ 3335 w 14406"/>
                <a:gd name="connsiteY46" fmla="*/ 7184 h 21620"/>
                <a:gd name="connsiteX47" fmla="*/ 3290 w 14406"/>
                <a:gd name="connsiteY47" fmla="*/ 7385 h 21620"/>
                <a:gd name="connsiteX48" fmla="*/ 3271 w 14406"/>
                <a:gd name="connsiteY48" fmla="*/ 7633 h 21620"/>
                <a:gd name="connsiteX49" fmla="*/ 3133 w 14406"/>
                <a:gd name="connsiteY49" fmla="*/ 16011 h 21620"/>
                <a:gd name="connsiteX50" fmla="*/ 2995 w 14406"/>
                <a:gd name="connsiteY50" fmla="*/ 18065 h 21620"/>
                <a:gd name="connsiteX51" fmla="*/ 2670 w 14406"/>
                <a:gd name="connsiteY51" fmla="*/ 19852 h 21620"/>
                <a:gd name="connsiteX52" fmla="*/ 2200 w 14406"/>
                <a:gd name="connsiteY52" fmla="*/ 21122 h 21620"/>
                <a:gd name="connsiteX53" fmla="*/ 1639 w 14406"/>
                <a:gd name="connsiteY53" fmla="*/ 21600 h 21620"/>
                <a:gd name="connsiteX54" fmla="*/ 84 w 14406"/>
                <a:gd name="connsiteY54" fmla="*/ 21600 h 21620"/>
                <a:gd name="connsiteX55" fmla="*/ 378 w 14406"/>
                <a:gd name="connsiteY55" fmla="*/ 16928 h 21620"/>
                <a:gd name="connsiteX56" fmla="*/ 1810 w 14406"/>
                <a:gd name="connsiteY56" fmla="*/ 16928 h 21620"/>
                <a:gd name="connsiteX57" fmla="*/ 1903 w 14406"/>
                <a:gd name="connsiteY57" fmla="*/ 16852 h 21620"/>
                <a:gd name="connsiteX58" fmla="*/ 1984 w 14406"/>
                <a:gd name="connsiteY58" fmla="*/ 16651 h 21620"/>
                <a:gd name="connsiteX59" fmla="*/ 2043 w 14406"/>
                <a:gd name="connsiteY59" fmla="*/ 16365 h 21620"/>
                <a:gd name="connsiteX60" fmla="*/ 2074 w 14406"/>
                <a:gd name="connsiteY60" fmla="*/ 16011 h 21620"/>
                <a:gd name="connsiteX61" fmla="*/ 2366 w 14406"/>
                <a:gd name="connsiteY61" fmla="*/ 7633 h 21620"/>
                <a:gd name="connsiteX62" fmla="*/ 2499 w 14406"/>
                <a:gd name="connsiteY62" fmla="*/ 6238 h 21620"/>
                <a:gd name="connsiteX63" fmla="*/ 2755 w 14406"/>
                <a:gd name="connsiteY63" fmla="*/ 5159 h 21620"/>
                <a:gd name="connsiteX64" fmla="*/ 3097 w 14406"/>
                <a:gd name="connsiteY64" fmla="*/ 4461 h 21620"/>
                <a:gd name="connsiteX65" fmla="*/ 3496 w 14406"/>
                <a:gd name="connsiteY65" fmla="*/ 4213 h 21620"/>
                <a:gd name="connsiteX66" fmla="*/ 4613 w 14406"/>
                <a:gd name="connsiteY66" fmla="*/ 4213 h 21620"/>
                <a:gd name="connsiteX67" fmla="*/ 5012 w 14406"/>
                <a:gd name="connsiteY67" fmla="*/ 4461 h 21620"/>
                <a:gd name="connsiteX68" fmla="*/ 5354 w 14406"/>
                <a:gd name="connsiteY68" fmla="*/ 5159 h 21620"/>
                <a:gd name="connsiteX69" fmla="*/ 5610 w 14406"/>
                <a:gd name="connsiteY69" fmla="*/ 6238 h 21620"/>
                <a:gd name="connsiteX70" fmla="*/ 5741 w 14406"/>
                <a:gd name="connsiteY70" fmla="*/ 7633 h 21620"/>
                <a:gd name="connsiteX71" fmla="*/ 6033 w 14406"/>
                <a:gd name="connsiteY71" fmla="*/ 16011 h 21620"/>
                <a:gd name="connsiteX72" fmla="*/ 6064 w 14406"/>
                <a:gd name="connsiteY72" fmla="*/ 16365 h 21620"/>
                <a:gd name="connsiteX73" fmla="*/ 6123 w 14406"/>
                <a:gd name="connsiteY73" fmla="*/ 16651 h 21620"/>
                <a:gd name="connsiteX74" fmla="*/ 6204 w 14406"/>
                <a:gd name="connsiteY74" fmla="*/ 16852 h 21620"/>
                <a:gd name="connsiteX75" fmla="*/ 6296 w 14406"/>
                <a:gd name="connsiteY75" fmla="*/ 16928 h 21620"/>
                <a:gd name="connsiteX76" fmla="*/ 7728 w 14406"/>
                <a:gd name="connsiteY76" fmla="*/ 16928 h 21620"/>
                <a:gd name="connsiteX77" fmla="*/ 7812 w 14406"/>
                <a:gd name="connsiteY77" fmla="*/ 16852 h 21620"/>
                <a:gd name="connsiteX78" fmla="*/ 7871 w 14406"/>
                <a:gd name="connsiteY78" fmla="*/ 16651 h 21620"/>
                <a:gd name="connsiteX79" fmla="*/ 7899 w 14406"/>
                <a:gd name="connsiteY79" fmla="*/ 16365 h 21620"/>
                <a:gd name="connsiteX80" fmla="*/ 7892 w 14406"/>
                <a:gd name="connsiteY80" fmla="*/ 16011 h 21620"/>
                <a:gd name="connsiteX81" fmla="*/ 6997 w 14406"/>
                <a:gd name="connsiteY81" fmla="*/ 2799 h 21620"/>
                <a:gd name="connsiteX82" fmla="*/ 6995 w 14406"/>
                <a:gd name="connsiteY82" fmla="*/ 1662 h 21620"/>
                <a:gd name="connsiteX83" fmla="*/ 7132 w 14406"/>
                <a:gd name="connsiteY83" fmla="*/ 783 h 21620"/>
                <a:gd name="connsiteX84" fmla="*/ 7382 w 14406"/>
                <a:gd name="connsiteY84" fmla="*/ 210 h 21620"/>
                <a:gd name="connsiteX85" fmla="*/ 7721 w 14406"/>
                <a:gd name="connsiteY85" fmla="*/ 0 h 21620"/>
                <a:gd name="connsiteX86" fmla="*/ 8738 w 14406"/>
                <a:gd name="connsiteY86" fmla="*/ 0 h 21620"/>
                <a:gd name="connsiteX0" fmla="*/ 8738 w 14446"/>
                <a:gd name="connsiteY0" fmla="*/ 0 h 21608"/>
                <a:gd name="connsiteX1" fmla="*/ 9120 w 14446"/>
                <a:gd name="connsiteY1" fmla="*/ 210 h 21608"/>
                <a:gd name="connsiteX2" fmla="*/ 9488 w 14446"/>
                <a:gd name="connsiteY2" fmla="*/ 783 h 21608"/>
                <a:gd name="connsiteX3" fmla="*/ 9809 w 14446"/>
                <a:gd name="connsiteY3" fmla="*/ 1662 h 21608"/>
                <a:gd name="connsiteX4" fmla="*/ 10039 w 14446"/>
                <a:gd name="connsiteY4" fmla="*/ 2799 h 21608"/>
                <a:gd name="connsiteX5" fmla="*/ 11858 w 14446"/>
                <a:gd name="connsiteY5" fmla="*/ 16011 h 21608"/>
                <a:gd name="connsiteX6" fmla="*/ 11925 w 14446"/>
                <a:gd name="connsiteY6" fmla="*/ 16365 h 21608"/>
                <a:gd name="connsiteX7" fmla="*/ 12013 w 14446"/>
                <a:gd name="connsiteY7" fmla="*/ 16651 h 21608"/>
                <a:gd name="connsiteX8" fmla="*/ 12113 w 14446"/>
                <a:gd name="connsiteY8" fmla="*/ 16852 h 21608"/>
                <a:gd name="connsiteX9" fmla="*/ 12212 w 14446"/>
                <a:gd name="connsiteY9" fmla="*/ 16928 h 21608"/>
                <a:gd name="connsiteX10" fmla="*/ 14110 w 14446"/>
                <a:gd name="connsiteY10" fmla="*/ 16928 h 21608"/>
                <a:gd name="connsiteX11" fmla="*/ 14347 w 14446"/>
                <a:gd name="connsiteY11" fmla="*/ 17417 h 21608"/>
                <a:gd name="connsiteX12" fmla="*/ 14396 w 14446"/>
                <a:gd name="connsiteY12" fmla="*/ 19512 h 21608"/>
                <a:gd name="connsiteX13" fmla="*/ 14110 w 14446"/>
                <a:gd name="connsiteY13" fmla="*/ 21600 h 21608"/>
                <a:gd name="connsiteX14" fmla="*/ 12875 w 14446"/>
                <a:gd name="connsiteY14" fmla="*/ 21600 h 21608"/>
                <a:gd name="connsiteX15" fmla="*/ 12267 w 14446"/>
                <a:gd name="connsiteY15" fmla="*/ 21122 h 21608"/>
                <a:gd name="connsiteX16" fmla="*/ 11666 w 14446"/>
                <a:gd name="connsiteY16" fmla="*/ 19852 h 21608"/>
                <a:gd name="connsiteX17" fmla="*/ 11158 w 14446"/>
                <a:gd name="connsiteY17" fmla="*/ 18065 h 21608"/>
                <a:gd name="connsiteX18" fmla="*/ 10809 w 14446"/>
                <a:gd name="connsiteY18" fmla="*/ 16011 h 21608"/>
                <a:gd name="connsiteX19" fmla="*/ 9234 w 14446"/>
                <a:gd name="connsiteY19" fmla="*/ 2799 h 21608"/>
                <a:gd name="connsiteX20" fmla="*/ 9196 w 14446"/>
                <a:gd name="connsiteY20" fmla="*/ 2598 h 21608"/>
                <a:gd name="connsiteX21" fmla="*/ 9139 w 14446"/>
                <a:gd name="connsiteY21" fmla="*/ 2436 h 21608"/>
                <a:gd name="connsiteX22" fmla="*/ 9073 w 14446"/>
                <a:gd name="connsiteY22" fmla="*/ 2321 h 21608"/>
                <a:gd name="connsiteX23" fmla="*/ 9001 w 14446"/>
                <a:gd name="connsiteY23" fmla="*/ 2283 h 21608"/>
                <a:gd name="connsiteX24" fmla="*/ 7933 w 14446"/>
                <a:gd name="connsiteY24" fmla="*/ 2283 h 21608"/>
                <a:gd name="connsiteX25" fmla="*/ 7871 w 14446"/>
                <a:gd name="connsiteY25" fmla="*/ 2321 h 21608"/>
                <a:gd name="connsiteX26" fmla="*/ 7826 w 14446"/>
                <a:gd name="connsiteY26" fmla="*/ 2436 h 21608"/>
                <a:gd name="connsiteX27" fmla="*/ 7804 w 14446"/>
                <a:gd name="connsiteY27" fmla="*/ 2598 h 21608"/>
                <a:gd name="connsiteX28" fmla="*/ 7809 w 14446"/>
                <a:gd name="connsiteY28" fmla="*/ 2799 h 21608"/>
                <a:gd name="connsiteX29" fmla="*/ 8949 w 14446"/>
                <a:gd name="connsiteY29" fmla="*/ 16011 h 21608"/>
                <a:gd name="connsiteX30" fmla="*/ 9023 w 14446"/>
                <a:gd name="connsiteY30" fmla="*/ 18065 h 21608"/>
                <a:gd name="connsiteX31" fmla="*/ 8883 w 14446"/>
                <a:gd name="connsiteY31" fmla="*/ 19852 h 21608"/>
                <a:gd name="connsiteX32" fmla="*/ 8543 w 14446"/>
                <a:gd name="connsiteY32" fmla="*/ 21122 h 21608"/>
                <a:gd name="connsiteX33" fmla="*/ 8032 w 14446"/>
                <a:gd name="connsiteY33" fmla="*/ 21600 h 21608"/>
                <a:gd name="connsiteX34" fmla="*/ 6484 w 14446"/>
                <a:gd name="connsiteY34" fmla="*/ 21600 h 21608"/>
                <a:gd name="connsiteX35" fmla="*/ 5926 w 14446"/>
                <a:gd name="connsiteY35" fmla="*/ 21122 h 21608"/>
                <a:gd name="connsiteX36" fmla="*/ 5456 w 14446"/>
                <a:gd name="connsiteY36" fmla="*/ 19852 h 21608"/>
                <a:gd name="connsiteX37" fmla="*/ 5130 w 14446"/>
                <a:gd name="connsiteY37" fmla="*/ 18065 h 21608"/>
                <a:gd name="connsiteX38" fmla="*/ 4993 w 14446"/>
                <a:gd name="connsiteY38" fmla="*/ 16011 h 21608"/>
                <a:gd name="connsiteX39" fmla="*/ 4855 w 14446"/>
                <a:gd name="connsiteY39" fmla="*/ 7633 h 21608"/>
                <a:gd name="connsiteX40" fmla="*/ 4836 w 14446"/>
                <a:gd name="connsiteY40" fmla="*/ 7385 h 21608"/>
                <a:gd name="connsiteX41" fmla="*/ 4791 w 14446"/>
                <a:gd name="connsiteY41" fmla="*/ 7184 h 21608"/>
                <a:gd name="connsiteX42" fmla="*/ 4729 w 14446"/>
                <a:gd name="connsiteY42" fmla="*/ 7050 h 21608"/>
                <a:gd name="connsiteX43" fmla="*/ 4655 w 14446"/>
                <a:gd name="connsiteY43" fmla="*/ 7003 h 21608"/>
                <a:gd name="connsiteX44" fmla="*/ 3470 w 14446"/>
                <a:gd name="connsiteY44" fmla="*/ 7003 h 21608"/>
                <a:gd name="connsiteX45" fmla="*/ 3397 w 14446"/>
                <a:gd name="connsiteY45" fmla="*/ 7050 h 21608"/>
                <a:gd name="connsiteX46" fmla="*/ 3335 w 14446"/>
                <a:gd name="connsiteY46" fmla="*/ 7184 h 21608"/>
                <a:gd name="connsiteX47" fmla="*/ 3290 w 14446"/>
                <a:gd name="connsiteY47" fmla="*/ 7385 h 21608"/>
                <a:gd name="connsiteX48" fmla="*/ 3271 w 14446"/>
                <a:gd name="connsiteY48" fmla="*/ 7633 h 21608"/>
                <a:gd name="connsiteX49" fmla="*/ 3133 w 14446"/>
                <a:gd name="connsiteY49" fmla="*/ 16011 h 21608"/>
                <a:gd name="connsiteX50" fmla="*/ 2995 w 14446"/>
                <a:gd name="connsiteY50" fmla="*/ 18065 h 21608"/>
                <a:gd name="connsiteX51" fmla="*/ 2670 w 14446"/>
                <a:gd name="connsiteY51" fmla="*/ 19852 h 21608"/>
                <a:gd name="connsiteX52" fmla="*/ 2200 w 14446"/>
                <a:gd name="connsiteY52" fmla="*/ 21122 h 21608"/>
                <a:gd name="connsiteX53" fmla="*/ 1639 w 14446"/>
                <a:gd name="connsiteY53" fmla="*/ 21600 h 21608"/>
                <a:gd name="connsiteX54" fmla="*/ 84 w 14446"/>
                <a:gd name="connsiteY54" fmla="*/ 21600 h 21608"/>
                <a:gd name="connsiteX55" fmla="*/ 378 w 14446"/>
                <a:gd name="connsiteY55" fmla="*/ 16928 h 21608"/>
                <a:gd name="connsiteX56" fmla="*/ 1810 w 14446"/>
                <a:gd name="connsiteY56" fmla="*/ 16928 h 21608"/>
                <a:gd name="connsiteX57" fmla="*/ 1903 w 14446"/>
                <a:gd name="connsiteY57" fmla="*/ 16852 h 21608"/>
                <a:gd name="connsiteX58" fmla="*/ 1984 w 14446"/>
                <a:gd name="connsiteY58" fmla="*/ 16651 h 21608"/>
                <a:gd name="connsiteX59" fmla="*/ 2043 w 14446"/>
                <a:gd name="connsiteY59" fmla="*/ 16365 h 21608"/>
                <a:gd name="connsiteX60" fmla="*/ 2074 w 14446"/>
                <a:gd name="connsiteY60" fmla="*/ 16011 h 21608"/>
                <a:gd name="connsiteX61" fmla="*/ 2366 w 14446"/>
                <a:gd name="connsiteY61" fmla="*/ 7633 h 21608"/>
                <a:gd name="connsiteX62" fmla="*/ 2499 w 14446"/>
                <a:gd name="connsiteY62" fmla="*/ 6238 h 21608"/>
                <a:gd name="connsiteX63" fmla="*/ 2755 w 14446"/>
                <a:gd name="connsiteY63" fmla="*/ 5159 h 21608"/>
                <a:gd name="connsiteX64" fmla="*/ 3097 w 14446"/>
                <a:gd name="connsiteY64" fmla="*/ 4461 h 21608"/>
                <a:gd name="connsiteX65" fmla="*/ 3496 w 14446"/>
                <a:gd name="connsiteY65" fmla="*/ 4213 h 21608"/>
                <a:gd name="connsiteX66" fmla="*/ 4613 w 14446"/>
                <a:gd name="connsiteY66" fmla="*/ 4213 h 21608"/>
                <a:gd name="connsiteX67" fmla="*/ 5012 w 14446"/>
                <a:gd name="connsiteY67" fmla="*/ 4461 h 21608"/>
                <a:gd name="connsiteX68" fmla="*/ 5354 w 14446"/>
                <a:gd name="connsiteY68" fmla="*/ 5159 h 21608"/>
                <a:gd name="connsiteX69" fmla="*/ 5610 w 14446"/>
                <a:gd name="connsiteY69" fmla="*/ 6238 h 21608"/>
                <a:gd name="connsiteX70" fmla="*/ 5741 w 14446"/>
                <a:gd name="connsiteY70" fmla="*/ 7633 h 21608"/>
                <a:gd name="connsiteX71" fmla="*/ 6033 w 14446"/>
                <a:gd name="connsiteY71" fmla="*/ 16011 h 21608"/>
                <a:gd name="connsiteX72" fmla="*/ 6064 w 14446"/>
                <a:gd name="connsiteY72" fmla="*/ 16365 h 21608"/>
                <a:gd name="connsiteX73" fmla="*/ 6123 w 14446"/>
                <a:gd name="connsiteY73" fmla="*/ 16651 h 21608"/>
                <a:gd name="connsiteX74" fmla="*/ 6204 w 14446"/>
                <a:gd name="connsiteY74" fmla="*/ 16852 h 21608"/>
                <a:gd name="connsiteX75" fmla="*/ 6296 w 14446"/>
                <a:gd name="connsiteY75" fmla="*/ 16928 h 21608"/>
                <a:gd name="connsiteX76" fmla="*/ 7728 w 14446"/>
                <a:gd name="connsiteY76" fmla="*/ 16928 h 21608"/>
                <a:gd name="connsiteX77" fmla="*/ 7812 w 14446"/>
                <a:gd name="connsiteY77" fmla="*/ 16852 h 21608"/>
                <a:gd name="connsiteX78" fmla="*/ 7871 w 14446"/>
                <a:gd name="connsiteY78" fmla="*/ 16651 h 21608"/>
                <a:gd name="connsiteX79" fmla="*/ 7899 w 14446"/>
                <a:gd name="connsiteY79" fmla="*/ 16365 h 21608"/>
                <a:gd name="connsiteX80" fmla="*/ 7892 w 14446"/>
                <a:gd name="connsiteY80" fmla="*/ 16011 h 21608"/>
                <a:gd name="connsiteX81" fmla="*/ 6997 w 14446"/>
                <a:gd name="connsiteY81" fmla="*/ 2799 h 21608"/>
                <a:gd name="connsiteX82" fmla="*/ 6995 w 14446"/>
                <a:gd name="connsiteY82" fmla="*/ 1662 h 21608"/>
                <a:gd name="connsiteX83" fmla="*/ 7132 w 14446"/>
                <a:gd name="connsiteY83" fmla="*/ 783 h 21608"/>
                <a:gd name="connsiteX84" fmla="*/ 7382 w 14446"/>
                <a:gd name="connsiteY84" fmla="*/ 210 h 21608"/>
                <a:gd name="connsiteX85" fmla="*/ 7721 w 14446"/>
                <a:gd name="connsiteY85" fmla="*/ 0 h 21608"/>
                <a:gd name="connsiteX86" fmla="*/ 8738 w 14446"/>
                <a:gd name="connsiteY86" fmla="*/ 0 h 21608"/>
                <a:gd name="connsiteX0" fmla="*/ 8738 w 14449"/>
                <a:gd name="connsiteY0" fmla="*/ 0 h 21607"/>
                <a:gd name="connsiteX1" fmla="*/ 9120 w 14449"/>
                <a:gd name="connsiteY1" fmla="*/ 210 h 21607"/>
                <a:gd name="connsiteX2" fmla="*/ 9488 w 14449"/>
                <a:gd name="connsiteY2" fmla="*/ 783 h 21607"/>
                <a:gd name="connsiteX3" fmla="*/ 9809 w 14449"/>
                <a:gd name="connsiteY3" fmla="*/ 1662 h 21607"/>
                <a:gd name="connsiteX4" fmla="*/ 10039 w 14449"/>
                <a:gd name="connsiteY4" fmla="*/ 2799 h 21607"/>
                <a:gd name="connsiteX5" fmla="*/ 11858 w 14449"/>
                <a:gd name="connsiteY5" fmla="*/ 16011 h 21607"/>
                <a:gd name="connsiteX6" fmla="*/ 11925 w 14449"/>
                <a:gd name="connsiteY6" fmla="*/ 16365 h 21607"/>
                <a:gd name="connsiteX7" fmla="*/ 12013 w 14449"/>
                <a:gd name="connsiteY7" fmla="*/ 16651 h 21607"/>
                <a:gd name="connsiteX8" fmla="*/ 12113 w 14449"/>
                <a:gd name="connsiteY8" fmla="*/ 16852 h 21607"/>
                <a:gd name="connsiteX9" fmla="*/ 12212 w 14449"/>
                <a:gd name="connsiteY9" fmla="*/ 16928 h 21607"/>
                <a:gd name="connsiteX10" fmla="*/ 14110 w 14449"/>
                <a:gd name="connsiteY10" fmla="*/ 16928 h 21607"/>
                <a:gd name="connsiteX11" fmla="*/ 14347 w 14449"/>
                <a:gd name="connsiteY11" fmla="*/ 17417 h 21607"/>
                <a:gd name="connsiteX12" fmla="*/ 14400 w 14449"/>
                <a:gd name="connsiteY12" fmla="*/ 19131 h 21607"/>
                <a:gd name="connsiteX13" fmla="*/ 14110 w 14449"/>
                <a:gd name="connsiteY13" fmla="*/ 21600 h 21607"/>
                <a:gd name="connsiteX14" fmla="*/ 12875 w 14449"/>
                <a:gd name="connsiteY14" fmla="*/ 21600 h 21607"/>
                <a:gd name="connsiteX15" fmla="*/ 12267 w 14449"/>
                <a:gd name="connsiteY15" fmla="*/ 21122 h 21607"/>
                <a:gd name="connsiteX16" fmla="*/ 11666 w 14449"/>
                <a:gd name="connsiteY16" fmla="*/ 19852 h 21607"/>
                <a:gd name="connsiteX17" fmla="*/ 11158 w 14449"/>
                <a:gd name="connsiteY17" fmla="*/ 18065 h 21607"/>
                <a:gd name="connsiteX18" fmla="*/ 10809 w 14449"/>
                <a:gd name="connsiteY18" fmla="*/ 16011 h 21607"/>
                <a:gd name="connsiteX19" fmla="*/ 9234 w 14449"/>
                <a:gd name="connsiteY19" fmla="*/ 2799 h 21607"/>
                <a:gd name="connsiteX20" fmla="*/ 9196 w 14449"/>
                <a:gd name="connsiteY20" fmla="*/ 2598 h 21607"/>
                <a:gd name="connsiteX21" fmla="*/ 9139 w 14449"/>
                <a:gd name="connsiteY21" fmla="*/ 2436 h 21607"/>
                <a:gd name="connsiteX22" fmla="*/ 9073 w 14449"/>
                <a:gd name="connsiteY22" fmla="*/ 2321 h 21607"/>
                <a:gd name="connsiteX23" fmla="*/ 9001 w 14449"/>
                <a:gd name="connsiteY23" fmla="*/ 2283 h 21607"/>
                <a:gd name="connsiteX24" fmla="*/ 7933 w 14449"/>
                <a:gd name="connsiteY24" fmla="*/ 2283 h 21607"/>
                <a:gd name="connsiteX25" fmla="*/ 7871 w 14449"/>
                <a:gd name="connsiteY25" fmla="*/ 2321 h 21607"/>
                <a:gd name="connsiteX26" fmla="*/ 7826 w 14449"/>
                <a:gd name="connsiteY26" fmla="*/ 2436 h 21607"/>
                <a:gd name="connsiteX27" fmla="*/ 7804 w 14449"/>
                <a:gd name="connsiteY27" fmla="*/ 2598 h 21607"/>
                <a:gd name="connsiteX28" fmla="*/ 7809 w 14449"/>
                <a:gd name="connsiteY28" fmla="*/ 2799 h 21607"/>
                <a:gd name="connsiteX29" fmla="*/ 8949 w 14449"/>
                <a:gd name="connsiteY29" fmla="*/ 16011 h 21607"/>
                <a:gd name="connsiteX30" fmla="*/ 9023 w 14449"/>
                <a:gd name="connsiteY30" fmla="*/ 18065 h 21607"/>
                <a:gd name="connsiteX31" fmla="*/ 8883 w 14449"/>
                <a:gd name="connsiteY31" fmla="*/ 19852 h 21607"/>
                <a:gd name="connsiteX32" fmla="*/ 8543 w 14449"/>
                <a:gd name="connsiteY32" fmla="*/ 21122 h 21607"/>
                <a:gd name="connsiteX33" fmla="*/ 8032 w 14449"/>
                <a:gd name="connsiteY33" fmla="*/ 21600 h 21607"/>
                <a:gd name="connsiteX34" fmla="*/ 6484 w 14449"/>
                <a:gd name="connsiteY34" fmla="*/ 21600 h 21607"/>
                <a:gd name="connsiteX35" fmla="*/ 5926 w 14449"/>
                <a:gd name="connsiteY35" fmla="*/ 21122 h 21607"/>
                <a:gd name="connsiteX36" fmla="*/ 5456 w 14449"/>
                <a:gd name="connsiteY36" fmla="*/ 19852 h 21607"/>
                <a:gd name="connsiteX37" fmla="*/ 5130 w 14449"/>
                <a:gd name="connsiteY37" fmla="*/ 18065 h 21607"/>
                <a:gd name="connsiteX38" fmla="*/ 4993 w 14449"/>
                <a:gd name="connsiteY38" fmla="*/ 16011 h 21607"/>
                <a:gd name="connsiteX39" fmla="*/ 4855 w 14449"/>
                <a:gd name="connsiteY39" fmla="*/ 7633 h 21607"/>
                <a:gd name="connsiteX40" fmla="*/ 4836 w 14449"/>
                <a:gd name="connsiteY40" fmla="*/ 7385 h 21607"/>
                <a:gd name="connsiteX41" fmla="*/ 4791 w 14449"/>
                <a:gd name="connsiteY41" fmla="*/ 7184 h 21607"/>
                <a:gd name="connsiteX42" fmla="*/ 4729 w 14449"/>
                <a:gd name="connsiteY42" fmla="*/ 7050 h 21607"/>
                <a:gd name="connsiteX43" fmla="*/ 4655 w 14449"/>
                <a:gd name="connsiteY43" fmla="*/ 7003 h 21607"/>
                <a:gd name="connsiteX44" fmla="*/ 3470 w 14449"/>
                <a:gd name="connsiteY44" fmla="*/ 7003 h 21607"/>
                <a:gd name="connsiteX45" fmla="*/ 3397 w 14449"/>
                <a:gd name="connsiteY45" fmla="*/ 7050 h 21607"/>
                <a:gd name="connsiteX46" fmla="*/ 3335 w 14449"/>
                <a:gd name="connsiteY46" fmla="*/ 7184 h 21607"/>
                <a:gd name="connsiteX47" fmla="*/ 3290 w 14449"/>
                <a:gd name="connsiteY47" fmla="*/ 7385 h 21607"/>
                <a:gd name="connsiteX48" fmla="*/ 3271 w 14449"/>
                <a:gd name="connsiteY48" fmla="*/ 7633 h 21607"/>
                <a:gd name="connsiteX49" fmla="*/ 3133 w 14449"/>
                <a:gd name="connsiteY49" fmla="*/ 16011 h 21607"/>
                <a:gd name="connsiteX50" fmla="*/ 2995 w 14449"/>
                <a:gd name="connsiteY50" fmla="*/ 18065 h 21607"/>
                <a:gd name="connsiteX51" fmla="*/ 2670 w 14449"/>
                <a:gd name="connsiteY51" fmla="*/ 19852 h 21607"/>
                <a:gd name="connsiteX52" fmla="*/ 2200 w 14449"/>
                <a:gd name="connsiteY52" fmla="*/ 21122 h 21607"/>
                <a:gd name="connsiteX53" fmla="*/ 1639 w 14449"/>
                <a:gd name="connsiteY53" fmla="*/ 21600 h 21607"/>
                <a:gd name="connsiteX54" fmla="*/ 84 w 14449"/>
                <a:gd name="connsiteY54" fmla="*/ 21600 h 21607"/>
                <a:gd name="connsiteX55" fmla="*/ 378 w 14449"/>
                <a:gd name="connsiteY55" fmla="*/ 16928 h 21607"/>
                <a:gd name="connsiteX56" fmla="*/ 1810 w 14449"/>
                <a:gd name="connsiteY56" fmla="*/ 16928 h 21607"/>
                <a:gd name="connsiteX57" fmla="*/ 1903 w 14449"/>
                <a:gd name="connsiteY57" fmla="*/ 16852 h 21607"/>
                <a:gd name="connsiteX58" fmla="*/ 1984 w 14449"/>
                <a:gd name="connsiteY58" fmla="*/ 16651 h 21607"/>
                <a:gd name="connsiteX59" fmla="*/ 2043 w 14449"/>
                <a:gd name="connsiteY59" fmla="*/ 16365 h 21607"/>
                <a:gd name="connsiteX60" fmla="*/ 2074 w 14449"/>
                <a:gd name="connsiteY60" fmla="*/ 16011 h 21607"/>
                <a:gd name="connsiteX61" fmla="*/ 2366 w 14449"/>
                <a:gd name="connsiteY61" fmla="*/ 7633 h 21607"/>
                <a:gd name="connsiteX62" fmla="*/ 2499 w 14449"/>
                <a:gd name="connsiteY62" fmla="*/ 6238 h 21607"/>
                <a:gd name="connsiteX63" fmla="*/ 2755 w 14449"/>
                <a:gd name="connsiteY63" fmla="*/ 5159 h 21607"/>
                <a:gd name="connsiteX64" fmla="*/ 3097 w 14449"/>
                <a:gd name="connsiteY64" fmla="*/ 4461 h 21607"/>
                <a:gd name="connsiteX65" fmla="*/ 3496 w 14449"/>
                <a:gd name="connsiteY65" fmla="*/ 4213 h 21607"/>
                <a:gd name="connsiteX66" fmla="*/ 4613 w 14449"/>
                <a:gd name="connsiteY66" fmla="*/ 4213 h 21607"/>
                <a:gd name="connsiteX67" fmla="*/ 5012 w 14449"/>
                <a:gd name="connsiteY67" fmla="*/ 4461 h 21607"/>
                <a:gd name="connsiteX68" fmla="*/ 5354 w 14449"/>
                <a:gd name="connsiteY68" fmla="*/ 5159 h 21607"/>
                <a:gd name="connsiteX69" fmla="*/ 5610 w 14449"/>
                <a:gd name="connsiteY69" fmla="*/ 6238 h 21607"/>
                <a:gd name="connsiteX70" fmla="*/ 5741 w 14449"/>
                <a:gd name="connsiteY70" fmla="*/ 7633 h 21607"/>
                <a:gd name="connsiteX71" fmla="*/ 6033 w 14449"/>
                <a:gd name="connsiteY71" fmla="*/ 16011 h 21607"/>
                <a:gd name="connsiteX72" fmla="*/ 6064 w 14449"/>
                <a:gd name="connsiteY72" fmla="*/ 16365 h 21607"/>
                <a:gd name="connsiteX73" fmla="*/ 6123 w 14449"/>
                <a:gd name="connsiteY73" fmla="*/ 16651 h 21607"/>
                <a:gd name="connsiteX74" fmla="*/ 6204 w 14449"/>
                <a:gd name="connsiteY74" fmla="*/ 16852 h 21607"/>
                <a:gd name="connsiteX75" fmla="*/ 6296 w 14449"/>
                <a:gd name="connsiteY75" fmla="*/ 16928 h 21607"/>
                <a:gd name="connsiteX76" fmla="*/ 7728 w 14449"/>
                <a:gd name="connsiteY76" fmla="*/ 16928 h 21607"/>
                <a:gd name="connsiteX77" fmla="*/ 7812 w 14449"/>
                <a:gd name="connsiteY77" fmla="*/ 16852 h 21607"/>
                <a:gd name="connsiteX78" fmla="*/ 7871 w 14449"/>
                <a:gd name="connsiteY78" fmla="*/ 16651 h 21607"/>
                <a:gd name="connsiteX79" fmla="*/ 7899 w 14449"/>
                <a:gd name="connsiteY79" fmla="*/ 16365 h 21607"/>
                <a:gd name="connsiteX80" fmla="*/ 7892 w 14449"/>
                <a:gd name="connsiteY80" fmla="*/ 16011 h 21607"/>
                <a:gd name="connsiteX81" fmla="*/ 6997 w 14449"/>
                <a:gd name="connsiteY81" fmla="*/ 2799 h 21607"/>
                <a:gd name="connsiteX82" fmla="*/ 6995 w 14449"/>
                <a:gd name="connsiteY82" fmla="*/ 1662 h 21607"/>
                <a:gd name="connsiteX83" fmla="*/ 7132 w 14449"/>
                <a:gd name="connsiteY83" fmla="*/ 783 h 21607"/>
                <a:gd name="connsiteX84" fmla="*/ 7382 w 14449"/>
                <a:gd name="connsiteY84" fmla="*/ 210 h 21607"/>
                <a:gd name="connsiteX85" fmla="*/ 7721 w 14449"/>
                <a:gd name="connsiteY85" fmla="*/ 0 h 21607"/>
                <a:gd name="connsiteX86" fmla="*/ 8738 w 14449"/>
                <a:gd name="connsiteY86" fmla="*/ 0 h 21607"/>
                <a:gd name="connsiteX0" fmla="*/ 8738 w 14449"/>
                <a:gd name="connsiteY0" fmla="*/ 0 h 21607"/>
                <a:gd name="connsiteX1" fmla="*/ 9120 w 14449"/>
                <a:gd name="connsiteY1" fmla="*/ 210 h 21607"/>
                <a:gd name="connsiteX2" fmla="*/ 9488 w 14449"/>
                <a:gd name="connsiteY2" fmla="*/ 783 h 21607"/>
                <a:gd name="connsiteX3" fmla="*/ 9809 w 14449"/>
                <a:gd name="connsiteY3" fmla="*/ 1662 h 21607"/>
                <a:gd name="connsiteX4" fmla="*/ 10039 w 14449"/>
                <a:gd name="connsiteY4" fmla="*/ 2799 h 21607"/>
                <a:gd name="connsiteX5" fmla="*/ 11858 w 14449"/>
                <a:gd name="connsiteY5" fmla="*/ 16011 h 21607"/>
                <a:gd name="connsiteX6" fmla="*/ 11925 w 14449"/>
                <a:gd name="connsiteY6" fmla="*/ 16365 h 21607"/>
                <a:gd name="connsiteX7" fmla="*/ 12013 w 14449"/>
                <a:gd name="connsiteY7" fmla="*/ 16651 h 21607"/>
                <a:gd name="connsiteX8" fmla="*/ 12113 w 14449"/>
                <a:gd name="connsiteY8" fmla="*/ 16852 h 21607"/>
                <a:gd name="connsiteX9" fmla="*/ 12212 w 14449"/>
                <a:gd name="connsiteY9" fmla="*/ 16928 h 21607"/>
                <a:gd name="connsiteX10" fmla="*/ 14110 w 14449"/>
                <a:gd name="connsiteY10" fmla="*/ 16928 h 21607"/>
                <a:gd name="connsiteX11" fmla="*/ 14347 w 14449"/>
                <a:gd name="connsiteY11" fmla="*/ 17417 h 21607"/>
                <a:gd name="connsiteX12" fmla="*/ 14400 w 14449"/>
                <a:gd name="connsiteY12" fmla="*/ 19131 h 21607"/>
                <a:gd name="connsiteX13" fmla="*/ 14110 w 14449"/>
                <a:gd name="connsiteY13" fmla="*/ 21600 h 21607"/>
                <a:gd name="connsiteX14" fmla="*/ 12875 w 14449"/>
                <a:gd name="connsiteY14" fmla="*/ 21600 h 21607"/>
                <a:gd name="connsiteX15" fmla="*/ 12267 w 14449"/>
                <a:gd name="connsiteY15" fmla="*/ 21122 h 21607"/>
                <a:gd name="connsiteX16" fmla="*/ 11666 w 14449"/>
                <a:gd name="connsiteY16" fmla="*/ 19852 h 21607"/>
                <a:gd name="connsiteX17" fmla="*/ 11158 w 14449"/>
                <a:gd name="connsiteY17" fmla="*/ 18065 h 21607"/>
                <a:gd name="connsiteX18" fmla="*/ 10809 w 14449"/>
                <a:gd name="connsiteY18" fmla="*/ 16011 h 21607"/>
                <a:gd name="connsiteX19" fmla="*/ 9234 w 14449"/>
                <a:gd name="connsiteY19" fmla="*/ 2799 h 21607"/>
                <a:gd name="connsiteX20" fmla="*/ 9196 w 14449"/>
                <a:gd name="connsiteY20" fmla="*/ 2598 h 21607"/>
                <a:gd name="connsiteX21" fmla="*/ 9139 w 14449"/>
                <a:gd name="connsiteY21" fmla="*/ 2436 h 21607"/>
                <a:gd name="connsiteX22" fmla="*/ 9073 w 14449"/>
                <a:gd name="connsiteY22" fmla="*/ 2321 h 21607"/>
                <a:gd name="connsiteX23" fmla="*/ 9001 w 14449"/>
                <a:gd name="connsiteY23" fmla="*/ 2283 h 21607"/>
                <a:gd name="connsiteX24" fmla="*/ 7933 w 14449"/>
                <a:gd name="connsiteY24" fmla="*/ 2283 h 21607"/>
                <a:gd name="connsiteX25" fmla="*/ 7871 w 14449"/>
                <a:gd name="connsiteY25" fmla="*/ 2321 h 21607"/>
                <a:gd name="connsiteX26" fmla="*/ 7826 w 14449"/>
                <a:gd name="connsiteY26" fmla="*/ 2436 h 21607"/>
                <a:gd name="connsiteX27" fmla="*/ 7804 w 14449"/>
                <a:gd name="connsiteY27" fmla="*/ 2598 h 21607"/>
                <a:gd name="connsiteX28" fmla="*/ 7809 w 14449"/>
                <a:gd name="connsiteY28" fmla="*/ 2799 h 21607"/>
                <a:gd name="connsiteX29" fmla="*/ 8949 w 14449"/>
                <a:gd name="connsiteY29" fmla="*/ 16011 h 21607"/>
                <a:gd name="connsiteX30" fmla="*/ 9023 w 14449"/>
                <a:gd name="connsiteY30" fmla="*/ 18065 h 21607"/>
                <a:gd name="connsiteX31" fmla="*/ 8883 w 14449"/>
                <a:gd name="connsiteY31" fmla="*/ 19852 h 21607"/>
                <a:gd name="connsiteX32" fmla="*/ 8543 w 14449"/>
                <a:gd name="connsiteY32" fmla="*/ 21122 h 21607"/>
                <a:gd name="connsiteX33" fmla="*/ 8032 w 14449"/>
                <a:gd name="connsiteY33" fmla="*/ 21600 h 21607"/>
                <a:gd name="connsiteX34" fmla="*/ 6484 w 14449"/>
                <a:gd name="connsiteY34" fmla="*/ 21600 h 21607"/>
                <a:gd name="connsiteX35" fmla="*/ 5926 w 14449"/>
                <a:gd name="connsiteY35" fmla="*/ 21122 h 21607"/>
                <a:gd name="connsiteX36" fmla="*/ 5456 w 14449"/>
                <a:gd name="connsiteY36" fmla="*/ 19852 h 21607"/>
                <a:gd name="connsiteX37" fmla="*/ 5130 w 14449"/>
                <a:gd name="connsiteY37" fmla="*/ 18065 h 21607"/>
                <a:gd name="connsiteX38" fmla="*/ 4993 w 14449"/>
                <a:gd name="connsiteY38" fmla="*/ 16011 h 21607"/>
                <a:gd name="connsiteX39" fmla="*/ 4855 w 14449"/>
                <a:gd name="connsiteY39" fmla="*/ 7633 h 21607"/>
                <a:gd name="connsiteX40" fmla="*/ 4836 w 14449"/>
                <a:gd name="connsiteY40" fmla="*/ 7385 h 21607"/>
                <a:gd name="connsiteX41" fmla="*/ 4791 w 14449"/>
                <a:gd name="connsiteY41" fmla="*/ 7184 h 21607"/>
                <a:gd name="connsiteX42" fmla="*/ 4729 w 14449"/>
                <a:gd name="connsiteY42" fmla="*/ 7050 h 21607"/>
                <a:gd name="connsiteX43" fmla="*/ 4655 w 14449"/>
                <a:gd name="connsiteY43" fmla="*/ 7003 h 21607"/>
                <a:gd name="connsiteX44" fmla="*/ 3470 w 14449"/>
                <a:gd name="connsiteY44" fmla="*/ 7003 h 21607"/>
                <a:gd name="connsiteX45" fmla="*/ 3397 w 14449"/>
                <a:gd name="connsiteY45" fmla="*/ 7050 h 21607"/>
                <a:gd name="connsiteX46" fmla="*/ 3335 w 14449"/>
                <a:gd name="connsiteY46" fmla="*/ 7184 h 21607"/>
                <a:gd name="connsiteX47" fmla="*/ 3290 w 14449"/>
                <a:gd name="connsiteY47" fmla="*/ 7385 h 21607"/>
                <a:gd name="connsiteX48" fmla="*/ 3271 w 14449"/>
                <a:gd name="connsiteY48" fmla="*/ 7633 h 21607"/>
                <a:gd name="connsiteX49" fmla="*/ 3133 w 14449"/>
                <a:gd name="connsiteY49" fmla="*/ 16011 h 21607"/>
                <a:gd name="connsiteX50" fmla="*/ 2995 w 14449"/>
                <a:gd name="connsiteY50" fmla="*/ 18065 h 21607"/>
                <a:gd name="connsiteX51" fmla="*/ 2670 w 14449"/>
                <a:gd name="connsiteY51" fmla="*/ 19852 h 21607"/>
                <a:gd name="connsiteX52" fmla="*/ 2200 w 14449"/>
                <a:gd name="connsiteY52" fmla="*/ 21122 h 21607"/>
                <a:gd name="connsiteX53" fmla="*/ 1639 w 14449"/>
                <a:gd name="connsiteY53" fmla="*/ 21600 h 21607"/>
                <a:gd name="connsiteX54" fmla="*/ 84 w 14449"/>
                <a:gd name="connsiteY54" fmla="*/ 21600 h 21607"/>
                <a:gd name="connsiteX55" fmla="*/ 378 w 14449"/>
                <a:gd name="connsiteY55" fmla="*/ 16928 h 21607"/>
                <a:gd name="connsiteX56" fmla="*/ 1810 w 14449"/>
                <a:gd name="connsiteY56" fmla="*/ 16928 h 21607"/>
                <a:gd name="connsiteX57" fmla="*/ 1903 w 14449"/>
                <a:gd name="connsiteY57" fmla="*/ 16852 h 21607"/>
                <a:gd name="connsiteX58" fmla="*/ 1984 w 14449"/>
                <a:gd name="connsiteY58" fmla="*/ 16651 h 21607"/>
                <a:gd name="connsiteX59" fmla="*/ 2043 w 14449"/>
                <a:gd name="connsiteY59" fmla="*/ 16365 h 21607"/>
                <a:gd name="connsiteX60" fmla="*/ 2074 w 14449"/>
                <a:gd name="connsiteY60" fmla="*/ 16011 h 21607"/>
                <a:gd name="connsiteX61" fmla="*/ 2366 w 14449"/>
                <a:gd name="connsiteY61" fmla="*/ 7633 h 21607"/>
                <a:gd name="connsiteX62" fmla="*/ 2499 w 14449"/>
                <a:gd name="connsiteY62" fmla="*/ 6238 h 21607"/>
                <a:gd name="connsiteX63" fmla="*/ 2755 w 14449"/>
                <a:gd name="connsiteY63" fmla="*/ 5159 h 21607"/>
                <a:gd name="connsiteX64" fmla="*/ 3097 w 14449"/>
                <a:gd name="connsiteY64" fmla="*/ 4461 h 21607"/>
                <a:gd name="connsiteX65" fmla="*/ 3496 w 14449"/>
                <a:gd name="connsiteY65" fmla="*/ 4213 h 21607"/>
                <a:gd name="connsiteX66" fmla="*/ 4613 w 14449"/>
                <a:gd name="connsiteY66" fmla="*/ 4213 h 21607"/>
                <a:gd name="connsiteX67" fmla="*/ 5012 w 14449"/>
                <a:gd name="connsiteY67" fmla="*/ 4461 h 21607"/>
                <a:gd name="connsiteX68" fmla="*/ 5354 w 14449"/>
                <a:gd name="connsiteY68" fmla="*/ 5159 h 21607"/>
                <a:gd name="connsiteX69" fmla="*/ 5610 w 14449"/>
                <a:gd name="connsiteY69" fmla="*/ 6238 h 21607"/>
                <a:gd name="connsiteX70" fmla="*/ 5741 w 14449"/>
                <a:gd name="connsiteY70" fmla="*/ 7633 h 21607"/>
                <a:gd name="connsiteX71" fmla="*/ 6033 w 14449"/>
                <a:gd name="connsiteY71" fmla="*/ 16011 h 21607"/>
                <a:gd name="connsiteX72" fmla="*/ 6064 w 14449"/>
                <a:gd name="connsiteY72" fmla="*/ 16365 h 21607"/>
                <a:gd name="connsiteX73" fmla="*/ 6123 w 14449"/>
                <a:gd name="connsiteY73" fmla="*/ 16651 h 21607"/>
                <a:gd name="connsiteX74" fmla="*/ 6204 w 14449"/>
                <a:gd name="connsiteY74" fmla="*/ 16852 h 21607"/>
                <a:gd name="connsiteX75" fmla="*/ 6296 w 14449"/>
                <a:gd name="connsiteY75" fmla="*/ 16928 h 21607"/>
                <a:gd name="connsiteX76" fmla="*/ 7728 w 14449"/>
                <a:gd name="connsiteY76" fmla="*/ 16928 h 21607"/>
                <a:gd name="connsiteX77" fmla="*/ 7812 w 14449"/>
                <a:gd name="connsiteY77" fmla="*/ 16852 h 21607"/>
                <a:gd name="connsiteX78" fmla="*/ 7871 w 14449"/>
                <a:gd name="connsiteY78" fmla="*/ 16651 h 21607"/>
                <a:gd name="connsiteX79" fmla="*/ 7899 w 14449"/>
                <a:gd name="connsiteY79" fmla="*/ 16365 h 21607"/>
                <a:gd name="connsiteX80" fmla="*/ 7892 w 14449"/>
                <a:gd name="connsiteY80" fmla="*/ 16011 h 21607"/>
                <a:gd name="connsiteX81" fmla="*/ 6997 w 14449"/>
                <a:gd name="connsiteY81" fmla="*/ 2799 h 21607"/>
                <a:gd name="connsiteX82" fmla="*/ 6995 w 14449"/>
                <a:gd name="connsiteY82" fmla="*/ 1662 h 21607"/>
                <a:gd name="connsiteX83" fmla="*/ 7132 w 14449"/>
                <a:gd name="connsiteY83" fmla="*/ 783 h 21607"/>
                <a:gd name="connsiteX84" fmla="*/ 7382 w 14449"/>
                <a:gd name="connsiteY84" fmla="*/ 210 h 21607"/>
                <a:gd name="connsiteX85" fmla="*/ 7721 w 14449"/>
                <a:gd name="connsiteY85" fmla="*/ 0 h 21607"/>
                <a:gd name="connsiteX86" fmla="*/ 8738 w 14449"/>
                <a:gd name="connsiteY86" fmla="*/ 0 h 21607"/>
                <a:gd name="connsiteX0" fmla="*/ 8738 w 14433"/>
                <a:gd name="connsiteY0" fmla="*/ 0 h 21613"/>
                <a:gd name="connsiteX1" fmla="*/ 9120 w 14433"/>
                <a:gd name="connsiteY1" fmla="*/ 210 h 21613"/>
                <a:gd name="connsiteX2" fmla="*/ 9488 w 14433"/>
                <a:gd name="connsiteY2" fmla="*/ 783 h 21613"/>
                <a:gd name="connsiteX3" fmla="*/ 9809 w 14433"/>
                <a:gd name="connsiteY3" fmla="*/ 1662 h 21613"/>
                <a:gd name="connsiteX4" fmla="*/ 10039 w 14433"/>
                <a:gd name="connsiteY4" fmla="*/ 2799 h 21613"/>
                <a:gd name="connsiteX5" fmla="*/ 11858 w 14433"/>
                <a:gd name="connsiteY5" fmla="*/ 16011 h 21613"/>
                <a:gd name="connsiteX6" fmla="*/ 11925 w 14433"/>
                <a:gd name="connsiteY6" fmla="*/ 16365 h 21613"/>
                <a:gd name="connsiteX7" fmla="*/ 12013 w 14433"/>
                <a:gd name="connsiteY7" fmla="*/ 16651 h 21613"/>
                <a:gd name="connsiteX8" fmla="*/ 12113 w 14433"/>
                <a:gd name="connsiteY8" fmla="*/ 16852 h 21613"/>
                <a:gd name="connsiteX9" fmla="*/ 12212 w 14433"/>
                <a:gd name="connsiteY9" fmla="*/ 16928 h 21613"/>
                <a:gd name="connsiteX10" fmla="*/ 14110 w 14433"/>
                <a:gd name="connsiteY10" fmla="*/ 16928 h 21613"/>
                <a:gd name="connsiteX11" fmla="*/ 14347 w 14433"/>
                <a:gd name="connsiteY11" fmla="*/ 17417 h 21613"/>
                <a:gd name="connsiteX12" fmla="*/ 14400 w 14433"/>
                <a:gd name="connsiteY12" fmla="*/ 19131 h 21613"/>
                <a:gd name="connsiteX13" fmla="*/ 14110 w 14433"/>
                <a:gd name="connsiteY13" fmla="*/ 21600 h 21613"/>
                <a:gd name="connsiteX14" fmla="*/ 12875 w 14433"/>
                <a:gd name="connsiteY14" fmla="*/ 21600 h 21613"/>
                <a:gd name="connsiteX15" fmla="*/ 12267 w 14433"/>
                <a:gd name="connsiteY15" fmla="*/ 21122 h 21613"/>
                <a:gd name="connsiteX16" fmla="*/ 11666 w 14433"/>
                <a:gd name="connsiteY16" fmla="*/ 19852 h 21613"/>
                <a:gd name="connsiteX17" fmla="*/ 11158 w 14433"/>
                <a:gd name="connsiteY17" fmla="*/ 18065 h 21613"/>
                <a:gd name="connsiteX18" fmla="*/ 10809 w 14433"/>
                <a:gd name="connsiteY18" fmla="*/ 16011 h 21613"/>
                <a:gd name="connsiteX19" fmla="*/ 9234 w 14433"/>
                <a:gd name="connsiteY19" fmla="*/ 2799 h 21613"/>
                <a:gd name="connsiteX20" fmla="*/ 9196 w 14433"/>
                <a:gd name="connsiteY20" fmla="*/ 2598 h 21613"/>
                <a:gd name="connsiteX21" fmla="*/ 9139 w 14433"/>
                <a:gd name="connsiteY21" fmla="*/ 2436 h 21613"/>
                <a:gd name="connsiteX22" fmla="*/ 9073 w 14433"/>
                <a:gd name="connsiteY22" fmla="*/ 2321 h 21613"/>
                <a:gd name="connsiteX23" fmla="*/ 9001 w 14433"/>
                <a:gd name="connsiteY23" fmla="*/ 2283 h 21613"/>
                <a:gd name="connsiteX24" fmla="*/ 7933 w 14433"/>
                <a:gd name="connsiteY24" fmla="*/ 2283 h 21613"/>
                <a:gd name="connsiteX25" fmla="*/ 7871 w 14433"/>
                <a:gd name="connsiteY25" fmla="*/ 2321 h 21613"/>
                <a:gd name="connsiteX26" fmla="*/ 7826 w 14433"/>
                <a:gd name="connsiteY26" fmla="*/ 2436 h 21613"/>
                <a:gd name="connsiteX27" fmla="*/ 7804 w 14433"/>
                <a:gd name="connsiteY27" fmla="*/ 2598 h 21613"/>
                <a:gd name="connsiteX28" fmla="*/ 7809 w 14433"/>
                <a:gd name="connsiteY28" fmla="*/ 2799 h 21613"/>
                <a:gd name="connsiteX29" fmla="*/ 8949 w 14433"/>
                <a:gd name="connsiteY29" fmla="*/ 16011 h 21613"/>
                <a:gd name="connsiteX30" fmla="*/ 9023 w 14433"/>
                <a:gd name="connsiteY30" fmla="*/ 18065 h 21613"/>
                <a:gd name="connsiteX31" fmla="*/ 8883 w 14433"/>
                <a:gd name="connsiteY31" fmla="*/ 19852 h 21613"/>
                <a:gd name="connsiteX32" fmla="*/ 8543 w 14433"/>
                <a:gd name="connsiteY32" fmla="*/ 21122 h 21613"/>
                <a:gd name="connsiteX33" fmla="*/ 8032 w 14433"/>
                <a:gd name="connsiteY33" fmla="*/ 21600 h 21613"/>
                <a:gd name="connsiteX34" fmla="*/ 6484 w 14433"/>
                <a:gd name="connsiteY34" fmla="*/ 21600 h 21613"/>
                <a:gd name="connsiteX35" fmla="*/ 5926 w 14433"/>
                <a:gd name="connsiteY35" fmla="*/ 21122 h 21613"/>
                <a:gd name="connsiteX36" fmla="*/ 5456 w 14433"/>
                <a:gd name="connsiteY36" fmla="*/ 19852 h 21613"/>
                <a:gd name="connsiteX37" fmla="*/ 5130 w 14433"/>
                <a:gd name="connsiteY37" fmla="*/ 18065 h 21613"/>
                <a:gd name="connsiteX38" fmla="*/ 4993 w 14433"/>
                <a:gd name="connsiteY38" fmla="*/ 16011 h 21613"/>
                <a:gd name="connsiteX39" fmla="*/ 4855 w 14433"/>
                <a:gd name="connsiteY39" fmla="*/ 7633 h 21613"/>
                <a:gd name="connsiteX40" fmla="*/ 4836 w 14433"/>
                <a:gd name="connsiteY40" fmla="*/ 7385 h 21613"/>
                <a:gd name="connsiteX41" fmla="*/ 4791 w 14433"/>
                <a:gd name="connsiteY41" fmla="*/ 7184 h 21613"/>
                <a:gd name="connsiteX42" fmla="*/ 4729 w 14433"/>
                <a:gd name="connsiteY42" fmla="*/ 7050 h 21613"/>
                <a:gd name="connsiteX43" fmla="*/ 4655 w 14433"/>
                <a:gd name="connsiteY43" fmla="*/ 7003 h 21613"/>
                <a:gd name="connsiteX44" fmla="*/ 3470 w 14433"/>
                <a:gd name="connsiteY44" fmla="*/ 7003 h 21613"/>
                <a:gd name="connsiteX45" fmla="*/ 3397 w 14433"/>
                <a:gd name="connsiteY45" fmla="*/ 7050 h 21613"/>
                <a:gd name="connsiteX46" fmla="*/ 3335 w 14433"/>
                <a:gd name="connsiteY46" fmla="*/ 7184 h 21613"/>
                <a:gd name="connsiteX47" fmla="*/ 3290 w 14433"/>
                <a:gd name="connsiteY47" fmla="*/ 7385 h 21613"/>
                <a:gd name="connsiteX48" fmla="*/ 3271 w 14433"/>
                <a:gd name="connsiteY48" fmla="*/ 7633 h 21613"/>
                <a:gd name="connsiteX49" fmla="*/ 3133 w 14433"/>
                <a:gd name="connsiteY49" fmla="*/ 16011 h 21613"/>
                <a:gd name="connsiteX50" fmla="*/ 2995 w 14433"/>
                <a:gd name="connsiteY50" fmla="*/ 18065 h 21613"/>
                <a:gd name="connsiteX51" fmla="*/ 2670 w 14433"/>
                <a:gd name="connsiteY51" fmla="*/ 19852 h 21613"/>
                <a:gd name="connsiteX52" fmla="*/ 2200 w 14433"/>
                <a:gd name="connsiteY52" fmla="*/ 21122 h 21613"/>
                <a:gd name="connsiteX53" fmla="*/ 1639 w 14433"/>
                <a:gd name="connsiteY53" fmla="*/ 21600 h 21613"/>
                <a:gd name="connsiteX54" fmla="*/ 84 w 14433"/>
                <a:gd name="connsiteY54" fmla="*/ 21600 h 21613"/>
                <a:gd name="connsiteX55" fmla="*/ 378 w 14433"/>
                <a:gd name="connsiteY55" fmla="*/ 16928 h 21613"/>
                <a:gd name="connsiteX56" fmla="*/ 1810 w 14433"/>
                <a:gd name="connsiteY56" fmla="*/ 16928 h 21613"/>
                <a:gd name="connsiteX57" fmla="*/ 1903 w 14433"/>
                <a:gd name="connsiteY57" fmla="*/ 16852 h 21613"/>
                <a:gd name="connsiteX58" fmla="*/ 1984 w 14433"/>
                <a:gd name="connsiteY58" fmla="*/ 16651 h 21613"/>
                <a:gd name="connsiteX59" fmla="*/ 2043 w 14433"/>
                <a:gd name="connsiteY59" fmla="*/ 16365 h 21613"/>
                <a:gd name="connsiteX60" fmla="*/ 2074 w 14433"/>
                <a:gd name="connsiteY60" fmla="*/ 16011 h 21613"/>
                <a:gd name="connsiteX61" fmla="*/ 2366 w 14433"/>
                <a:gd name="connsiteY61" fmla="*/ 7633 h 21613"/>
                <a:gd name="connsiteX62" fmla="*/ 2499 w 14433"/>
                <a:gd name="connsiteY62" fmla="*/ 6238 h 21613"/>
                <a:gd name="connsiteX63" fmla="*/ 2755 w 14433"/>
                <a:gd name="connsiteY63" fmla="*/ 5159 h 21613"/>
                <a:gd name="connsiteX64" fmla="*/ 3097 w 14433"/>
                <a:gd name="connsiteY64" fmla="*/ 4461 h 21613"/>
                <a:gd name="connsiteX65" fmla="*/ 3496 w 14433"/>
                <a:gd name="connsiteY65" fmla="*/ 4213 h 21613"/>
                <a:gd name="connsiteX66" fmla="*/ 4613 w 14433"/>
                <a:gd name="connsiteY66" fmla="*/ 4213 h 21613"/>
                <a:gd name="connsiteX67" fmla="*/ 5012 w 14433"/>
                <a:gd name="connsiteY67" fmla="*/ 4461 h 21613"/>
                <a:gd name="connsiteX68" fmla="*/ 5354 w 14433"/>
                <a:gd name="connsiteY68" fmla="*/ 5159 h 21613"/>
                <a:gd name="connsiteX69" fmla="*/ 5610 w 14433"/>
                <a:gd name="connsiteY69" fmla="*/ 6238 h 21613"/>
                <a:gd name="connsiteX70" fmla="*/ 5741 w 14433"/>
                <a:gd name="connsiteY70" fmla="*/ 7633 h 21613"/>
                <a:gd name="connsiteX71" fmla="*/ 6033 w 14433"/>
                <a:gd name="connsiteY71" fmla="*/ 16011 h 21613"/>
                <a:gd name="connsiteX72" fmla="*/ 6064 w 14433"/>
                <a:gd name="connsiteY72" fmla="*/ 16365 h 21613"/>
                <a:gd name="connsiteX73" fmla="*/ 6123 w 14433"/>
                <a:gd name="connsiteY73" fmla="*/ 16651 h 21613"/>
                <a:gd name="connsiteX74" fmla="*/ 6204 w 14433"/>
                <a:gd name="connsiteY74" fmla="*/ 16852 h 21613"/>
                <a:gd name="connsiteX75" fmla="*/ 6296 w 14433"/>
                <a:gd name="connsiteY75" fmla="*/ 16928 h 21613"/>
                <a:gd name="connsiteX76" fmla="*/ 7728 w 14433"/>
                <a:gd name="connsiteY76" fmla="*/ 16928 h 21613"/>
                <a:gd name="connsiteX77" fmla="*/ 7812 w 14433"/>
                <a:gd name="connsiteY77" fmla="*/ 16852 h 21613"/>
                <a:gd name="connsiteX78" fmla="*/ 7871 w 14433"/>
                <a:gd name="connsiteY78" fmla="*/ 16651 h 21613"/>
                <a:gd name="connsiteX79" fmla="*/ 7899 w 14433"/>
                <a:gd name="connsiteY79" fmla="*/ 16365 h 21613"/>
                <a:gd name="connsiteX80" fmla="*/ 7892 w 14433"/>
                <a:gd name="connsiteY80" fmla="*/ 16011 h 21613"/>
                <a:gd name="connsiteX81" fmla="*/ 6997 w 14433"/>
                <a:gd name="connsiteY81" fmla="*/ 2799 h 21613"/>
                <a:gd name="connsiteX82" fmla="*/ 6995 w 14433"/>
                <a:gd name="connsiteY82" fmla="*/ 1662 h 21613"/>
                <a:gd name="connsiteX83" fmla="*/ 7132 w 14433"/>
                <a:gd name="connsiteY83" fmla="*/ 783 h 21613"/>
                <a:gd name="connsiteX84" fmla="*/ 7382 w 14433"/>
                <a:gd name="connsiteY84" fmla="*/ 210 h 21613"/>
                <a:gd name="connsiteX85" fmla="*/ 7721 w 14433"/>
                <a:gd name="connsiteY85" fmla="*/ 0 h 21613"/>
                <a:gd name="connsiteX86" fmla="*/ 8738 w 14433"/>
                <a:gd name="connsiteY86" fmla="*/ 0 h 21613"/>
                <a:gd name="connsiteX0" fmla="*/ 8738 w 14433"/>
                <a:gd name="connsiteY0" fmla="*/ 0 h 21613"/>
                <a:gd name="connsiteX1" fmla="*/ 9120 w 14433"/>
                <a:gd name="connsiteY1" fmla="*/ 210 h 21613"/>
                <a:gd name="connsiteX2" fmla="*/ 9488 w 14433"/>
                <a:gd name="connsiteY2" fmla="*/ 783 h 21613"/>
                <a:gd name="connsiteX3" fmla="*/ 9809 w 14433"/>
                <a:gd name="connsiteY3" fmla="*/ 1662 h 21613"/>
                <a:gd name="connsiteX4" fmla="*/ 10039 w 14433"/>
                <a:gd name="connsiteY4" fmla="*/ 2799 h 21613"/>
                <a:gd name="connsiteX5" fmla="*/ 11858 w 14433"/>
                <a:gd name="connsiteY5" fmla="*/ 16011 h 21613"/>
                <a:gd name="connsiteX6" fmla="*/ 11925 w 14433"/>
                <a:gd name="connsiteY6" fmla="*/ 16365 h 21613"/>
                <a:gd name="connsiteX7" fmla="*/ 12013 w 14433"/>
                <a:gd name="connsiteY7" fmla="*/ 16651 h 21613"/>
                <a:gd name="connsiteX8" fmla="*/ 12113 w 14433"/>
                <a:gd name="connsiteY8" fmla="*/ 16852 h 21613"/>
                <a:gd name="connsiteX9" fmla="*/ 12212 w 14433"/>
                <a:gd name="connsiteY9" fmla="*/ 16928 h 21613"/>
                <a:gd name="connsiteX10" fmla="*/ 14110 w 14433"/>
                <a:gd name="connsiteY10" fmla="*/ 16928 h 21613"/>
                <a:gd name="connsiteX11" fmla="*/ 14347 w 14433"/>
                <a:gd name="connsiteY11" fmla="*/ 17417 h 21613"/>
                <a:gd name="connsiteX12" fmla="*/ 14400 w 14433"/>
                <a:gd name="connsiteY12" fmla="*/ 19131 h 21613"/>
                <a:gd name="connsiteX13" fmla="*/ 14110 w 14433"/>
                <a:gd name="connsiteY13" fmla="*/ 21600 h 21613"/>
                <a:gd name="connsiteX14" fmla="*/ 12875 w 14433"/>
                <a:gd name="connsiteY14" fmla="*/ 21600 h 21613"/>
                <a:gd name="connsiteX15" fmla="*/ 12267 w 14433"/>
                <a:gd name="connsiteY15" fmla="*/ 21122 h 21613"/>
                <a:gd name="connsiteX16" fmla="*/ 11666 w 14433"/>
                <a:gd name="connsiteY16" fmla="*/ 19852 h 21613"/>
                <a:gd name="connsiteX17" fmla="*/ 11158 w 14433"/>
                <a:gd name="connsiteY17" fmla="*/ 18065 h 21613"/>
                <a:gd name="connsiteX18" fmla="*/ 10809 w 14433"/>
                <a:gd name="connsiteY18" fmla="*/ 16011 h 21613"/>
                <a:gd name="connsiteX19" fmla="*/ 9234 w 14433"/>
                <a:gd name="connsiteY19" fmla="*/ 2799 h 21613"/>
                <a:gd name="connsiteX20" fmla="*/ 9196 w 14433"/>
                <a:gd name="connsiteY20" fmla="*/ 2598 h 21613"/>
                <a:gd name="connsiteX21" fmla="*/ 9139 w 14433"/>
                <a:gd name="connsiteY21" fmla="*/ 2436 h 21613"/>
                <a:gd name="connsiteX22" fmla="*/ 9073 w 14433"/>
                <a:gd name="connsiteY22" fmla="*/ 2321 h 21613"/>
                <a:gd name="connsiteX23" fmla="*/ 9001 w 14433"/>
                <a:gd name="connsiteY23" fmla="*/ 2283 h 21613"/>
                <a:gd name="connsiteX24" fmla="*/ 7933 w 14433"/>
                <a:gd name="connsiteY24" fmla="*/ 2283 h 21613"/>
                <a:gd name="connsiteX25" fmla="*/ 7871 w 14433"/>
                <a:gd name="connsiteY25" fmla="*/ 2321 h 21613"/>
                <a:gd name="connsiteX26" fmla="*/ 7826 w 14433"/>
                <a:gd name="connsiteY26" fmla="*/ 2436 h 21613"/>
                <a:gd name="connsiteX27" fmla="*/ 7804 w 14433"/>
                <a:gd name="connsiteY27" fmla="*/ 2598 h 21613"/>
                <a:gd name="connsiteX28" fmla="*/ 7809 w 14433"/>
                <a:gd name="connsiteY28" fmla="*/ 2799 h 21613"/>
                <a:gd name="connsiteX29" fmla="*/ 8949 w 14433"/>
                <a:gd name="connsiteY29" fmla="*/ 16011 h 21613"/>
                <a:gd name="connsiteX30" fmla="*/ 9023 w 14433"/>
                <a:gd name="connsiteY30" fmla="*/ 18065 h 21613"/>
                <a:gd name="connsiteX31" fmla="*/ 8883 w 14433"/>
                <a:gd name="connsiteY31" fmla="*/ 19852 h 21613"/>
                <a:gd name="connsiteX32" fmla="*/ 8543 w 14433"/>
                <a:gd name="connsiteY32" fmla="*/ 21122 h 21613"/>
                <a:gd name="connsiteX33" fmla="*/ 8032 w 14433"/>
                <a:gd name="connsiteY33" fmla="*/ 21600 h 21613"/>
                <a:gd name="connsiteX34" fmla="*/ 6484 w 14433"/>
                <a:gd name="connsiteY34" fmla="*/ 21600 h 21613"/>
                <a:gd name="connsiteX35" fmla="*/ 5926 w 14433"/>
                <a:gd name="connsiteY35" fmla="*/ 21122 h 21613"/>
                <a:gd name="connsiteX36" fmla="*/ 5456 w 14433"/>
                <a:gd name="connsiteY36" fmla="*/ 19852 h 21613"/>
                <a:gd name="connsiteX37" fmla="*/ 5130 w 14433"/>
                <a:gd name="connsiteY37" fmla="*/ 18065 h 21613"/>
                <a:gd name="connsiteX38" fmla="*/ 4993 w 14433"/>
                <a:gd name="connsiteY38" fmla="*/ 16011 h 21613"/>
                <a:gd name="connsiteX39" fmla="*/ 4855 w 14433"/>
                <a:gd name="connsiteY39" fmla="*/ 7633 h 21613"/>
                <a:gd name="connsiteX40" fmla="*/ 4836 w 14433"/>
                <a:gd name="connsiteY40" fmla="*/ 7385 h 21613"/>
                <a:gd name="connsiteX41" fmla="*/ 4791 w 14433"/>
                <a:gd name="connsiteY41" fmla="*/ 7184 h 21613"/>
                <a:gd name="connsiteX42" fmla="*/ 4729 w 14433"/>
                <a:gd name="connsiteY42" fmla="*/ 7050 h 21613"/>
                <a:gd name="connsiteX43" fmla="*/ 4655 w 14433"/>
                <a:gd name="connsiteY43" fmla="*/ 7003 h 21613"/>
                <a:gd name="connsiteX44" fmla="*/ 3470 w 14433"/>
                <a:gd name="connsiteY44" fmla="*/ 7003 h 21613"/>
                <a:gd name="connsiteX45" fmla="*/ 3397 w 14433"/>
                <a:gd name="connsiteY45" fmla="*/ 7050 h 21613"/>
                <a:gd name="connsiteX46" fmla="*/ 3335 w 14433"/>
                <a:gd name="connsiteY46" fmla="*/ 7184 h 21613"/>
                <a:gd name="connsiteX47" fmla="*/ 3290 w 14433"/>
                <a:gd name="connsiteY47" fmla="*/ 7385 h 21613"/>
                <a:gd name="connsiteX48" fmla="*/ 3271 w 14433"/>
                <a:gd name="connsiteY48" fmla="*/ 7633 h 21613"/>
                <a:gd name="connsiteX49" fmla="*/ 3133 w 14433"/>
                <a:gd name="connsiteY49" fmla="*/ 16011 h 21613"/>
                <a:gd name="connsiteX50" fmla="*/ 2995 w 14433"/>
                <a:gd name="connsiteY50" fmla="*/ 18065 h 21613"/>
                <a:gd name="connsiteX51" fmla="*/ 2670 w 14433"/>
                <a:gd name="connsiteY51" fmla="*/ 19852 h 21613"/>
                <a:gd name="connsiteX52" fmla="*/ 2200 w 14433"/>
                <a:gd name="connsiteY52" fmla="*/ 21122 h 21613"/>
                <a:gd name="connsiteX53" fmla="*/ 1639 w 14433"/>
                <a:gd name="connsiteY53" fmla="*/ 21600 h 21613"/>
                <a:gd name="connsiteX54" fmla="*/ 84 w 14433"/>
                <a:gd name="connsiteY54" fmla="*/ 21600 h 21613"/>
                <a:gd name="connsiteX55" fmla="*/ 378 w 14433"/>
                <a:gd name="connsiteY55" fmla="*/ 16928 h 21613"/>
                <a:gd name="connsiteX56" fmla="*/ 1810 w 14433"/>
                <a:gd name="connsiteY56" fmla="*/ 16928 h 21613"/>
                <a:gd name="connsiteX57" fmla="*/ 1903 w 14433"/>
                <a:gd name="connsiteY57" fmla="*/ 16852 h 21613"/>
                <a:gd name="connsiteX58" fmla="*/ 1984 w 14433"/>
                <a:gd name="connsiteY58" fmla="*/ 16651 h 21613"/>
                <a:gd name="connsiteX59" fmla="*/ 2043 w 14433"/>
                <a:gd name="connsiteY59" fmla="*/ 16365 h 21613"/>
                <a:gd name="connsiteX60" fmla="*/ 2074 w 14433"/>
                <a:gd name="connsiteY60" fmla="*/ 16011 h 21613"/>
                <a:gd name="connsiteX61" fmla="*/ 2366 w 14433"/>
                <a:gd name="connsiteY61" fmla="*/ 7633 h 21613"/>
                <a:gd name="connsiteX62" fmla="*/ 2499 w 14433"/>
                <a:gd name="connsiteY62" fmla="*/ 6238 h 21613"/>
                <a:gd name="connsiteX63" fmla="*/ 2755 w 14433"/>
                <a:gd name="connsiteY63" fmla="*/ 5159 h 21613"/>
                <a:gd name="connsiteX64" fmla="*/ 3097 w 14433"/>
                <a:gd name="connsiteY64" fmla="*/ 4461 h 21613"/>
                <a:gd name="connsiteX65" fmla="*/ 3496 w 14433"/>
                <a:gd name="connsiteY65" fmla="*/ 4213 h 21613"/>
                <a:gd name="connsiteX66" fmla="*/ 4613 w 14433"/>
                <a:gd name="connsiteY66" fmla="*/ 4213 h 21613"/>
                <a:gd name="connsiteX67" fmla="*/ 5012 w 14433"/>
                <a:gd name="connsiteY67" fmla="*/ 4461 h 21613"/>
                <a:gd name="connsiteX68" fmla="*/ 5354 w 14433"/>
                <a:gd name="connsiteY68" fmla="*/ 5159 h 21613"/>
                <a:gd name="connsiteX69" fmla="*/ 5610 w 14433"/>
                <a:gd name="connsiteY69" fmla="*/ 6238 h 21613"/>
                <a:gd name="connsiteX70" fmla="*/ 5741 w 14433"/>
                <a:gd name="connsiteY70" fmla="*/ 7633 h 21613"/>
                <a:gd name="connsiteX71" fmla="*/ 6033 w 14433"/>
                <a:gd name="connsiteY71" fmla="*/ 16011 h 21613"/>
                <a:gd name="connsiteX72" fmla="*/ 6064 w 14433"/>
                <a:gd name="connsiteY72" fmla="*/ 16365 h 21613"/>
                <a:gd name="connsiteX73" fmla="*/ 6123 w 14433"/>
                <a:gd name="connsiteY73" fmla="*/ 16651 h 21613"/>
                <a:gd name="connsiteX74" fmla="*/ 6204 w 14433"/>
                <a:gd name="connsiteY74" fmla="*/ 16852 h 21613"/>
                <a:gd name="connsiteX75" fmla="*/ 6296 w 14433"/>
                <a:gd name="connsiteY75" fmla="*/ 16928 h 21613"/>
                <a:gd name="connsiteX76" fmla="*/ 7728 w 14433"/>
                <a:gd name="connsiteY76" fmla="*/ 16928 h 21613"/>
                <a:gd name="connsiteX77" fmla="*/ 7812 w 14433"/>
                <a:gd name="connsiteY77" fmla="*/ 16852 h 21613"/>
                <a:gd name="connsiteX78" fmla="*/ 7871 w 14433"/>
                <a:gd name="connsiteY78" fmla="*/ 16651 h 21613"/>
                <a:gd name="connsiteX79" fmla="*/ 7899 w 14433"/>
                <a:gd name="connsiteY79" fmla="*/ 16365 h 21613"/>
                <a:gd name="connsiteX80" fmla="*/ 7892 w 14433"/>
                <a:gd name="connsiteY80" fmla="*/ 16011 h 21613"/>
                <a:gd name="connsiteX81" fmla="*/ 6997 w 14433"/>
                <a:gd name="connsiteY81" fmla="*/ 2799 h 21613"/>
                <a:gd name="connsiteX82" fmla="*/ 6995 w 14433"/>
                <a:gd name="connsiteY82" fmla="*/ 1662 h 21613"/>
                <a:gd name="connsiteX83" fmla="*/ 7132 w 14433"/>
                <a:gd name="connsiteY83" fmla="*/ 783 h 21613"/>
                <a:gd name="connsiteX84" fmla="*/ 7382 w 14433"/>
                <a:gd name="connsiteY84" fmla="*/ 210 h 21613"/>
                <a:gd name="connsiteX85" fmla="*/ 7721 w 14433"/>
                <a:gd name="connsiteY85" fmla="*/ 0 h 21613"/>
                <a:gd name="connsiteX86" fmla="*/ 8738 w 14433"/>
                <a:gd name="connsiteY86" fmla="*/ 0 h 21613"/>
                <a:gd name="connsiteX0" fmla="*/ 8738 w 14456"/>
                <a:gd name="connsiteY0" fmla="*/ 0 h 21622"/>
                <a:gd name="connsiteX1" fmla="*/ 9120 w 14456"/>
                <a:gd name="connsiteY1" fmla="*/ 210 h 21622"/>
                <a:gd name="connsiteX2" fmla="*/ 9488 w 14456"/>
                <a:gd name="connsiteY2" fmla="*/ 783 h 21622"/>
                <a:gd name="connsiteX3" fmla="*/ 9809 w 14456"/>
                <a:gd name="connsiteY3" fmla="*/ 1662 h 21622"/>
                <a:gd name="connsiteX4" fmla="*/ 10039 w 14456"/>
                <a:gd name="connsiteY4" fmla="*/ 2799 h 21622"/>
                <a:gd name="connsiteX5" fmla="*/ 11858 w 14456"/>
                <a:gd name="connsiteY5" fmla="*/ 16011 h 21622"/>
                <a:gd name="connsiteX6" fmla="*/ 11925 w 14456"/>
                <a:gd name="connsiteY6" fmla="*/ 16365 h 21622"/>
                <a:gd name="connsiteX7" fmla="*/ 12013 w 14456"/>
                <a:gd name="connsiteY7" fmla="*/ 16651 h 21622"/>
                <a:gd name="connsiteX8" fmla="*/ 12113 w 14456"/>
                <a:gd name="connsiteY8" fmla="*/ 16852 h 21622"/>
                <a:gd name="connsiteX9" fmla="*/ 12212 w 14456"/>
                <a:gd name="connsiteY9" fmla="*/ 16928 h 21622"/>
                <a:gd name="connsiteX10" fmla="*/ 14110 w 14456"/>
                <a:gd name="connsiteY10" fmla="*/ 16928 h 21622"/>
                <a:gd name="connsiteX11" fmla="*/ 14347 w 14456"/>
                <a:gd name="connsiteY11" fmla="*/ 17417 h 21622"/>
                <a:gd name="connsiteX12" fmla="*/ 14436 w 14456"/>
                <a:gd name="connsiteY12" fmla="*/ 19670 h 21622"/>
                <a:gd name="connsiteX13" fmla="*/ 14110 w 14456"/>
                <a:gd name="connsiteY13" fmla="*/ 21600 h 21622"/>
                <a:gd name="connsiteX14" fmla="*/ 12875 w 14456"/>
                <a:gd name="connsiteY14" fmla="*/ 21600 h 21622"/>
                <a:gd name="connsiteX15" fmla="*/ 12267 w 14456"/>
                <a:gd name="connsiteY15" fmla="*/ 21122 h 21622"/>
                <a:gd name="connsiteX16" fmla="*/ 11666 w 14456"/>
                <a:gd name="connsiteY16" fmla="*/ 19852 h 21622"/>
                <a:gd name="connsiteX17" fmla="*/ 11158 w 14456"/>
                <a:gd name="connsiteY17" fmla="*/ 18065 h 21622"/>
                <a:gd name="connsiteX18" fmla="*/ 10809 w 14456"/>
                <a:gd name="connsiteY18" fmla="*/ 16011 h 21622"/>
                <a:gd name="connsiteX19" fmla="*/ 9234 w 14456"/>
                <a:gd name="connsiteY19" fmla="*/ 2799 h 21622"/>
                <a:gd name="connsiteX20" fmla="*/ 9196 w 14456"/>
                <a:gd name="connsiteY20" fmla="*/ 2598 h 21622"/>
                <a:gd name="connsiteX21" fmla="*/ 9139 w 14456"/>
                <a:gd name="connsiteY21" fmla="*/ 2436 h 21622"/>
                <a:gd name="connsiteX22" fmla="*/ 9073 w 14456"/>
                <a:gd name="connsiteY22" fmla="*/ 2321 h 21622"/>
                <a:gd name="connsiteX23" fmla="*/ 9001 w 14456"/>
                <a:gd name="connsiteY23" fmla="*/ 2283 h 21622"/>
                <a:gd name="connsiteX24" fmla="*/ 7933 w 14456"/>
                <a:gd name="connsiteY24" fmla="*/ 2283 h 21622"/>
                <a:gd name="connsiteX25" fmla="*/ 7871 w 14456"/>
                <a:gd name="connsiteY25" fmla="*/ 2321 h 21622"/>
                <a:gd name="connsiteX26" fmla="*/ 7826 w 14456"/>
                <a:gd name="connsiteY26" fmla="*/ 2436 h 21622"/>
                <a:gd name="connsiteX27" fmla="*/ 7804 w 14456"/>
                <a:gd name="connsiteY27" fmla="*/ 2598 h 21622"/>
                <a:gd name="connsiteX28" fmla="*/ 7809 w 14456"/>
                <a:gd name="connsiteY28" fmla="*/ 2799 h 21622"/>
                <a:gd name="connsiteX29" fmla="*/ 8949 w 14456"/>
                <a:gd name="connsiteY29" fmla="*/ 16011 h 21622"/>
                <a:gd name="connsiteX30" fmla="*/ 9023 w 14456"/>
                <a:gd name="connsiteY30" fmla="*/ 18065 h 21622"/>
                <a:gd name="connsiteX31" fmla="*/ 8883 w 14456"/>
                <a:gd name="connsiteY31" fmla="*/ 19852 h 21622"/>
                <a:gd name="connsiteX32" fmla="*/ 8543 w 14456"/>
                <a:gd name="connsiteY32" fmla="*/ 21122 h 21622"/>
                <a:gd name="connsiteX33" fmla="*/ 8032 w 14456"/>
                <a:gd name="connsiteY33" fmla="*/ 21600 h 21622"/>
                <a:gd name="connsiteX34" fmla="*/ 6484 w 14456"/>
                <a:gd name="connsiteY34" fmla="*/ 21600 h 21622"/>
                <a:gd name="connsiteX35" fmla="*/ 5926 w 14456"/>
                <a:gd name="connsiteY35" fmla="*/ 21122 h 21622"/>
                <a:gd name="connsiteX36" fmla="*/ 5456 w 14456"/>
                <a:gd name="connsiteY36" fmla="*/ 19852 h 21622"/>
                <a:gd name="connsiteX37" fmla="*/ 5130 w 14456"/>
                <a:gd name="connsiteY37" fmla="*/ 18065 h 21622"/>
                <a:gd name="connsiteX38" fmla="*/ 4993 w 14456"/>
                <a:gd name="connsiteY38" fmla="*/ 16011 h 21622"/>
                <a:gd name="connsiteX39" fmla="*/ 4855 w 14456"/>
                <a:gd name="connsiteY39" fmla="*/ 7633 h 21622"/>
                <a:gd name="connsiteX40" fmla="*/ 4836 w 14456"/>
                <a:gd name="connsiteY40" fmla="*/ 7385 h 21622"/>
                <a:gd name="connsiteX41" fmla="*/ 4791 w 14456"/>
                <a:gd name="connsiteY41" fmla="*/ 7184 h 21622"/>
                <a:gd name="connsiteX42" fmla="*/ 4729 w 14456"/>
                <a:gd name="connsiteY42" fmla="*/ 7050 h 21622"/>
                <a:gd name="connsiteX43" fmla="*/ 4655 w 14456"/>
                <a:gd name="connsiteY43" fmla="*/ 7003 h 21622"/>
                <a:gd name="connsiteX44" fmla="*/ 3470 w 14456"/>
                <a:gd name="connsiteY44" fmla="*/ 7003 h 21622"/>
                <a:gd name="connsiteX45" fmla="*/ 3397 w 14456"/>
                <a:gd name="connsiteY45" fmla="*/ 7050 h 21622"/>
                <a:gd name="connsiteX46" fmla="*/ 3335 w 14456"/>
                <a:gd name="connsiteY46" fmla="*/ 7184 h 21622"/>
                <a:gd name="connsiteX47" fmla="*/ 3290 w 14456"/>
                <a:gd name="connsiteY47" fmla="*/ 7385 h 21622"/>
                <a:gd name="connsiteX48" fmla="*/ 3271 w 14456"/>
                <a:gd name="connsiteY48" fmla="*/ 7633 h 21622"/>
                <a:gd name="connsiteX49" fmla="*/ 3133 w 14456"/>
                <a:gd name="connsiteY49" fmla="*/ 16011 h 21622"/>
                <a:gd name="connsiteX50" fmla="*/ 2995 w 14456"/>
                <a:gd name="connsiteY50" fmla="*/ 18065 h 21622"/>
                <a:gd name="connsiteX51" fmla="*/ 2670 w 14456"/>
                <a:gd name="connsiteY51" fmla="*/ 19852 h 21622"/>
                <a:gd name="connsiteX52" fmla="*/ 2200 w 14456"/>
                <a:gd name="connsiteY52" fmla="*/ 21122 h 21622"/>
                <a:gd name="connsiteX53" fmla="*/ 1639 w 14456"/>
                <a:gd name="connsiteY53" fmla="*/ 21600 h 21622"/>
                <a:gd name="connsiteX54" fmla="*/ 84 w 14456"/>
                <a:gd name="connsiteY54" fmla="*/ 21600 h 21622"/>
                <a:gd name="connsiteX55" fmla="*/ 378 w 14456"/>
                <a:gd name="connsiteY55" fmla="*/ 16928 h 21622"/>
                <a:gd name="connsiteX56" fmla="*/ 1810 w 14456"/>
                <a:gd name="connsiteY56" fmla="*/ 16928 h 21622"/>
                <a:gd name="connsiteX57" fmla="*/ 1903 w 14456"/>
                <a:gd name="connsiteY57" fmla="*/ 16852 h 21622"/>
                <a:gd name="connsiteX58" fmla="*/ 1984 w 14456"/>
                <a:gd name="connsiteY58" fmla="*/ 16651 h 21622"/>
                <a:gd name="connsiteX59" fmla="*/ 2043 w 14456"/>
                <a:gd name="connsiteY59" fmla="*/ 16365 h 21622"/>
                <a:gd name="connsiteX60" fmla="*/ 2074 w 14456"/>
                <a:gd name="connsiteY60" fmla="*/ 16011 h 21622"/>
                <a:gd name="connsiteX61" fmla="*/ 2366 w 14456"/>
                <a:gd name="connsiteY61" fmla="*/ 7633 h 21622"/>
                <a:gd name="connsiteX62" fmla="*/ 2499 w 14456"/>
                <a:gd name="connsiteY62" fmla="*/ 6238 h 21622"/>
                <a:gd name="connsiteX63" fmla="*/ 2755 w 14456"/>
                <a:gd name="connsiteY63" fmla="*/ 5159 h 21622"/>
                <a:gd name="connsiteX64" fmla="*/ 3097 w 14456"/>
                <a:gd name="connsiteY64" fmla="*/ 4461 h 21622"/>
                <a:gd name="connsiteX65" fmla="*/ 3496 w 14456"/>
                <a:gd name="connsiteY65" fmla="*/ 4213 h 21622"/>
                <a:gd name="connsiteX66" fmla="*/ 4613 w 14456"/>
                <a:gd name="connsiteY66" fmla="*/ 4213 h 21622"/>
                <a:gd name="connsiteX67" fmla="*/ 5012 w 14456"/>
                <a:gd name="connsiteY67" fmla="*/ 4461 h 21622"/>
                <a:gd name="connsiteX68" fmla="*/ 5354 w 14456"/>
                <a:gd name="connsiteY68" fmla="*/ 5159 h 21622"/>
                <a:gd name="connsiteX69" fmla="*/ 5610 w 14456"/>
                <a:gd name="connsiteY69" fmla="*/ 6238 h 21622"/>
                <a:gd name="connsiteX70" fmla="*/ 5741 w 14456"/>
                <a:gd name="connsiteY70" fmla="*/ 7633 h 21622"/>
                <a:gd name="connsiteX71" fmla="*/ 6033 w 14456"/>
                <a:gd name="connsiteY71" fmla="*/ 16011 h 21622"/>
                <a:gd name="connsiteX72" fmla="*/ 6064 w 14456"/>
                <a:gd name="connsiteY72" fmla="*/ 16365 h 21622"/>
                <a:gd name="connsiteX73" fmla="*/ 6123 w 14456"/>
                <a:gd name="connsiteY73" fmla="*/ 16651 h 21622"/>
                <a:gd name="connsiteX74" fmla="*/ 6204 w 14456"/>
                <a:gd name="connsiteY74" fmla="*/ 16852 h 21622"/>
                <a:gd name="connsiteX75" fmla="*/ 6296 w 14456"/>
                <a:gd name="connsiteY75" fmla="*/ 16928 h 21622"/>
                <a:gd name="connsiteX76" fmla="*/ 7728 w 14456"/>
                <a:gd name="connsiteY76" fmla="*/ 16928 h 21622"/>
                <a:gd name="connsiteX77" fmla="*/ 7812 w 14456"/>
                <a:gd name="connsiteY77" fmla="*/ 16852 h 21622"/>
                <a:gd name="connsiteX78" fmla="*/ 7871 w 14456"/>
                <a:gd name="connsiteY78" fmla="*/ 16651 h 21622"/>
                <a:gd name="connsiteX79" fmla="*/ 7899 w 14456"/>
                <a:gd name="connsiteY79" fmla="*/ 16365 h 21622"/>
                <a:gd name="connsiteX80" fmla="*/ 7892 w 14456"/>
                <a:gd name="connsiteY80" fmla="*/ 16011 h 21622"/>
                <a:gd name="connsiteX81" fmla="*/ 6997 w 14456"/>
                <a:gd name="connsiteY81" fmla="*/ 2799 h 21622"/>
                <a:gd name="connsiteX82" fmla="*/ 6995 w 14456"/>
                <a:gd name="connsiteY82" fmla="*/ 1662 h 21622"/>
                <a:gd name="connsiteX83" fmla="*/ 7132 w 14456"/>
                <a:gd name="connsiteY83" fmla="*/ 783 h 21622"/>
                <a:gd name="connsiteX84" fmla="*/ 7382 w 14456"/>
                <a:gd name="connsiteY84" fmla="*/ 210 h 21622"/>
                <a:gd name="connsiteX85" fmla="*/ 7721 w 14456"/>
                <a:gd name="connsiteY85" fmla="*/ 0 h 21622"/>
                <a:gd name="connsiteX86" fmla="*/ 8738 w 14456"/>
                <a:gd name="connsiteY86" fmla="*/ 0 h 21622"/>
                <a:gd name="connsiteX0" fmla="*/ 8738 w 14456"/>
                <a:gd name="connsiteY0" fmla="*/ 0 h 21622"/>
                <a:gd name="connsiteX1" fmla="*/ 9120 w 14456"/>
                <a:gd name="connsiteY1" fmla="*/ 210 h 21622"/>
                <a:gd name="connsiteX2" fmla="*/ 9488 w 14456"/>
                <a:gd name="connsiteY2" fmla="*/ 783 h 21622"/>
                <a:gd name="connsiteX3" fmla="*/ 9809 w 14456"/>
                <a:gd name="connsiteY3" fmla="*/ 1662 h 21622"/>
                <a:gd name="connsiteX4" fmla="*/ 10039 w 14456"/>
                <a:gd name="connsiteY4" fmla="*/ 2799 h 21622"/>
                <a:gd name="connsiteX5" fmla="*/ 11858 w 14456"/>
                <a:gd name="connsiteY5" fmla="*/ 16011 h 21622"/>
                <a:gd name="connsiteX6" fmla="*/ 11925 w 14456"/>
                <a:gd name="connsiteY6" fmla="*/ 16365 h 21622"/>
                <a:gd name="connsiteX7" fmla="*/ 12013 w 14456"/>
                <a:gd name="connsiteY7" fmla="*/ 16651 h 21622"/>
                <a:gd name="connsiteX8" fmla="*/ 12113 w 14456"/>
                <a:gd name="connsiteY8" fmla="*/ 16852 h 21622"/>
                <a:gd name="connsiteX9" fmla="*/ 12212 w 14456"/>
                <a:gd name="connsiteY9" fmla="*/ 16928 h 21622"/>
                <a:gd name="connsiteX10" fmla="*/ 14110 w 14456"/>
                <a:gd name="connsiteY10" fmla="*/ 16928 h 21622"/>
                <a:gd name="connsiteX11" fmla="*/ 14347 w 14456"/>
                <a:gd name="connsiteY11" fmla="*/ 17417 h 21622"/>
                <a:gd name="connsiteX12" fmla="*/ 14436 w 14456"/>
                <a:gd name="connsiteY12" fmla="*/ 19670 h 21622"/>
                <a:gd name="connsiteX13" fmla="*/ 14110 w 14456"/>
                <a:gd name="connsiteY13" fmla="*/ 21600 h 21622"/>
                <a:gd name="connsiteX14" fmla="*/ 12875 w 14456"/>
                <a:gd name="connsiteY14" fmla="*/ 21600 h 21622"/>
                <a:gd name="connsiteX15" fmla="*/ 12267 w 14456"/>
                <a:gd name="connsiteY15" fmla="*/ 21122 h 21622"/>
                <a:gd name="connsiteX16" fmla="*/ 11666 w 14456"/>
                <a:gd name="connsiteY16" fmla="*/ 19852 h 21622"/>
                <a:gd name="connsiteX17" fmla="*/ 11158 w 14456"/>
                <a:gd name="connsiteY17" fmla="*/ 18065 h 21622"/>
                <a:gd name="connsiteX18" fmla="*/ 10809 w 14456"/>
                <a:gd name="connsiteY18" fmla="*/ 16011 h 21622"/>
                <a:gd name="connsiteX19" fmla="*/ 9234 w 14456"/>
                <a:gd name="connsiteY19" fmla="*/ 2799 h 21622"/>
                <a:gd name="connsiteX20" fmla="*/ 9196 w 14456"/>
                <a:gd name="connsiteY20" fmla="*/ 2598 h 21622"/>
                <a:gd name="connsiteX21" fmla="*/ 9139 w 14456"/>
                <a:gd name="connsiteY21" fmla="*/ 2436 h 21622"/>
                <a:gd name="connsiteX22" fmla="*/ 9073 w 14456"/>
                <a:gd name="connsiteY22" fmla="*/ 2321 h 21622"/>
                <a:gd name="connsiteX23" fmla="*/ 9001 w 14456"/>
                <a:gd name="connsiteY23" fmla="*/ 2283 h 21622"/>
                <a:gd name="connsiteX24" fmla="*/ 7933 w 14456"/>
                <a:gd name="connsiteY24" fmla="*/ 2283 h 21622"/>
                <a:gd name="connsiteX25" fmla="*/ 7871 w 14456"/>
                <a:gd name="connsiteY25" fmla="*/ 2321 h 21622"/>
                <a:gd name="connsiteX26" fmla="*/ 7826 w 14456"/>
                <a:gd name="connsiteY26" fmla="*/ 2436 h 21622"/>
                <a:gd name="connsiteX27" fmla="*/ 7804 w 14456"/>
                <a:gd name="connsiteY27" fmla="*/ 2598 h 21622"/>
                <a:gd name="connsiteX28" fmla="*/ 7809 w 14456"/>
                <a:gd name="connsiteY28" fmla="*/ 2799 h 21622"/>
                <a:gd name="connsiteX29" fmla="*/ 8949 w 14456"/>
                <a:gd name="connsiteY29" fmla="*/ 16011 h 21622"/>
                <a:gd name="connsiteX30" fmla="*/ 9023 w 14456"/>
                <a:gd name="connsiteY30" fmla="*/ 18065 h 21622"/>
                <a:gd name="connsiteX31" fmla="*/ 8883 w 14456"/>
                <a:gd name="connsiteY31" fmla="*/ 19852 h 21622"/>
                <a:gd name="connsiteX32" fmla="*/ 8543 w 14456"/>
                <a:gd name="connsiteY32" fmla="*/ 21122 h 21622"/>
                <a:gd name="connsiteX33" fmla="*/ 8032 w 14456"/>
                <a:gd name="connsiteY33" fmla="*/ 21600 h 21622"/>
                <a:gd name="connsiteX34" fmla="*/ 6484 w 14456"/>
                <a:gd name="connsiteY34" fmla="*/ 21600 h 21622"/>
                <a:gd name="connsiteX35" fmla="*/ 5926 w 14456"/>
                <a:gd name="connsiteY35" fmla="*/ 21122 h 21622"/>
                <a:gd name="connsiteX36" fmla="*/ 5456 w 14456"/>
                <a:gd name="connsiteY36" fmla="*/ 19852 h 21622"/>
                <a:gd name="connsiteX37" fmla="*/ 5130 w 14456"/>
                <a:gd name="connsiteY37" fmla="*/ 18065 h 21622"/>
                <a:gd name="connsiteX38" fmla="*/ 4993 w 14456"/>
                <a:gd name="connsiteY38" fmla="*/ 16011 h 21622"/>
                <a:gd name="connsiteX39" fmla="*/ 4855 w 14456"/>
                <a:gd name="connsiteY39" fmla="*/ 7633 h 21622"/>
                <a:gd name="connsiteX40" fmla="*/ 4836 w 14456"/>
                <a:gd name="connsiteY40" fmla="*/ 7385 h 21622"/>
                <a:gd name="connsiteX41" fmla="*/ 4791 w 14456"/>
                <a:gd name="connsiteY41" fmla="*/ 7184 h 21622"/>
                <a:gd name="connsiteX42" fmla="*/ 4729 w 14456"/>
                <a:gd name="connsiteY42" fmla="*/ 7050 h 21622"/>
                <a:gd name="connsiteX43" fmla="*/ 4655 w 14456"/>
                <a:gd name="connsiteY43" fmla="*/ 7003 h 21622"/>
                <a:gd name="connsiteX44" fmla="*/ 3470 w 14456"/>
                <a:gd name="connsiteY44" fmla="*/ 7003 h 21622"/>
                <a:gd name="connsiteX45" fmla="*/ 3397 w 14456"/>
                <a:gd name="connsiteY45" fmla="*/ 7050 h 21622"/>
                <a:gd name="connsiteX46" fmla="*/ 3335 w 14456"/>
                <a:gd name="connsiteY46" fmla="*/ 7184 h 21622"/>
                <a:gd name="connsiteX47" fmla="*/ 3290 w 14456"/>
                <a:gd name="connsiteY47" fmla="*/ 7385 h 21622"/>
                <a:gd name="connsiteX48" fmla="*/ 3271 w 14456"/>
                <a:gd name="connsiteY48" fmla="*/ 7633 h 21622"/>
                <a:gd name="connsiteX49" fmla="*/ 3133 w 14456"/>
                <a:gd name="connsiteY49" fmla="*/ 16011 h 21622"/>
                <a:gd name="connsiteX50" fmla="*/ 2995 w 14456"/>
                <a:gd name="connsiteY50" fmla="*/ 18065 h 21622"/>
                <a:gd name="connsiteX51" fmla="*/ 2670 w 14456"/>
                <a:gd name="connsiteY51" fmla="*/ 19852 h 21622"/>
                <a:gd name="connsiteX52" fmla="*/ 2200 w 14456"/>
                <a:gd name="connsiteY52" fmla="*/ 21122 h 21622"/>
                <a:gd name="connsiteX53" fmla="*/ 1639 w 14456"/>
                <a:gd name="connsiteY53" fmla="*/ 21600 h 21622"/>
                <a:gd name="connsiteX54" fmla="*/ 84 w 14456"/>
                <a:gd name="connsiteY54" fmla="*/ 21600 h 21622"/>
                <a:gd name="connsiteX55" fmla="*/ 378 w 14456"/>
                <a:gd name="connsiteY55" fmla="*/ 16928 h 21622"/>
                <a:gd name="connsiteX56" fmla="*/ 1810 w 14456"/>
                <a:gd name="connsiteY56" fmla="*/ 16928 h 21622"/>
                <a:gd name="connsiteX57" fmla="*/ 1903 w 14456"/>
                <a:gd name="connsiteY57" fmla="*/ 16852 h 21622"/>
                <a:gd name="connsiteX58" fmla="*/ 1984 w 14456"/>
                <a:gd name="connsiteY58" fmla="*/ 16651 h 21622"/>
                <a:gd name="connsiteX59" fmla="*/ 2043 w 14456"/>
                <a:gd name="connsiteY59" fmla="*/ 16365 h 21622"/>
                <a:gd name="connsiteX60" fmla="*/ 2074 w 14456"/>
                <a:gd name="connsiteY60" fmla="*/ 16011 h 21622"/>
                <a:gd name="connsiteX61" fmla="*/ 2366 w 14456"/>
                <a:gd name="connsiteY61" fmla="*/ 7633 h 21622"/>
                <a:gd name="connsiteX62" fmla="*/ 2499 w 14456"/>
                <a:gd name="connsiteY62" fmla="*/ 6238 h 21622"/>
                <a:gd name="connsiteX63" fmla="*/ 2755 w 14456"/>
                <a:gd name="connsiteY63" fmla="*/ 5159 h 21622"/>
                <a:gd name="connsiteX64" fmla="*/ 3097 w 14456"/>
                <a:gd name="connsiteY64" fmla="*/ 4461 h 21622"/>
                <a:gd name="connsiteX65" fmla="*/ 3496 w 14456"/>
                <a:gd name="connsiteY65" fmla="*/ 4213 h 21622"/>
                <a:gd name="connsiteX66" fmla="*/ 4613 w 14456"/>
                <a:gd name="connsiteY66" fmla="*/ 4213 h 21622"/>
                <a:gd name="connsiteX67" fmla="*/ 5012 w 14456"/>
                <a:gd name="connsiteY67" fmla="*/ 4461 h 21622"/>
                <a:gd name="connsiteX68" fmla="*/ 5354 w 14456"/>
                <a:gd name="connsiteY68" fmla="*/ 5159 h 21622"/>
                <a:gd name="connsiteX69" fmla="*/ 5610 w 14456"/>
                <a:gd name="connsiteY69" fmla="*/ 6238 h 21622"/>
                <a:gd name="connsiteX70" fmla="*/ 5741 w 14456"/>
                <a:gd name="connsiteY70" fmla="*/ 7633 h 21622"/>
                <a:gd name="connsiteX71" fmla="*/ 6033 w 14456"/>
                <a:gd name="connsiteY71" fmla="*/ 16011 h 21622"/>
                <a:gd name="connsiteX72" fmla="*/ 6064 w 14456"/>
                <a:gd name="connsiteY72" fmla="*/ 16365 h 21622"/>
                <a:gd name="connsiteX73" fmla="*/ 6123 w 14456"/>
                <a:gd name="connsiteY73" fmla="*/ 16651 h 21622"/>
                <a:gd name="connsiteX74" fmla="*/ 6204 w 14456"/>
                <a:gd name="connsiteY74" fmla="*/ 16852 h 21622"/>
                <a:gd name="connsiteX75" fmla="*/ 6296 w 14456"/>
                <a:gd name="connsiteY75" fmla="*/ 16928 h 21622"/>
                <a:gd name="connsiteX76" fmla="*/ 7728 w 14456"/>
                <a:gd name="connsiteY76" fmla="*/ 16928 h 21622"/>
                <a:gd name="connsiteX77" fmla="*/ 7812 w 14456"/>
                <a:gd name="connsiteY77" fmla="*/ 16852 h 21622"/>
                <a:gd name="connsiteX78" fmla="*/ 7871 w 14456"/>
                <a:gd name="connsiteY78" fmla="*/ 16651 h 21622"/>
                <a:gd name="connsiteX79" fmla="*/ 7899 w 14456"/>
                <a:gd name="connsiteY79" fmla="*/ 16365 h 21622"/>
                <a:gd name="connsiteX80" fmla="*/ 7892 w 14456"/>
                <a:gd name="connsiteY80" fmla="*/ 16011 h 21622"/>
                <a:gd name="connsiteX81" fmla="*/ 6997 w 14456"/>
                <a:gd name="connsiteY81" fmla="*/ 2799 h 21622"/>
                <a:gd name="connsiteX82" fmla="*/ 6995 w 14456"/>
                <a:gd name="connsiteY82" fmla="*/ 1662 h 21622"/>
                <a:gd name="connsiteX83" fmla="*/ 7132 w 14456"/>
                <a:gd name="connsiteY83" fmla="*/ 783 h 21622"/>
                <a:gd name="connsiteX84" fmla="*/ 7382 w 14456"/>
                <a:gd name="connsiteY84" fmla="*/ 210 h 21622"/>
                <a:gd name="connsiteX85" fmla="*/ 7721 w 14456"/>
                <a:gd name="connsiteY85" fmla="*/ 0 h 21622"/>
                <a:gd name="connsiteX86" fmla="*/ 8738 w 14456"/>
                <a:gd name="connsiteY86" fmla="*/ 0 h 21622"/>
                <a:gd name="connsiteX0" fmla="*/ 8738 w 14439"/>
                <a:gd name="connsiteY0" fmla="*/ 0 h 21619"/>
                <a:gd name="connsiteX1" fmla="*/ 9120 w 14439"/>
                <a:gd name="connsiteY1" fmla="*/ 210 h 21619"/>
                <a:gd name="connsiteX2" fmla="*/ 9488 w 14439"/>
                <a:gd name="connsiteY2" fmla="*/ 783 h 21619"/>
                <a:gd name="connsiteX3" fmla="*/ 9809 w 14439"/>
                <a:gd name="connsiteY3" fmla="*/ 1662 h 21619"/>
                <a:gd name="connsiteX4" fmla="*/ 10039 w 14439"/>
                <a:gd name="connsiteY4" fmla="*/ 2799 h 21619"/>
                <a:gd name="connsiteX5" fmla="*/ 11858 w 14439"/>
                <a:gd name="connsiteY5" fmla="*/ 16011 h 21619"/>
                <a:gd name="connsiteX6" fmla="*/ 11925 w 14439"/>
                <a:gd name="connsiteY6" fmla="*/ 16365 h 21619"/>
                <a:gd name="connsiteX7" fmla="*/ 12013 w 14439"/>
                <a:gd name="connsiteY7" fmla="*/ 16651 h 21619"/>
                <a:gd name="connsiteX8" fmla="*/ 12113 w 14439"/>
                <a:gd name="connsiteY8" fmla="*/ 16852 h 21619"/>
                <a:gd name="connsiteX9" fmla="*/ 12212 w 14439"/>
                <a:gd name="connsiteY9" fmla="*/ 16928 h 21619"/>
                <a:gd name="connsiteX10" fmla="*/ 14110 w 14439"/>
                <a:gd name="connsiteY10" fmla="*/ 16928 h 21619"/>
                <a:gd name="connsiteX11" fmla="*/ 14347 w 14439"/>
                <a:gd name="connsiteY11" fmla="*/ 17417 h 21619"/>
                <a:gd name="connsiteX12" fmla="*/ 14436 w 14439"/>
                <a:gd name="connsiteY12" fmla="*/ 19670 h 21619"/>
                <a:gd name="connsiteX13" fmla="*/ 14110 w 14439"/>
                <a:gd name="connsiteY13" fmla="*/ 21600 h 21619"/>
                <a:gd name="connsiteX14" fmla="*/ 12875 w 14439"/>
                <a:gd name="connsiteY14" fmla="*/ 21600 h 21619"/>
                <a:gd name="connsiteX15" fmla="*/ 12267 w 14439"/>
                <a:gd name="connsiteY15" fmla="*/ 21122 h 21619"/>
                <a:gd name="connsiteX16" fmla="*/ 11666 w 14439"/>
                <a:gd name="connsiteY16" fmla="*/ 19852 h 21619"/>
                <a:gd name="connsiteX17" fmla="*/ 11158 w 14439"/>
                <a:gd name="connsiteY17" fmla="*/ 18065 h 21619"/>
                <a:gd name="connsiteX18" fmla="*/ 10809 w 14439"/>
                <a:gd name="connsiteY18" fmla="*/ 16011 h 21619"/>
                <a:gd name="connsiteX19" fmla="*/ 9234 w 14439"/>
                <a:gd name="connsiteY19" fmla="*/ 2799 h 21619"/>
                <a:gd name="connsiteX20" fmla="*/ 9196 w 14439"/>
                <a:gd name="connsiteY20" fmla="*/ 2598 h 21619"/>
                <a:gd name="connsiteX21" fmla="*/ 9139 w 14439"/>
                <a:gd name="connsiteY21" fmla="*/ 2436 h 21619"/>
                <a:gd name="connsiteX22" fmla="*/ 9073 w 14439"/>
                <a:gd name="connsiteY22" fmla="*/ 2321 h 21619"/>
                <a:gd name="connsiteX23" fmla="*/ 9001 w 14439"/>
                <a:gd name="connsiteY23" fmla="*/ 2283 h 21619"/>
                <a:gd name="connsiteX24" fmla="*/ 7933 w 14439"/>
                <a:gd name="connsiteY24" fmla="*/ 2283 h 21619"/>
                <a:gd name="connsiteX25" fmla="*/ 7871 w 14439"/>
                <a:gd name="connsiteY25" fmla="*/ 2321 h 21619"/>
                <a:gd name="connsiteX26" fmla="*/ 7826 w 14439"/>
                <a:gd name="connsiteY26" fmla="*/ 2436 h 21619"/>
                <a:gd name="connsiteX27" fmla="*/ 7804 w 14439"/>
                <a:gd name="connsiteY27" fmla="*/ 2598 h 21619"/>
                <a:gd name="connsiteX28" fmla="*/ 7809 w 14439"/>
                <a:gd name="connsiteY28" fmla="*/ 2799 h 21619"/>
                <a:gd name="connsiteX29" fmla="*/ 8949 w 14439"/>
                <a:gd name="connsiteY29" fmla="*/ 16011 h 21619"/>
                <a:gd name="connsiteX30" fmla="*/ 9023 w 14439"/>
                <a:gd name="connsiteY30" fmla="*/ 18065 h 21619"/>
                <a:gd name="connsiteX31" fmla="*/ 8883 w 14439"/>
                <a:gd name="connsiteY31" fmla="*/ 19852 h 21619"/>
                <a:gd name="connsiteX32" fmla="*/ 8543 w 14439"/>
                <a:gd name="connsiteY32" fmla="*/ 21122 h 21619"/>
                <a:gd name="connsiteX33" fmla="*/ 8032 w 14439"/>
                <a:gd name="connsiteY33" fmla="*/ 21600 h 21619"/>
                <a:gd name="connsiteX34" fmla="*/ 6484 w 14439"/>
                <a:gd name="connsiteY34" fmla="*/ 21600 h 21619"/>
                <a:gd name="connsiteX35" fmla="*/ 5926 w 14439"/>
                <a:gd name="connsiteY35" fmla="*/ 21122 h 21619"/>
                <a:gd name="connsiteX36" fmla="*/ 5456 w 14439"/>
                <a:gd name="connsiteY36" fmla="*/ 19852 h 21619"/>
                <a:gd name="connsiteX37" fmla="*/ 5130 w 14439"/>
                <a:gd name="connsiteY37" fmla="*/ 18065 h 21619"/>
                <a:gd name="connsiteX38" fmla="*/ 4993 w 14439"/>
                <a:gd name="connsiteY38" fmla="*/ 16011 h 21619"/>
                <a:gd name="connsiteX39" fmla="*/ 4855 w 14439"/>
                <a:gd name="connsiteY39" fmla="*/ 7633 h 21619"/>
                <a:gd name="connsiteX40" fmla="*/ 4836 w 14439"/>
                <a:gd name="connsiteY40" fmla="*/ 7385 h 21619"/>
                <a:gd name="connsiteX41" fmla="*/ 4791 w 14439"/>
                <a:gd name="connsiteY41" fmla="*/ 7184 h 21619"/>
                <a:gd name="connsiteX42" fmla="*/ 4729 w 14439"/>
                <a:gd name="connsiteY42" fmla="*/ 7050 h 21619"/>
                <a:gd name="connsiteX43" fmla="*/ 4655 w 14439"/>
                <a:gd name="connsiteY43" fmla="*/ 7003 h 21619"/>
                <a:gd name="connsiteX44" fmla="*/ 3470 w 14439"/>
                <a:gd name="connsiteY44" fmla="*/ 7003 h 21619"/>
                <a:gd name="connsiteX45" fmla="*/ 3397 w 14439"/>
                <a:gd name="connsiteY45" fmla="*/ 7050 h 21619"/>
                <a:gd name="connsiteX46" fmla="*/ 3335 w 14439"/>
                <a:gd name="connsiteY46" fmla="*/ 7184 h 21619"/>
                <a:gd name="connsiteX47" fmla="*/ 3290 w 14439"/>
                <a:gd name="connsiteY47" fmla="*/ 7385 h 21619"/>
                <a:gd name="connsiteX48" fmla="*/ 3271 w 14439"/>
                <a:gd name="connsiteY48" fmla="*/ 7633 h 21619"/>
                <a:gd name="connsiteX49" fmla="*/ 3133 w 14439"/>
                <a:gd name="connsiteY49" fmla="*/ 16011 h 21619"/>
                <a:gd name="connsiteX50" fmla="*/ 2995 w 14439"/>
                <a:gd name="connsiteY50" fmla="*/ 18065 h 21619"/>
                <a:gd name="connsiteX51" fmla="*/ 2670 w 14439"/>
                <a:gd name="connsiteY51" fmla="*/ 19852 h 21619"/>
                <a:gd name="connsiteX52" fmla="*/ 2200 w 14439"/>
                <a:gd name="connsiteY52" fmla="*/ 21122 h 21619"/>
                <a:gd name="connsiteX53" fmla="*/ 1639 w 14439"/>
                <a:gd name="connsiteY53" fmla="*/ 21600 h 21619"/>
                <a:gd name="connsiteX54" fmla="*/ 84 w 14439"/>
                <a:gd name="connsiteY54" fmla="*/ 21600 h 21619"/>
                <a:gd name="connsiteX55" fmla="*/ 378 w 14439"/>
                <a:gd name="connsiteY55" fmla="*/ 16928 h 21619"/>
                <a:gd name="connsiteX56" fmla="*/ 1810 w 14439"/>
                <a:gd name="connsiteY56" fmla="*/ 16928 h 21619"/>
                <a:gd name="connsiteX57" fmla="*/ 1903 w 14439"/>
                <a:gd name="connsiteY57" fmla="*/ 16852 h 21619"/>
                <a:gd name="connsiteX58" fmla="*/ 1984 w 14439"/>
                <a:gd name="connsiteY58" fmla="*/ 16651 h 21619"/>
                <a:gd name="connsiteX59" fmla="*/ 2043 w 14439"/>
                <a:gd name="connsiteY59" fmla="*/ 16365 h 21619"/>
                <a:gd name="connsiteX60" fmla="*/ 2074 w 14439"/>
                <a:gd name="connsiteY60" fmla="*/ 16011 h 21619"/>
                <a:gd name="connsiteX61" fmla="*/ 2366 w 14439"/>
                <a:gd name="connsiteY61" fmla="*/ 7633 h 21619"/>
                <a:gd name="connsiteX62" fmla="*/ 2499 w 14439"/>
                <a:gd name="connsiteY62" fmla="*/ 6238 h 21619"/>
                <a:gd name="connsiteX63" fmla="*/ 2755 w 14439"/>
                <a:gd name="connsiteY63" fmla="*/ 5159 h 21619"/>
                <a:gd name="connsiteX64" fmla="*/ 3097 w 14439"/>
                <a:gd name="connsiteY64" fmla="*/ 4461 h 21619"/>
                <a:gd name="connsiteX65" fmla="*/ 3496 w 14439"/>
                <a:gd name="connsiteY65" fmla="*/ 4213 h 21619"/>
                <a:gd name="connsiteX66" fmla="*/ 4613 w 14439"/>
                <a:gd name="connsiteY66" fmla="*/ 4213 h 21619"/>
                <a:gd name="connsiteX67" fmla="*/ 5012 w 14439"/>
                <a:gd name="connsiteY67" fmla="*/ 4461 h 21619"/>
                <a:gd name="connsiteX68" fmla="*/ 5354 w 14439"/>
                <a:gd name="connsiteY68" fmla="*/ 5159 h 21619"/>
                <a:gd name="connsiteX69" fmla="*/ 5610 w 14439"/>
                <a:gd name="connsiteY69" fmla="*/ 6238 h 21619"/>
                <a:gd name="connsiteX70" fmla="*/ 5741 w 14439"/>
                <a:gd name="connsiteY70" fmla="*/ 7633 h 21619"/>
                <a:gd name="connsiteX71" fmla="*/ 6033 w 14439"/>
                <a:gd name="connsiteY71" fmla="*/ 16011 h 21619"/>
                <a:gd name="connsiteX72" fmla="*/ 6064 w 14439"/>
                <a:gd name="connsiteY72" fmla="*/ 16365 h 21619"/>
                <a:gd name="connsiteX73" fmla="*/ 6123 w 14439"/>
                <a:gd name="connsiteY73" fmla="*/ 16651 h 21619"/>
                <a:gd name="connsiteX74" fmla="*/ 6204 w 14439"/>
                <a:gd name="connsiteY74" fmla="*/ 16852 h 21619"/>
                <a:gd name="connsiteX75" fmla="*/ 6296 w 14439"/>
                <a:gd name="connsiteY75" fmla="*/ 16928 h 21619"/>
                <a:gd name="connsiteX76" fmla="*/ 7728 w 14439"/>
                <a:gd name="connsiteY76" fmla="*/ 16928 h 21619"/>
                <a:gd name="connsiteX77" fmla="*/ 7812 w 14439"/>
                <a:gd name="connsiteY77" fmla="*/ 16852 h 21619"/>
                <a:gd name="connsiteX78" fmla="*/ 7871 w 14439"/>
                <a:gd name="connsiteY78" fmla="*/ 16651 h 21619"/>
                <a:gd name="connsiteX79" fmla="*/ 7899 w 14439"/>
                <a:gd name="connsiteY79" fmla="*/ 16365 h 21619"/>
                <a:gd name="connsiteX80" fmla="*/ 7892 w 14439"/>
                <a:gd name="connsiteY80" fmla="*/ 16011 h 21619"/>
                <a:gd name="connsiteX81" fmla="*/ 6997 w 14439"/>
                <a:gd name="connsiteY81" fmla="*/ 2799 h 21619"/>
                <a:gd name="connsiteX82" fmla="*/ 6995 w 14439"/>
                <a:gd name="connsiteY82" fmla="*/ 1662 h 21619"/>
                <a:gd name="connsiteX83" fmla="*/ 7132 w 14439"/>
                <a:gd name="connsiteY83" fmla="*/ 783 h 21619"/>
                <a:gd name="connsiteX84" fmla="*/ 7382 w 14439"/>
                <a:gd name="connsiteY84" fmla="*/ 210 h 21619"/>
                <a:gd name="connsiteX85" fmla="*/ 7721 w 14439"/>
                <a:gd name="connsiteY85" fmla="*/ 0 h 21619"/>
                <a:gd name="connsiteX86" fmla="*/ 8738 w 14439"/>
                <a:gd name="connsiteY86" fmla="*/ 0 h 21619"/>
                <a:gd name="connsiteX0" fmla="*/ 8738 w 14436"/>
                <a:gd name="connsiteY0" fmla="*/ 0 h 21600"/>
                <a:gd name="connsiteX1" fmla="*/ 9120 w 14436"/>
                <a:gd name="connsiteY1" fmla="*/ 210 h 21600"/>
                <a:gd name="connsiteX2" fmla="*/ 9488 w 14436"/>
                <a:gd name="connsiteY2" fmla="*/ 783 h 21600"/>
                <a:gd name="connsiteX3" fmla="*/ 9809 w 14436"/>
                <a:gd name="connsiteY3" fmla="*/ 1662 h 21600"/>
                <a:gd name="connsiteX4" fmla="*/ 10039 w 14436"/>
                <a:gd name="connsiteY4" fmla="*/ 2799 h 21600"/>
                <a:gd name="connsiteX5" fmla="*/ 11858 w 14436"/>
                <a:gd name="connsiteY5" fmla="*/ 16011 h 21600"/>
                <a:gd name="connsiteX6" fmla="*/ 11925 w 14436"/>
                <a:gd name="connsiteY6" fmla="*/ 16365 h 21600"/>
                <a:gd name="connsiteX7" fmla="*/ 12013 w 14436"/>
                <a:gd name="connsiteY7" fmla="*/ 16651 h 21600"/>
                <a:gd name="connsiteX8" fmla="*/ 12113 w 14436"/>
                <a:gd name="connsiteY8" fmla="*/ 16852 h 21600"/>
                <a:gd name="connsiteX9" fmla="*/ 12212 w 14436"/>
                <a:gd name="connsiteY9" fmla="*/ 16928 h 21600"/>
                <a:gd name="connsiteX10" fmla="*/ 14110 w 14436"/>
                <a:gd name="connsiteY10" fmla="*/ 16928 h 21600"/>
                <a:gd name="connsiteX11" fmla="*/ 14347 w 14436"/>
                <a:gd name="connsiteY11" fmla="*/ 17417 h 21600"/>
                <a:gd name="connsiteX12" fmla="*/ 14436 w 14436"/>
                <a:gd name="connsiteY12" fmla="*/ 19670 h 21600"/>
                <a:gd name="connsiteX13" fmla="*/ 14110 w 14436"/>
                <a:gd name="connsiteY13" fmla="*/ 21600 h 21600"/>
                <a:gd name="connsiteX14" fmla="*/ 12875 w 14436"/>
                <a:gd name="connsiteY14" fmla="*/ 21600 h 21600"/>
                <a:gd name="connsiteX15" fmla="*/ 12267 w 14436"/>
                <a:gd name="connsiteY15" fmla="*/ 21122 h 21600"/>
                <a:gd name="connsiteX16" fmla="*/ 11666 w 14436"/>
                <a:gd name="connsiteY16" fmla="*/ 19852 h 21600"/>
                <a:gd name="connsiteX17" fmla="*/ 11158 w 14436"/>
                <a:gd name="connsiteY17" fmla="*/ 18065 h 21600"/>
                <a:gd name="connsiteX18" fmla="*/ 10809 w 14436"/>
                <a:gd name="connsiteY18" fmla="*/ 16011 h 21600"/>
                <a:gd name="connsiteX19" fmla="*/ 9234 w 14436"/>
                <a:gd name="connsiteY19" fmla="*/ 2799 h 21600"/>
                <a:gd name="connsiteX20" fmla="*/ 9196 w 14436"/>
                <a:gd name="connsiteY20" fmla="*/ 2598 h 21600"/>
                <a:gd name="connsiteX21" fmla="*/ 9139 w 14436"/>
                <a:gd name="connsiteY21" fmla="*/ 2436 h 21600"/>
                <a:gd name="connsiteX22" fmla="*/ 9073 w 14436"/>
                <a:gd name="connsiteY22" fmla="*/ 2321 h 21600"/>
                <a:gd name="connsiteX23" fmla="*/ 9001 w 14436"/>
                <a:gd name="connsiteY23" fmla="*/ 2283 h 21600"/>
                <a:gd name="connsiteX24" fmla="*/ 7933 w 14436"/>
                <a:gd name="connsiteY24" fmla="*/ 2283 h 21600"/>
                <a:gd name="connsiteX25" fmla="*/ 7871 w 14436"/>
                <a:gd name="connsiteY25" fmla="*/ 2321 h 21600"/>
                <a:gd name="connsiteX26" fmla="*/ 7826 w 14436"/>
                <a:gd name="connsiteY26" fmla="*/ 2436 h 21600"/>
                <a:gd name="connsiteX27" fmla="*/ 7804 w 14436"/>
                <a:gd name="connsiteY27" fmla="*/ 2598 h 21600"/>
                <a:gd name="connsiteX28" fmla="*/ 7809 w 14436"/>
                <a:gd name="connsiteY28" fmla="*/ 2799 h 21600"/>
                <a:gd name="connsiteX29" fmla="*/ 8949 w 14436"/>
                <a:gd name="connsiteY29" fmla="*/ 16011 h 21600"/>
                <a:gd name="connsiteX30" fmla="*/ 9023 w 14436"/>
                <a:gd name="connsiteY30" fmla="*/ 18065 h 21600"/>
                <a:gd name="connsiteX31" fmla="*/ 8883 w 14436"/>
                <a:gd name="connsiteY31" fmla="*/ 19852 h 21600"/>
                <a:gd name="connsiteX32" fmla="*/ 8543 w 14436"/>
                <a:gd name="connsiteY32" fmla="*/ 21122 h 21600"/>
                <a:gd name="connsiteX33" fmla="*/ 8032 w 14436"/>
                <a:gd name="connsiteY33" fmla="*/ 21600 h 21600"/>
                <a:gd name="connsiteX34" fmla="*/ 6484 w 14436"/>
                <a:gd name="connsiteY34" fmla="*/ 21600 h 21600"/>
                <a:gd name="connsiteX35" fmla="*/ 5926 w 14436"/>
                <a:gd name="connsiteY35" fmla="*/ 21122 h 21600"/>
                <a:gd name="connsiteX36" fmla="*/ 5456 w 14436"/>
                <a:gd name="connsiteY36" fmla="*/ 19852 h 21600"/>
                <a:gd name="connsiteX37" fmla="*/ 5130 w 14436"/>
                <a:gd name="connsiteY37" fmla="*/ 18065 h 21600"/>
                <a:gd name="connsiteX38" fmla="*/ 4993 w 14436"/>
                <a:gd name="connsiteY38" fmla="*/ 16011 h 21600"/>
                <a:gd name="connsiteX39" fmla="*/ 4855 w 14436"/>
                <a:gd name="connsiteY39" fmla="*/ 7633 h 21600"/>
                <a:gd name="connsiteX40" fmla="*/ 4836 w 14436"/>
                <a:gd name="connsiteY40" fmla="*/ 7385 h 21600"/>
                <a:gd name="connsiteX41" fmla="*/ 4791 w 14436"/>
                <a:gd name="connsiteY41" fmla="*/ 7184 h 21600"/>
                <a:gd name="connsiteX42" fmla="*/ 4729 w 14436"/>
                <a:gd name="connsiteY42" fmla="*/ 7050 h 21600"/>
                <a:gd name="connsiteX43" fmla="*/ 4655 w 14436"/>
                <a:gd name="connsiteY43" fmla="*/ 7003 h 21600"/>
                <a:gd name="connsiteX44" fmla="*/ 3470 w 14436"/>
                <a:gd name="connsiteY44" fmla="*/ 7003 h 21600"/>
                <a:gd name="connsiteX45" fmla="*/ 3397 w 14436"/>
                <a:gd name="connsiteY45" fmla="*/ 7050 h 21600"/>
                <a:gd name="connsiteX46" fmla="*/ 3335 w 14436"/>
                <a:gd name="connsiteY46" fmla="*/ 7184 h 21600"/>
                <a:gd name="connsiteX47" fmla="*/ 3290 w 14436"/>
                <a:gd name="connsiteY47" fmla="*/ 7385 h 21600"/>
                <a:gd name="connsiteX48" fmla="*/ 3271 w 14436"/>
                <a:gd name="connsiteY48" fmla="*/ 7633 h 21600"/>
                <a:gd name="connsiteX49" fmla="*/ 3133 w 14436"/>
                <a:gd name="connsiteY49" fmla="*/ 16011 h 21600"/>
                <a:gd name="connsiteX50" fmla="*/ 2995 w 14436"/>
                <a:gd name="connsiteY50" fmla="*/ 18065 h 21600"/>
                <a:gd name="connsiteX51" fmla="*/ 2670 w 14436"/>
                <a:gd name="connsiteY51" fmla="*/ 19852 h 21600"/>
                <a:gd name="connsiteX52" fmla="*/ 2200 w 14436"/>
                <a:gd name="connsiteY52" fmla="*/ 21122 h 21600"/>
                <a:gd name="connsiteX53" fmla="*/ 1639 w 14436"/>
                <a:gd name="connsiteY53" fmla="*/ 21600 h 21600"/>
                <a:gd name="connsiteX54" fmla="*/ 84 w 14436"/>
                <a:gd name="connsiteY54" fmla="*/ 21600 h 21600"/>
                <a:gd name="connsiteX55" fmla="*/ 378 w 14436"/>
                <a:gd name="connsiteY55" fmla="*/ 16928 h 21600"/>
                <a:gd name="connsiteX56" fmla="*/ 1810 w 14436"/>
                <a:gd name="connsiteY56" fmla="*/ 16928 h 21600"/>
                <a:gd name="connsiteX57" fmla="*/ 1903 w 14436"/>
                <a:gd name="connsiteY57" fmla="*/ 16852 h 21600"/>
                <a:gd name="connsiteX58" fmla="*/ 1984 w 14436"/>
                <a:gd name="connsiteY58" fmla="*/ 16651 h 21600"/>
                <a:gd name="connsiteX59" fmla="*/ 2043 w 14436"/>
                <a:gd name="connsiteY59" fmla="*/ 16365 h 21600"/>
                <a:gd name="connsiteX60" fmla="*/ 2074 w 14436"/>
                <a:gd name="connsiteY60" fmla="*/ 16011 h 21600"/>
                <a:gd name="connsiteX61" fmla="*/ 2366 w 14436"/>
                <a:gd name="connsiteY61" fmla="*/ 7633 h 21600"/>
                <a:gd name="connsiteX62" fmla="*/ 2499 w 14436"/>
                <a:gd name="connsiteY62" fmla="*/ 6238 h 21600"/>
                <a:gd name="connsiteX63" fmla="*/ 2755 w 14436"/>
                <a:gd name="connsiteY63" fmla="*/ 5159 h 21600"/>
                <a:gd name="connsiteX64" fmla="*/ 3097 w 14436"/>
                <a:gd name="connsiteY64" fmla="*/ 4461 h 21600"/>
                <a:gd name="connsiteX65" fmla="*/ 3496 w 14436"/>
                <a:gd name="connsiteY65" fmla="*/ 4213 h 21600"/>
                <a:gd name="connsiteX66" fmla="*/ 4613 w 14436"/>
                <a:gd name="connsiteY66" fmla="*/ 4213 h 21600"/>
                <a:gd name="connsiteX67" fmla="*/ 5012 w 14436"/>
                <a:gd name="connsiteY67" fmla="*/ 4461 h 21600"/>
                <a:gd name="connsiteX68" fmla="*/ 5354 w 14436"/>
                <a:gd name="connsiteY68" fmla="*/ 5159 h 21600"/>
                <a:gd name="connsiteX69" fmla="*/ 5610 w 14436"/>
                <a:gd name="connsiteY69" fmla="*/ 6238 h 21600"/>
                <a:gd name="connsiteX70" fmla="*/ 5741 w 14436"/>
                <a:gd name="connsiteY70" fmla="*/ 7633 h 21600"/>
                <a:gd name="connsiteX71" fmla="*/ 6033 w 14436"/>
                <a:gd name="connsiteY71" fmla="*/ 16011 h 21600"/>
                <a:gd name="connsiteX72" fmla="*/ 6064 w 14436"/>
                <a:gd name="connsiteY72" fmla="*/ 16365 h 21600"/>
                <a:gd name="connsiteX73" fmla="*/ 6123 w 14436"/>
                <a:gd name="connsiteY73" fmla="*/ 16651 h 21600"/>
                <a:gd name="connsiteX74" fmla="*/ 6204 w 14436"/>
                <a:gd name="connsiteY74" fmla="*/ 16852 h 21600"/>
                <a:gd name="connsiteX75" fmla="*/ 6296 w 14436"/>
                <a:gd name="connsiteY75" fmla="*/ 16928 h 21600"/>
                <a:gd name="connsiteX76" fmla="*/ 7728 w 14436"/>
                <a:gd name="connsiteY76" fmla="*/ 16928 h 21600"/>
                <a:gd name="connsiteX77" fmla="*/ 7812 w 14436"/>
                <a:gd name="connsiteY77" fmla="*/ 16852 h 21600"/>
                <a:gd name="connsiteX78" fmla="*/ 7871 w 14436"/>
                <a:gd name="connsiteY78" fmla="*/ 16651 h 21600"/>
                <a:gd name="connsiteX79" fmla="*/ 7899 w 14436"/>
                <a:gd name="connsiteY79" fmla="*/ 16365 h 21600"/>
                <a:gd name="connsiteX80" fmla="*/ 7892 w 14436"/>
                <a:gd name="connsiteY80" fmla="*/ 16011 h 21600"/>
                <a:gd name="connsiteX81" fmla="*/ 6997 w 14436"/>
                <a:gd name="connsiteY81" fmla="*/ 2799 h 21600"/>
                <a:gd name="connsiteX82" fmla="*/ 6995 w 14436"/>
                <a:gd name="connsiteY82" fmla="*/ 1662 h 21600"/>
                <a:gd name="connsiteX83" fmla="*/ 7132 w 14436"/>
                <a:gd name="connsiteY83" fmla="*/ 783 h 21600"/>
                <a:gd name="connsiteX84" fmla="*/ 7382 w 14436"/>
                <a:gd name="connsiteY84" fmla="*/ 210 h 21600"/>
                <a:gd name="connsiteX85" fmla="*/ 7721 w 14436"/>
                <a:gd name="connsiteY85" fmla="*/ 0 h 21600"/>
                <a:gd name="connsiteX86" fmla="*/ 8738 w 14436"/>
                <a:gd name="connsiteY86" fmla="*/ 0 h 21600"/>
                <a:gd name="connsiteX0" fmla="*/ 8738 w 14424"/>
                <a:gd name="connsiteY0" fmla="*/ 0 h 21600"/>
                <a:gd name="connsiteX1" fmla="*/ 9120 w 14424"/>
                <a:gd name="connsiteY1" fmla="*/ 210 h 21600"/>
                <a:gd name="connsiteX2" fmla="*/ 9488 w 14424"/>
                <a:gd name="connsiteY2" fmla="*/ 783 h 21600"/>
                <a:gd name="connsiteX3" fmla="*/ 9809 w 14424"/>
                <a:gd name="connsiteY3" fmla="*/ 1662 h 21600"/>
                <a:gd name="connsiteX4" fmla="*/ 10039 w 14424"/>
                <a:gd name="connsiteY4" fmla="*/ 2799 h 21600"/>
                <a:gd name="connsiteX5" fmla="*/ 11858 w 14424"/>
                <a:gd name="connsiteY5" fmla="*/ 16011 h 21600"/>
                <a:gd name="connsiteX6" fmla="*/ 11925 w 14424"/>
                <a:gd name="connsiteY6" fmla="*/ 16365 h 21600"/>
                <a:gd name="connsiteX7" fmla="*/ 12013 w 14424"/>
                <a:gd name="connsiteY7" fmla="*/ 16651 h 21600"/>
                <a:gd name="connsiteX8" fmla="*/ 12113 w 14424"/>
                <a:gd name="connsiteY8" fmla="*/ 16852 h 21600"/>
                <a:gd name="connsiteX9" fmla="*/ 12212 w 14424"/>
                <a:gd name="connsiteY9" fmla="*/ 16928 h 21600"/>
                <a:gd name="connsiteX10" fmla="*/ 14110 w 14424"/>
                <a:gd name="connsiteY10" fmla="*/ 16928 h 21600"/>
                <a:gd name="connsiteX11" fmla="*/ 14347 w 14424"/>
                <a:gd name="connsiteY11" fmla="*/ 17417 h 21600"/>
                <a:gd name="connsiteX12" fmla="*/ 14424 w 14424"/>
                <a:gd name="connsiteY12" fmla="*/ 19702 h 21600"/>
                <a:gd name="connsiteX13" fmla="*/ 14110 w 14424"/>
                <a:gd name="connsiteY13" fmla="*/ 21600 h 21600"/>
                <a:gd name="connsiteX14" fmla="*/ 12875 w 14424"/>
                <a:gd name="connsiteY14" fmla="*/ 21600 h 21600"/>
                <a:gd name="connsiteX15" fmla="*/ 12267 w 14424"/>
                <a:gd name="connsiteY15" fmla="*/ 21122 h 21600"/>
                <a:gd name="connsiteX16" fmla="*/ 11666 w 14424"/>
                <a:gd name="connsiteY16" fmla="*/ 19852 h 21600"/>
                <a:gd name="connsiteX17" fmla="*/ 11158 w 14424"/>
                <a:gd name="connsiteY17" fmla="*/ 18065 h 21600"/>
                <a:gd name="connsiteX18" fmla="*/ 10809 w 14424"/>
                <a:gd name="connsiteY18" fmla="*/ 16011 h 21600"/>
                <a:gd name="connsiteX19" fmla="*/ 9234 w 14424"/>
                <a:gd name="connsiteY19" fmla="*/ 2799 h 21600"/>
                <a:gd name="connsiteX20" fmla="*/ 9196 w 14424"/>
                <a:gd name="connsiteY20" fmla="*/ 2598 h 21600"/>
                <a:gd name="connsiteX21" fmla="*/ 9139 w 14424"/>
                <a:gd name="connsiteY21" fmla="*/ 2436 h 21600"/>
                <a:gd name="connsiteX22" fmla="*/ 9073 w 14424"/>
                <a:gd name="connsiteY22" fmla="*/ 2321 h 21600"/>
                <a:gd name="connsiteX23" fmla="*/ 9001 w 14424"/>
                <a:gd name="connsiteY23" fmla="*/ 2283 h 21600"/>
                <a:gd name="connsiteX24" fmla="*/ 7933 w 14424"/>
                <a:gd name="connsiteY24" fmla="*/ 2283 h 21600"/>
                <a:gd name="connsiteX25" fmla="*/ 7871 w 14424"/>
                <a:gd name="connsiteY25" fmla="*/ 2321 h 21600"/>
                <a:gd name="connsiteX26" fmla="*/ 7826 w 14424"/>
                <a:gd name="connsiteY26" fmla="*/ 2436 h 21600"/>
                <a:gd name="connsiteX27" fmla="*/ 7804 w 14424"/>
                <a:gd name="connsiteY27" fmla="*/ 2598 h 21600"/>
                <a:gd name="connsiteX28" fmla="*/ 7809 w 14424"/>
                <a:gd name="connsiteY28" fmla="*/ 2799 h 21600"/>
                <a:gd name="connsiteX29" fmla="*/ 8949 w 14424"/>
                <a:gd name="connsiteY29" fmla="*/ 16011 h 21600"/>
                <a:gd name="connsiteX30" fmla="*/ 9023 w 14424"/>
                <a:gd name="connsiteY30" fmla="*/ 18065 h 21600"/>
                <a:gd name="connsiteX31" fmla="*/ 8883 w 14424"/>
                <a:gd name="connsiteY31" fmla="*/ 19852 h 21600"/>
                <a:gd name="connsiteX32" fmla="*/ 8543 w 14424"/>
                <a:gd name="connsiteY32" fmla="*/ 21122 h 21600"/>
                <a:gd name="connsiteX33" fmla="*/ 8032 w 14424"/>
                <a:gd name="connsiteY33" fmla="*/ 21600 h 21600"/>
                <a:gd name="connsiteX34" fmla="*/ 6484 w 14424"/>
                <a:gd name="connsiteY34" fmla="*/ 21600 h 21600"/>
                <a:gd name="connsiteX35" fmla="*/ 5926 w 14424"/>
                <a:gd name="connsiteY35" fmla="*/ 21122 h 21600"/>
                <a:gd name="connsiteX36" fmla="*/ 5456 w 14424"/>
                <a:gd name="connsiteY36" fmla="*/ 19852 h 21600"/>
                <a:gd name="connsiteX37" fmla="*/ 5130 w 14424"/>
                <a:gd name="connsiteY37" fmla="*/ 18065 h 21600"/>
                <a:gd name="connsiteX38" fmla="*/ 4993 w 14424"/>
                <a:gd name="connsiteY38" fmla="*/ 16011 h 21600"/>
                <a:gd name="connsiteX39" fmla="*/ 4855 w 14424"/>
                <a:gd name="connsiteY39" fmla="*/ 7633 h 21600"/>
                <a:gd name="connsiteX40" fmla="*/ 4836 w 14424"/>
                <a:gd name="connsiteY40" fmla="*/ 7385 h 21600"/>
                <a:gd name="connsiteX41" fmla="*/ 4791 w 14424"/>
                <a:gd name="connsiteY41" fmla="*/ 7184 h 21600"/>
                <a:gd name="connsiteX42" fmla="*/ 4729 w 14424"/>
                <a:gd name="connsiteY42" fmla="*/ 7050 h 21600"/>
                <a:gd name="connsiteX43" fmla="*/ 4655 w 14424"/>
                <a:gd name="connsiteY43" fmla="*/ 7003 h 21600"/>
                <a:gd name="connsiteX44" fmla="*/ 3470 w 14424"/>
                <a:gd name="connsiteY44" fmla="*/ 7003 h 21600"/>
                <a:gd name="connsiteX45" fmla="*/ 3397 w 14424"/>
                <a:gd name="connsiteY45" fmla="*/ 7050 h 21600"/>
                <a:gd name="connsiteX46" fmla="*/ 3335 w 14424"/>
                <a:gd name="connsiteY46" fmla="*/ 7184 h 21600"/>
                <a:gd name="connsiteX47" fmla="*/ 3290 w 14424"/>
                <a:gd name="connsiteY47" fmla="*/ 7385 h 21600"/>
                <a:gd name="connsiteX48" fmla="*/ 3271 w 14424"/>
                <a:gd name="connsiteY48" fmla="*/ 7633 h 21600"/>
                <a:gd name="connsiteX49" fmla="*/ 3133 w 14424"/>
                <a:gd name="connsiteY49" fmla="*/ 16011 h 21600"/>
                <a:gd name="connsiteX50" fmla="*/ 2995 w 14424"/>
                <a:gd name="connsiteY50" fmla="*/ 18065 h 21600"/>
                <a:gd name="connsiteX51" fmla="*/ 2670 w 14424"/>
                <a:gd name="connsiteY51" fmla="*/ 19852 h 21600"/>
                <a:gd name="connsiteX52" fmla="*/ 2200 w 14424"/>
                <a:gd name="connsiteY52" fmla="*/ 21122 h 21600"/>
                <a:gd name="connsiteX53" fmla="*/ 1639 w 14424"/>
                <a:gd name="connsiteY53" fmla="*/ 21600 h 21600"/>
                <a:gd name="connsiteX54" fmla="*/ 84 w 14424"/>
                <a:gd name="connsiteY54" fmla="*/ 21600 h 21600"/>
                <a:gd name="connsiteX55" fmla="*/ 378 w 14424"/>
                <a:gd name="connsiteY55" fmla="*/ 16928 h 21600"/>
                <a:gd name="connsiteX56" fmla="*/ 1810 w 14424"/>
                <a:gd name="connsiteY56" fmla="*/ 16928 h 21600"/>
                <a:gd name="connsiteX57" fmla="*/ 1903 w 14424"/>
                <a:gd name="connsiteY57" fmla="*/ 16852 h 21600"/>
                <a:gd name="connsiteX58" fmla="*/ 1984 w 14424"/>
                <a:gd name="connsiteY58" fmla="*/ 16651 h 21600"/>
                <a:gd name="connsiteX59" fmla="*/ 2043 w 14424"/>
                <a:gd name="connsiteY59" fmla="*/ 16365 h 21600"/>
                <a:gd name="connsiteX60" fmla="*/ 2074 w 14424"/>
                <a:gd name="connsiteY60" fmla="*/ 16011 h 21600"/>
                <a:gd name="connsiteX61" fmla="*/ 2366 w 14424"/>
                <a:gd name="connsiteY61" fmla="*/ 7633 h 21600"/>
                <a:gd name="connsiteX62" fmla="*/ 2499 w 14424"/>
                <a:gd name="connsiteY62" fmla="*/ 6238 h 21600"/>
                <a:gd name="connsiteX63" fmla="*/ 2755 w 14424"/>
                <a:gd name="connsiteY63" fmla="*/ 5159 h 21600"/>
                <a:gd name="connsiteX64" fmla="*/ 3097 w 14424"/>
                <a:gd name="connsiteY64" fmla="*/ 4461 h 21600"/>
                <a:gd name="connsiteX65" fmla="*/ 3496 w 14424"/>
                <a:gd name="connsiteY65" fmla="*/ 4213 h 21600"/>
                <a:gd name="connsiteX66" fmla="*/ 4613 w 14424"/>
                <a:gd name="connsiteY66" fmla="*/ 4213 h 21600"/>
                <a:gd name="connsiteX67" fmla="*/ 5012 w 14424"/>
                <a:gd name="connsiteY67" fmla="*/ 4461 h 21600"/>
                <a:gd name="connsiteX68" fmla="*/ 5354 w 14424"/>
                <a:gd name="connsiteY68" fmla="*/ 5159 h 21600"/>
                <a:gd name="connsiteX69" fmla="*/ 5610 w 14424"/>
                <a:gd name="connsiteY69" fmla="*/ 6238 h 21600"/>
                <a:gd name="connsiteX70" fmla="*/ 5741 w 14424"/>
                <a:gd name="connsiteY70" fmla="*/ 7633 h 21600"/>
                <a:gd name="connsiteX71" fmla="*/ 6033 w 14424"/>
                <a:gd name="connsiteY71" fmla="*/ 16011 h 21600"/>
                <a:gd name="connsiteX72" fmla="*/ 6064 w 14424"/>
                <a:gd name="connsiteY72" fmla="*/ 16365 h 21600"/>
                <a:gd name="connsiteX73" fmla="*/ 6123 w 14424"/>
                <a:gd name="connsiteY73" fmla="*/ 16651 h 21600"/>
                <a:gd name="connsiteX74" fmla="*/ 6204 w 14424"/>
                <a:gd name="connsiteY74" fmla="*/ 16852 h 21600"/>
                <a:gd name="connsiteX75" fmla="*/ 6296 w 14424"/>
                <a:gd name="connsiteY75" fmla="*/ 16928 h 21600"/>
                <a:gd name="connsiteX76" fmla="*/ 7728 w 14424"/>
                <a:gd name="connsiteY76" fmla="*/ 16928 h 21600"/>
                <a:gd name="connsiteX77" fmla="*/ 7812 w 14424"/>
                <a:gd name="connsiteY77" fmla="*/ 16852 h 21600"/>
                <a:gd name="connsiteX78" fmla="*/ 7871 w 14424"/>
                <a:gd name="connsiteY78" fmla="*/ 16651 h 21600"/>
                <a:gd name="connsiteX79" fmla="*/ 7899 w 14424"/>
                <a:gd name="connsiteY79" fmla="*/ 16365 h 21600"/>
                <a:gd name="connsiteX80" fmla="*/ 7892 w 14424"/>
                <a:gd name="connsiteY80" fmla="*/ 16011 h 21600"/>
                <a:gd name="connsiteX81" fmla="*/ 6997 w 14424"/>
                <a:gd name="connsiteY81" fmla="*/ 2799 h 21600"/>
                <a:gd name="connsiteX82" fmla="*/ 6995 w 14424"/>
                <a:gd name="connsiteY82" fmla="*/ 1662 h 21600"/>
                <a:gd name="connsiteX83" fmla="*/ 7132 w 14424"/>
                <a:gd name="connsiteY83" fmla="*/ 783 h 21600"/>
                <a:gd name="connsiteX84" fmla="*/ 7382 w 14424"/>
                <a:gd name="connsiteY84" fmla="*/ 210 h 21600"/>
                <a:gd name="connsiteX85" fmla="*/ 7721 w 14424"/>
                <a:gd name="connsiteY85" fmla="*/ 0 h 21600"/>
                <a:gd name="connsiteX86" fmla="*/ 8738 w 14424"/>
                <a:gd name="connsiteY86" fmla="*/ 0 h 21600"/>
                <a:gd name="connsiteX0" fmla="*/ 8738 w 14424"/>
                <a:gd name="connsiteY0" fmla="*/ 0 h 21600"/>
                <a:gd name="connsiteX1" fmla="*/ 9120 w 14424"/>
                <a:gd name="connsiteY1" fmla="*/ 210 h 21600"/>
                <a:gd name="connsiteX2" fmla="*/ 9488 w 14424"/>
                <a:gd name="connsiteY2" fmla="*/ 783 h 21600"/>
                <a:gd name="connsiteX3" fmla="*/ 9809 w 14424"/>
                <a:gd name="connsiteY3" fmla="*/ 1662 h 21600"/>
                <a:gd name="connsiteX4" fmla="*/ 10039 w 14424"/>
                <a:gd name="connsiteY4" fmla="*/ 2799 h 21600"/>
                <a:gd name="connsiteX5" fmla="*/ 11858 w 14424"/>
                <a:gd name="connsiteY5" fmla="*/ 16011 h 21600"/>
                <a:gd name="connsiteX6" fmla="*/ 11925 w 14424"/>
                <a:gd name="connsiteY6" fmla="*/ 16365 h 21600"/>
                <a:gd name="connsiteX7" fmla="*/ 12013 w 14424"/>
                <a:gd name="connsiteY7" fmla="*/ 16651 h 21600"/>
                <a:gd name="connsiteX8" fmla="*/ 12113 w 14424"/>
                <a:gd name="connsiteY8" fmla="*/ 16852 h 21600"/>
                <a:gd name="connsiteX9" fmla="*/ 12212 w 14424"/>
                <a:gd name="connsiteY9" fmla="*/ 16928 h 21600"/>
                <a:gd name="connsiteX10" fmla="*/ 14110 w 14424"/>
                <a:gd name="connsiteY10" fmla="*/ 16928 h 21600"/>
                <a:gd name="connsiteX11" fmla="*/ 14347 w 14424"/>
                <a:gd name="connsiteY11" fmla="*/ 17417 h 21600"/>
                <a:gd name="connsiteX12" fmla="*/ 14424 w 14424"/>
                <a:gd name="connsiteY12" fmla="*/ 19702 h 21600"/>
                <a:gd name="connsiteX13" fmla="*/ 14110 w 14424"/>
                <a:gd name="connsiteY13" fmla="*/ 21600 h 21600"/>
                <a:gd name="connsiteX14" fmla="*/ 12875 w 14424"/>
                <a:gd name="connsiteY14" fmla="*/ 21600 h 21600"/>
                <a:gd name="connsiteX15" fmla="*/ 12267 w 14424"/>
                <a:gd name="connsiteY15" fmla="*/ 21122 h 21600"/>
                <a:gd name="connsiteX16" fmla="*/ 11666 w 14424"/>
                <a:gd name="connsiteY16" fmla="*/ 19852 h 21600"/>
                <a:gd name="connsiteX17" fmla="*/ 11158 w 14424"/>
                <a:gd name="connsiteY17" fmla="*/ 18065 h 21600"/>
                <a:gd name="connsiteX18" fmla="*/ 10809 w 14424"/>
                <a:gd name="connsiteY18" fmla="*/ 16011 h 21600"/>
                <a:gd name="connsiteX19" fmla="*/ 9234 w 14424"/>
                <a:gd name="connsiteY19" fmla="*/ 2799 h 21600"/>
                <a:gd name="connsiteX20" fmla="*/ 9196 w 14424"/>
                <a:gd name="connsiteY20" fmla="*/ 2598 h 21600"/>
                <a:gd name="connsiteX21" fmla="*/ 9139 w 14424"/>
                <a:gd name="connsiteY21" fmla="*/ 2436 h 21600"/>
                <a:gd name="connsiteX22" fmla="*/ 9073 w 14424"/>
                <a:gd name="connsiteY22" fmla="*/ 2321 h 21600"/>
                <a:gd name="connsiteX23" fmla="*/ 9001 w 14424"/>
                <a:gd name="connsiteY23" fmla="*/ 2283 h 21600"/>
                <a:gd name="connsiteX24" fmla="*/ 7933 w 14424"/>
                <a:gd name="connsiteY24" fmla="*/ 2283 h 21600"/>
                <a:gd name="connsiteX25" fmla="*/ 7871 w 14424"/>
                <a:gd name="connsiteY25" fmla="*/ 2321 h 21600"/>
                <a:gd name="connsiteX26" fmla="*/ 7826 w 14424"/>
                <a:gd name="connsiteY26" fmla="*/ 2436 h 21600"/>
                <a:gd name="connsiteX27" fmla="*/ 7804 w 14424"/>
                <a:gd name="connsiteY27" fmla="*/ 2598 h 21600"/>
                <a:gd name="connsiteX28" fmla="*/ 7809 w 14424"/>
                <a:gd name="connsiteY28" fmla="*/ 2799 h 21600"/>
                <a:gd name="connsiteX29" fmla="*/ 8949 w 14424"/>
                <a:gd name="connsiteY29" fmla="*/ 16011 h 21600"/>
                <a:gd name="connsiteX30" fmla="*/ 9023 w 14424"/>
                <a:gd name="connsiteY30" fmla="*/ 18065 h 21600"/>
                <a:gd name="connsiteX31" fmla="*/ 8883 w 14424"/>
                <a:gd name="connsiteY31" fmla="*/ 19852 h 21600"/>
                <a:gd name="connsiteX32" fmla="*/ 8543 w 14424"/>
                <a:gd name="connsiteY32" fmla="*/ 21122 h 21600"/>
                <a:gd name="connsiteX33" fmla="*/ 8032 w 14424"/>
                <a:gd name="connsiteY33" fmla="*/ 21600 h 21600"/>
                <a:gd name="connsiteX34" fmla="*/ 6484 w 14424"/>
                <a:gd name="connsiteY34" fmla="*/ 21600 h 21600"/>
                <a:gd name="connsiteX35" fmla="*/ 5926 w 14424"/>
                <a:gd name="connsiteY35" fmla="*/ 21122 h 21600"/>
                <a:gd name="connsiteX36" fmla="*/ 5456 w 14424"/>
                <a:gd name="connsiteY36" fmla="*/ 19852 h 21600"/>
                <a:gd name="connsiteX37" fmla="*/ 5130 w 14424"/>
                <a:gd name="connsiteY37" fmla="*/ 18065 h 21600"/>
                <a:gd name="connsiteX38" fmla="*/ 4993 w 14424"/>
                <a:gd name="connsiteY38" fmla="*/ 16011 h 21600"/>
                <a:gd name="connsiteX39" fmla="*/ 4855 w 14424"/>
                <a:gd name="connsiteY39" fmla="*/ 7633 h 21600"/>
                <a:gd name="connsiteX40" fmla="*/ 4836 w 14424"/>
                <a:gd name="connsiteY40" fmla="*/ 7385 h 21600"/>
                <a:gd name="connsiteX41" fmla="*/ 4791 w 14424"/>
                <a:gd name="connsiteY41" fmla="*/ 7184 h 21600"/>
                <a:gd name="connsiteX42" fmla="*/ 4729 w 14424"/>
                <a:gd name="connsiteY42" fmla="*/ 7050 h 21600"/>
                <a:gd name="connsiteX43" fmla="*/ 4655 w 14424"/>
                <a:gd name="connsiteY43" fmla="*/ 7003 h 21600"/>
                <a:gd name="connsiteX44" fmla="*/ 3470 w 14424"/>
                <a:gd name="connsiteY44" fmla="*/ 7003 h 21600"/>
                <a:gd name="connsiteX45" fmla="*/ 3397 w 14424"/>
                <a:gd name="connsiteY45" fmla="*/ 7050 h 21600"/>
                <a:gd name="connsiteX46" fmla="*/ 3335 w 14424"/>
                <a:gd name="connsiteY46" fmla="*/ 7184 h 21600"/>
                <a:gd name="connsiteX47" fmla="*/ 3290 w 14424"/>
                <a:gd name="connsiteY47" fmla="*/ 7385 h 21600"/>
                <a:gd name="connsiteX48" fmla="*/ 3271 w 14424"/>
                <a:gd name="connsiteY48" fmla="*/ 7633 h 21600"/>
                <a:gd name="connsiteX49" fmla="*/ 3133 w 14424"/>
                <a:gd name="connsiteY49" fmla="*/ 16011 h 21600"/>
                <a:gd name="connsiteX50" fmla="*/ 2995 w 14424"/>
                <a:gd name="connsiteY50" fmla="*/ 18065 h 21600"/>
                <a:gd name="connsiteX51" fmla="*/ 2670 w 14424"/>
                <a:gd name="connsiteY51" fmla="*/ 19852 h 21600"/>
                <a:gd name="connsiteX52" fmla="*/ 2200 w 14424"/>
                <a:gd name="connsiteY52" fmla="*/ 21122 h 21600"/>
                <a:gd name="connsiteX53" fmla="*/ 1639 w 14424"/>
                <a:gd name="connsiteY53" fmla="*/ 21600 h 21600"/>
                <a:gd name="connsiteX54" fmla="*/ 84 w 14424"/>
                <a:gd name="connsiteY54" fmla="*/ 21600 h 21600"/>
                <a:gd name="connsiteX55" fmla="*/ 378 w 14424"/>
                <a:gd name="connsiteY55" fmla="*/ 16928 h 21600"/>
                <a:gd name="connsiteX56" fmla="*/ 1810 w 14424"/>
                <a:gd name="connsiteY56" fmla="*/ 16928 h 21600"/>
                <a:gd name="connsiteX57" fmla="*/ 1903 w 14424"/>
                <a:gd name="connsiteY57" fmla="*/ 16852 h 21600"/>
                <a:gd name="connsiteX58" fmla="*/ 1984 w 14424"/>
                <a:gd name="connsiteY58" fmla="*/ 16651 h 21600"/>
                <a:gd name="connsiteX59" fmla="*/ 2043 w 14424"/>
                <a:gd name="connsiteY59" fmla="*/ 16365 h 21600"/>
                <a:gd name="connsiteX60" fmla="*/ 2074 w 14424"/>
                <a:gd name="connsiteY60" fmla="*/ 16011 h 21600"/>
                <a:gd name="connsiteX61" fmla="*/ 2366 w 14424"/>
                <a:gd name="connsiteY61" fmla="*/ 7633 h 21600"/>
                <a:gd name="connsiteX62" fmla="*/ 2499 w 14424"/>
                <a:gd name="connsiteY62" fmla="*/ 6238 h 21600"/>
                <a:gd name="connsiteX63" fmla="*/ 2755 w 14424"/>
                <a:gd name="connsiteY63" fmla="*/ 5159 h 21600"/>
                <a:gd name="connsiteX64" fmla="*/ 3097 w 14424"/>
                <a:gd name="connsiteY64" fmla="*/ 4461 h 21600"/>
                <a:gd name="connsiteX65" fmla="*/ 3496 w 14424"/>
                <a:gd name="connsiteY65" fmla="*/ 4213 h 21600"/>
                <a:gd name="connsiteX66" fmla="*/ 4613 w 14424"/>
                <a:gd name="connsiteY66" fmla="*/ 4213 h 21600"/>
                <a:gd name="connsiteX67" fmla="*/ 5012 w 14424"/>
                <a:gd name="connsiteY67" fmla="*/ 4461 h 21600"/>
                <a:gd name="connsiteX68" fmla="*/ 5354 w 14424"/>
                <a:gd name="connsiteY68" fmla="*/ 5159 h 21600"/>
                <a:gd name="connsiteX69" fmla="*/ 5610 w 14424"/>
                <a:gd name="connsiteY69" fmla="*/ 6238 h 21600"/>
                <a:gd name="connsiteX70" fmla="*/ 5741 w 14424"/>
                <a:gd name="connsiteY70" fmla="*/ 7633 h 21600"/>
                <a:gd name="connsiteX71" fmla="*/ 6033 w 14424"/>
                <a:gd name="connsiteY71" fmla="*/ 16011 h 21600"/>
                <a:gd name="connsiteX72" fmla="*/ 6064 w 14424"/>
                <a:gd name="connsiteY72" fmla="*/ 16365 h 21600"/>
                <a:gd name="connsiteX73" fmla="*/ 6123 w 14424"/>
                <a:gd name="connsiteY73" fmla="*/ 16651 h 21600"/>
                <a:gd name="connsiteX74" fmla="*/ 6204 w 14424"/>
                <a:gd name="connsiteY74" fmla="*/ 16852 h 21600"/>
                <a:gd name="connsiteX75" fmla="*/ 6296 w 14424"/>
                <a:gd name="connsiteY75" fmla="*/ 16928 h 21600"/>
                <a:gd name="connsiteX76" fmla="*/ 7728 w 14424"/>
                <a:gd name="connsiteY76" fmla="*/ 16928 h 21600"/>
                <a:gd name="connsiteX77" fmla="*/ 7812 w 14424"/>
                <a:gd name="connsiteY77" fmla="*/ 16852 h 21600"/>
                <a:gd name="connsiteX78" fmla="*/ 7871 w 14424"/>
                <a:gd name="connsiteY78" fmla="*/ 16651 h 21600"/>
                <a:gd name="connsiteX79" fmla="*/ 7899 w 14424"/>
                <a:gd name="connsiteY79" fmla="*/ 16365 h 21600"/>
                <a:gd name="connsiteX80" fmla="*/ 7892 w 14424"/>
                <a:gd name="connsiteY80" fmla="*/ 16011 h 21600"/>
                <a:gd name="connsiteX81" fmla="*/ 6997 w 14424"/>
                <a:gd name="connsiteY81" fmla="*/ 2799 h 21600"/>
                <a:gd name="connsiteX82" fmla="*/ 6995 w 14424"/>
                <a:gd name="connsiteY82" fmla="*/ 1662 h 21600"/>
                <a:gd name="connsiteX83" fmla="*/ 7132 w 14424"/>
                <a:gd name="connsiteY83" fmla="*/ 783 h 21600"/>
                <a:gd name="connsiteX84" fmla="*/ 7382 w 14424"/>
                <a:gd name="connsiteY84" fmla="*/ 210 h 21600"/>
                <a:gd name="connsiteX85" fmla="*/ 7721 w 14424"/>
                <a:gd name="connsiteY85" fmla="*/ 0 h 21600"/>
                <a:gd name="connsiteX86" fmla="*/ 8738 w 14424"/>
                <a:gd name="connsiteY86" fmla="*/ 0 h 21600"/>
                <a:gd name="connsiteX0" fmla="*/ 8738 w 14424"/>
                <a:gd name="connsiteY0" fmla="*/ 0 h 21600"/>
                <a:gd name="connsiteX1" fmla="*/ 9120 w 14424"/>
                <a:gd name="connsiteY1" fmla="*/ 210 h 21600"/>
                <a:gd name="connsiteX2" fmla="*/ 9488 w 14424"/>
                <a:gd name="connsiteY2" fmla="*/ 783 h 21600"/>
                <a:gd name="connsiteX3" fmla="*/ 9809 w 14424"/>
                <a:gd name="connsiteY3" fmla="*/ 1662 h 21600"/>
                <a:gd name="connsiteX4" fmla="*/ 10039 w 14424"/>
                <a:gd name="connsiteY4" fmla="*/ 2799 h 21600"/>
                <a:gd name="connsiteX5" fmla="*/ 11858 w 14424"/>
                <a:gd name="connsiteY5" fmla="*/ 16011 h 21600"/>
                <a:gd name="connsiteX6" fmla="*/ 11925 w 14424"/>
                <a:gd name="connsiteY6" fmla="*/ 16365 h 21600"/>
                <a:gd name="connsiteX7" fmla="*/ 12013 w 14424"/>
                <a:gd name="connsiteY7" fmla="*/ 16651 h 21600"/>
                <a:gd name="connsiteX8" fmla="*/ 12113 w 14424"/>
                <a:gd name="connsiteY8" fmla="*/ 16852 h 21600"/>
                <a:gd name="connsiteX9" fmla="*/ 12212 w 14424"/>
                <a:gd name="connsiteY9" fmla="*/ 16928 h 21600"/>
                <a:gd name="connsiteX10" fmla="*/ 14110 w 14424"/>
                <a:gd name="connsiteY10" fmla="*/ 16928 h 21600"/>
                <a:gd name="connsiteX11" fmla="*/ 14347 w 14424"/>
                <a:gd name="connsiteY11" fmla="*/ 17417 h 21600"/>
                <a:gd name="connsiteX12" fmla="*/ 14424 w 14424"/>
                <a:gd name="connsiteY12" fmla="*/ 19702 h 21600"/>
                <a:gd name="connsiteX13" fmla="*/ 14110 w 14424"/>
                <a:gd name="connsiteY13" fmla="*/ 21600 h 21600"/>
                <a:gd name="connsiteX14" fmla="*/ 12875 w 14424"/>
                <a:gd name="connsiteY14" fmla="*/ 21600 h 21600"/>
                <a:gd name="connsiteX15" fmla="*/ 12267 w 14424"/>
                <a:gd name="connsiteY15" fmla="*/ 21122 h 21600"/>
                <a:gd name="connsiteX16" fmla="*/ 11666 w 14424"/>
                <a:gd name="connsiteY16" fmla="*/ 19852 h 21600"/>
                <a:gd name="connsiteX17" fmla="*/ 11158 w 14424"/>
                <a:gd name="connsiteY17" fmla="*/ 18065 h 21600"/>
                <a:gd name="connsiteX18" fmla="*/ 10809 w 14424"/>
                <a:gd name="connsiteY18" fmla="*/ 16011 h 21600"/>
                <a:gd name="connsiteX19" fmla="*/ 9234 w 14424"/>
                <a:gd name="connsiteY19" fmla="*/ 2799 h 21600"/>
                <a:gd name="connsiteX20" fmla="*/ 9196 w 14424"/>
                <a:gd name="connsiteY20" fmla="*/ 2598 h 21600"/>
                <a:gd name="connsiteX21" fmla="*/ 9139 w 14424"/>
                <a:gd name="connsiteY21" fmla="*/ 2436 h 21600"/>
                <a:gd name="connsiteX22" fmla="*/ 9073 w 14424"/>
                <a:gd name="connsiteY22" fmla="*/ 2321 h 21600"/>
                <a:gd name="connsiteX23" fmla="*/ 9001 w 14424"/>
                <a:gd name="connsiteY23" fmla="*/ 2283 h 21600"/>
                <a:gd name="connsiteX24" fmla="*/ 7933 w 14424"/>
                <a:gd name="connsiteY24" fmla="*/ 2283 h 21600"/>
                <a:gd name="connsiteX25" fmla="*/ 7871 w 14424"/>
                <a:gd name="connsiteY25" fmla="*/ 2321 h 21600"/>
                <a:gd name="connsiteX26" fmla="*/ 7826 w 14424"/>
                <a:gd name="connsiteY26" fmla="*/ 2436 h 21600"/>
                <a:gd name="connsiteX27" fmla="*/ 7804 w 14424"/>
                <a:gd name="connsiteY27" fmla="*/ 2598 h 21600"/>
                <a:gd name="connsiteX28" fmla="*/ 7809 w 14424"/>
                <a:gd name="connsiteY28" fmla="*/ 2799 h 21600"/>
                <a:gd name="connsiteX29" fmla="*/ 8949 w 14424"/>
                <a:gd name="connsiteY29" fmla="*/ 16011 h 21600"/>
                <a:gd name="connsiteX30" fmla="*/ 9023 w 14424"/>
                <a:gd name="connsiteY30" fmla="*/ 18065 h 21600"/>
                <a:gd name="connsiteX31" fmla="*/ 8883 w 14424"/>
                <a:gd name="connsiteY31" fmla="*/ 19852 h 21600"/>
                <a:gd name="connsiteX32" fmla="*/ 8543 w 14424"/>
                <a:gd name="connsiteY32" fmla="*/ 21122 h 21600"/>
                <a:gd name="connsiteX33" fmla="*/ 8032 w 14424"/>
                <a:gd name="connsiteY33" fmla="*/ 21600 h 21600"/>
                <a:gd name="connsiteX34" fmla="*/ 6484 w 14424"/>
                <a:gd name="connsiteY34" fmla="*/ 21600 h 21600"/>
                <a:gd name="connsiteX35" fmla="*/ 5926 w 14424"/>
                <a:gd name="connsiteY35" fmla="*/ 21122 h 21600"/>
                <a:gd name="connsiteX36" fmla="*/ 5456 w 14424"/>
                <a:gd name="connsiteY36" fmla="*/ 19852 h 21600"/>
                <a:gd name="connsiteX37" fmla="*/ 5130 w 14424"/>
                <a:gd name="connsiteY37" fmla="*/ 18065 h 21600"/>
                <a:gd name="connsiteX38" fmla="*/ 4993 w 14424"/>
                <a:gd name="connsiteY38" fmla="*/ 16011 h 21600"/>
                <a:gd name="connsiteX39" fmla="*/ 4855 w 14424"/>
                <a:gd name="connsiteY39" fmla="*/ 7633 h 21600"/>
                <a:gd name="connsiteX40" fmla="*/ 4836 w 14424"/>
                <a:gd name="connsiteY40" fmla="*/ 7385 h 21600"/>
                <a:gd name="connsiteX41" fmla="*/ 4791 w 14424"/>
                <a:gd name="connsiteY41" fmla="*/ 7184 h 21600"/>
                <a:gd name="connsiteX42" fmla="*/ 4729 w 14424"/>
                <a:gd name="connsiteY42" fmla="*/ 7050 h 21600"/>
                <a:gd name="connsiteX43" fmla="*/ 4655 w 14424"/>
                <a:gd name="connsiteY43" fmla="*/ 7003 h 21600"/>
                <a:gd name="connsiteX44" fmla="*/ 3470 w 14424"/>
                <a:gd name="connsiteY44" fmla="*/ 7003 h 21600"/>
                <a:gd name="connsiteX45" fmla="*/ 3397 w 14424"/>
                <a:gd name="connsiteY45" fmla="*/ 7050 h 21600"/>
                <a:gd name="connsiteX46" fmla="*/ 3335 w 14424"/>
                <a:gd name="connsiteY46" fmla="*/ 7184 h 21600"/>
                <a:gd name="connsiteX47" fmla="*/ 3290 w 14424"/>
                <a:gd name="connsiteY47" fmla="*/ 7385 h 21600"/>
                <a:gd name="connsiteX48" fmla="*/ 3271 w 14424"/>
                <a:gd name="connsiteY48" fmla="*/ 7633 h 21600"/>
                <a:gd name="connsiteX49" fmla="*/ 3133 w 14424"/>
                <a:gd name="connsiteY49" fmla="*/ 16011 h 21600"/>
                <a:gd name="connsiteX50" fmla="*/ 2995 w 14424"/>
                <a:gd name="connsiteY50" fmla="*/ 18065 h 21600"/>
                <a:gd name="connsiteX51" fmla="*/ 2670 w 14424"/>
                <a:gd name="connsiteY51" fmla="*/ 19852 h 21600"/>
                <a:gd name="connsiteX52" fmla="*/ 2200 w 14424"/>
                <a:gd name="connsiteY52" fmla="*/ 21122 h 21600"/>
                <a:gd name="connsiteX53" fmla="*/ 1639 w 14424"/>
                <a:gd name="connsiteY53" fmla="*/ 21600 h 21600"/>
                <a:gd name="connsiteX54" fmla="*/ 84 w 14424"/>
                <a:gd name="connsiteY54" fmla="*/ 21600 h 21600"/>
                <a:gd name="connsiteX55" fmla="*/ 378 w 14424"/>
                <a:gd name="connsiteY55" fmla="*/ 16928 h 21600"/>
                <a:gd name="connsiteX56" fmla="*/ 1810 w 14424"/>
                <a:gd name="connsiteY56" fmla="*/ 16928 h 21600"/>
                <a:gd name="connsiteX57" fmla="*/ 1903 w 14424"/>
                <a:gd name="connsiteY57" fmla="*/ 16852 h 21600"/>
                <a:gd name="connsiteX58" fmla="*/ 1984 w 14424"/>
                <a:gd name="connsiteY58" fmla="*/ 16651 h 21600"/>
                <a:gd name="connsiteX59" fmla="*/ 2043 w 14424"/>
                <a:gd name="connsiteY59" fmla="*/ 16365 h 21600"/>
                <a:gd name="connsiteX60" fmla="*/ 2074 w 14424"/>
                <a:gd name="connsiteY60" fmla="*/ 16011 h 21600"/>
                <a:gd name="connsiteX61" fmla="*/ 2366 w 14424"/>
                <a:gd name="connsiteY61" fmla="*/ 7633 h 21600"/>
                <a:gd name="connsiteX62" fmla="*/ 2499 w 14424"/>
                <a:gd name="connsiteY62" fmla="*/ 6238 h 21600"/>
                <a:gd name="connsiteX63" fmla="*/ 2755 w 14424"/>
                <a:gd name="connsiteY63" fmla="*/ 5159 h 21600"/>
                <a:gd name="connsiteX64" fmla="*/ 3097 w 14424"/>
                <a:gd name="connsiteY64" fmla="*/ 4461 h 21600"/>
                <a:gd name="connsiteX65" fmla="*/ 3496 w 14424"/>
                <a:gd name="connsiteY65" fmla="*/ 4213 h 21600"/>
                <a:gd name="connsiteX66" fmla="*/ 4613 w 14424"/>
                <a:gd name="connsiteY66" fmla="*/ 4213 h 21600"/>
                <a:gd name="connsiteX67" fmla="*/ 5012 w 14424"/>
                <a:gd name="connsiteY67" fmla="*/ 4461 h 21600"/>
                <a:gd name="connsiteX68" fmla="*/ 5354 w 14424"/>
                <a:gd name="connsiteY68" fmla="*/ 5159 h 21600"/>
                <a:gd name="connsiteX69" fmla="*/ 5610 w 14424"/>
                <a:gd name="connsiteY69" fmla="*/ 6238 h 21600"/>
                <a:gd name="connsiteX70" fmla="*/ 5741 w 14424"/>
                <a:gd name="connsiteY70" fmla="*/ 7633 h 21600"/>
                <a:gd name="connsiteX71" fmla="*/ 6033 w 14424"/>
                <a:gd name="connsiteY71" fmla="*/ 16011 h 21600"/>
                <a:gd name="connsiteX72" fmla="*/ 6064 w 14424"/>
                <a:gd name="connsiteY72" fmla="*/ 16365 h 21600"/>
                <a:gd name="connsiteX73" fmla="*/ 6123 w 14424"/>
                <a:gd name="connsiteY73" fmla="*/ 16651 h 21600"/>
                <a:gd name="connsiteX74" fmla="*/ 6204 w 14424"/>
                <a:gd name="connsiteY74" fmla="*/ 16852 h 21600"/>
                <a:gd name="connsiteX75" fmla="*/ 6296 w 14424"/>
                <a:gd name="connsiteY75" fmla="*/ 16928 h 21600"/>
                <a:gd name="connsiteX76" fmla="*/ 7728 w 14424"/>
                <a:gd name="connsiteY76" fmla="*/ 16928 h 21600"/>
                <a:gd name="connsiteX77" fmla="*/ 7812 w 14424"/>
                <a:gd name="connsiteY77" fmla="*/ 16852 h 21600"/>
                <a:gd name="connsiteX78" fmla="*/ 7871 w 14424"/>
                <a:gd name="connsiteY78" fmla="*/ 16651 h 21600"/>
                <a:gd name="connsiteX79" fmla="*/ 7899 w 14424"/>
                <a:gd name="connsiteY79" fmla="*/ 16365 h 21600"/>
                <a:gd name="connsiteX80" fmla="*/ 7892 w 14424"/>
                <a:gd name="connsiteY80" fmla="*/ 16011 h 21600"/>
                <a:gd name="connsiteX81" fmla="*/ 6997 w 14424"/>
                <a:gd name="connsiteY81" fmla="*/ 2799 h 21600"/>
                <a:gd name="connsiteX82" fmla="*/ 6995 w 14424"/>
                <a:gd name="connsiteY82" fmla="*/ 1662 h 21600"/>
                <a:gd name="connsiteX83" fmla="*/ 7132 w 14424"/>
                <a:gd name="connsiteY83" fmla="*/ 783 h 21600"/>
                <a:gd name="connsiteX84" fmla="*/ 7382 w 14424"/>
                <a:gd name="connsiteY84" fmla="*/ 210 h 21600"/>
                <a:gd name="connsiteX85" fmla="*/ 7721 w 14424"/>
                <a:gd name="connsiteY85" fmla="*/ 0 h 21600"/>
                <a:gd name="connsiteX86" fmla="*/ 8738 w 14424"/>
                <a:gd name="connsiteY86" fmla="*/ 0 h 21600"/>
                <a:gd name="connsiteX0" fmla="*/ 8738 w 14448"/>
                <a:gd name="connsiteY0" fmla="*/ 0 h 21600"/>
                <a:gd name="connsiteX1" fmla="*/ 9120 w 14448"/>
                <a:gd name="connsiteY1" fmla="*/ 210 h 21600"/>
                <a:gd name="connsiteX2" fmla="*/ 9488 w 14448"/>
                <a:gd name="connsiteY2" fmla="*/ 783 h 21600"/>
                <a:gd name="connsiteX3" fmla="*/ 9809 w 14448"/>
                <a:gd name="connsiteY3" fmla="*/ 1662 h 21600"/>
                <a:gd name="connsiteX4" fmla="*/ 10039 w 14448"/>
                <a:gd name="connsiteY4" fmla="*/ 2799 h 21600"/>
                <a:gd name="connsiteX5" fmla="*/ 11858 w 14448"/>
                <a:gd name="connsiteY5" fmla="*/ 16011 h 21600"/>
                <a:gd name="connsiteX6" fmla="*/ 11925 w 14448"/>
                <a:gd name="connsiteY6" fmla="*/ 16365 h 21600"/>
                <a:gd name="connsiteX7" fmla="*/ 12013 w 14448"/>
                <a:gd name="connsiteY7" fmla="*/ 16651 h 21600"/>
                <a:gd name="connsiteX8" fmla="*/ 12113 w 14448"/>
                <a:gd name="connsiteY8" fmla="*/ 16852 h 21600"/>
                <a:gd name="connsiteX9" fmla="*/ 12212 w 14448"/>
                <a:gd name="connsiteY9" fmla="*/ 16928 h 21600"/>
                <a:gd name="connsiteX10" fmla="*/ 14110 w 14448"/>
                <a:gd name="connsiteY10" fmla="*/ 16928 h 21600"/>
                <a:gd name="connsiteX11" fmla="*/ 14347 w 14448"/>
                <a:gd name="connsiteY11" fmla="*/ 17417 h 21600"/>
                <a:gd name="connsiteX12" fmla="*/ 14448 w 14448"/>
                <a:gd name="connsiteY12" fmla="*/ 19480 h 21600"/>
                <a:gd name="connsiteX13" fmla="*/ 14110 w 14448"/>
                <a:gd name="connsiteY13" fmla="*/ 21600 h 21600"/>
                <a:gd name="connsiteX14" fmla="*/ 12875 w 14448"/>
                <a:gd name="connsiteY14" fmla="*/ 21600 h 21600"/>
                <a:gd name="connsiteX15" fmla="*/ 12267 w 14448"/>
                <a:gd name="connsiteY15" fmla="*/ 21122 h 21600"/>
                <a:gd name="connsiteX16" fmla="*/ 11666 w 14448"/>
                <a:gd name="connsiteY16" fmla="*/ 19852 h 21600"/>
                <a:gd name="connsiteX17" fmla="*/ 11158 w 14448"/>
                <a:gd name="connsiteY17" fmla="*/ 18065 h 21600"/>
                <a:gd name="connsiteX18" fmla="*/ 10809 w 14448"/>
                <a:gd name="connsiteY18" fmla="*/ 16011 h 21600"/>
                <a:gd name="connsiteX19" fmla="*/ 9234 w 14448"/>
                <a:gd name="connsiteY19" fmla="*/ 2799 h 21600"/>
                <a:gd name="connsiteX20" fmla="*/ 9196 w 14448"/>
                <a:gd name="connsiteY20" fmla="*/ 2598 h 21600"/>
                <a:gd name="connsiteX21" fmla="*/ 9139 w 14448"/>
                <a:gd name="connsiteY21" fmla="*/ 2436 h 21600"/>
                <a:gd name="connsiteX22" fmla="*/ 9073 w 14448"/>
                <a:gd name="connsiteY22" fmla="*/ 2321 h 21600"/>
                <a:gd name="connsiteX23" fmla="*/ 9001 w 14448"/>
                <a:gd name="connsiteY23" fmla="*/ 2283 h 21600"/>
                <a:gd name="connsiteX24" fmla="*/ 7933 w 14448"/>
                <a:gd name="connsiteY24" fmla="*/ 2283 h 21600"/>
                <a:gd name="connsiteX25" fmla="*/ 7871 w 14448"/>
                <a:gd name="connsiteY25" fmla="*/ 2321 h 21600"/>
                <a:gd name="connsiteX26" fmla="*/ 7826 w 14448"/>
                <a:gd name="connsiteY26" fmla="*/ 2436 h 21600"/>
                <a:gd name="connsiteX27" fmla="*/ 7804 w 14448"/>
                <a:gd name="connsiteY27" fmla="*/ 2598 h 21600"/>
                <a:gd name="connsiteX28" fmla="*/ 7809 w 14448"/>
                <a:gd name="connsiteY28" fmla="*/ 2799 h 21600"/>
                <a:gd name="connsiteX29" fmla="*/ 8949 w 14448"/>
                <a:gd name="connsiteY29" fmla="*/ 16011 h 21600"/>
                <a:gd name="connsiteX30" fmla="*/ 9023 w 14448"/>
                <a:gd name="connsiteY30" fmla="*/ 18065 h 21600"/>
                <a:gd name="connsiteX31" fmla="*/ 8883 w 14448"/>
                <a:gd name="connsiteY31" fmla="*/ 19852 h 21600"/>
                <a:gd name="connsiteX32" fmla="*/ 8543 w 14448"/>
                <a:gd name="connsiteY32" fmla="*/ 21122 h 21600"/>
                <a:gd name="connsiteX33" fmla="*/ 8032 w 14448"/>
                <a:gd name="connsiteY33" fmla="*/ 21600 h 21600"/>
                <a:gd name="connsiteX34" fmla="*/ 6484 w 14448"/>
                <a:gd name="connsiteY34" fmla="*/ 21600 h 21600"/>
                <a:gd name="connsiteX35" fmla="*/ 5926 w 14448"/>
                <a:gd name="connsiteY35" fmla="*/ 21122 h 21600"/>
                <a:gd name="connsiteX36" fmla="*/ 5456 w 14448"/>
                <a:gd name="connsiteY36" fmla="*/ 19852 h 21600"/>
                <a:gd name="connsiteX37" fmla="*/ 5130 w 14448"/>
                <a:gd name="connsiteY37" fmla="*/ 18065 h 21600"/>
                <a:gd name="connsiteX38" fmla="*/ 4993 w 14448"/>
                <a:gd name="connsiteY38" fmla="*/ 16011 h 21600"/>
                <a:gd name="connsiteX39" fmla="*/ 4855 w 14448"/>
                <a:gd name="connsiteY39" fmla="*/ 7633 h 21600"/>
                <a:gd name="connsiteX40" fmla="*/ 4836 w 14448"/>
                <a:gd name="connsiteY40" fmla="*/ 7385 h 21600"/>
                <a:gd name="connsiteX41" fmla="*/ 4791 w 14448"/>
                <a:gd name="connsiteY41" fmla="*/ 7184 h 21600"/>
                <a:gd name="connsiteX42" fmla="*/ 4729 w 14448"/>
                <a:gd name="connsiteY42" fmla="*/ 7050 h 21600"/>
                <a:gd name="connsiteX43" fmla="*/ 4655 w 14448"/>
                <a:gd name="connsiteY43" fmla="*/ 7003 h 21600"/>
                <a:gd name="connsiteX44" fmla="*/ 3470 w 14448"/>
                <a:gd name="connsiteY44" fmla="*/ 7003 h 21600"/>
                <a:gd name="connsiteX45" fmla="*/ 3397 w 14448"/>
                <a:gd name="connsiteY45" fmla="*/ 7050 h 21600"/>
                <a:gd name="connsiteX46" fmla="*/ 3335 w 14448"/>
                <a:gd name="connsiteY46" fmla="*/ 7184 h 21600"/>
                <a:gd name="connsiteX47" fmla="*/ 3290 w 14448"/>
                <a:gd name="connsiteY47" fmla="*/ 7385 h 21600"/>
                <a:gd name="connsiteX48" fmla="*/ 3271 w 14448"/>
                <a:gd name="connsiteY48" fmla="*/ 7633 h 21600"/>
                <a:gd name="connsiteX49" fmla="*/ 3133 w 14448"/>
                <a:gd name="connsiteY49" fmla="*/ 16011 h 21600"/>
                <a:gd name="connsiteX50" fmla="*/ 2995 w 14448"/>
                <a:gd name="connsiteY50" fmla="*/ 18065 h 21600"/>
                <a:gd name="connsiteX51" fmla="*/ 2670 w 14448"/>
                <a:gd name="connsiteY51" fmla="*/ 19852 h 21600"/>
                <a:gd name="connsiteX52" fmla="*/ 2200 w 14448"/>
                <a:gd name="connsiteY52" fmla="*/ 21122 h 21600"/>
                <a:gd name="connsiteX53" fmla="*/ 1639 w 14448"/>
                <a:gd name="connsiteY53" fmla="*/ 21600 h 21600"/>
                <a:gd name="connsiteX54" fmla="*/ 84 w 14448"/>
                <a:gd name="connsiteY54" fmla="*/ 21600 h 21600"/>
                <a:gd name="connsiteX55" fmla="*/ 378 w 14448"/>
                <a:gd name="connsiteY55" fmla="*/ 16928 h 21600"/>
                <a:gd name="connsiteX56" fmla="*/ 1810 w 14448"/>
                <a:gd name="connsiteY56" fmla="*/ 16928 h 21600"/>
                <a:gd name="connsiteX57" fmla="*/ 1903 w 14448"/>
                <a:gd name="connsiteY57" fmla="*/ 16852 h 21600"/>
                <a:gd name="connsiteX58" fmla="*/ 1984 w 14448"/>
                <a:gd name="connsiteY58" fmla="*/ 16651 h 21600"/>
                <a:gd name="connsiteX59" fmla="*/ 2043 w 14448"/>
                <a:gd name="connsiteY59" fmla="*/ 16365 h 21600"/>
                <a:gd name="connsiteX60" fmla="*/ 2074 w 14448"/>
                <a:gd name="connsiteY60" fmla="*/ 16011 h 21600"/>
                <a:gd name="connsiteX61" fmla="*/ 2366 w 14448"/>
                <a:gd name="connsiteY61" fmla="*/ 7633 h 21600"/>
                <a:gd name="connsiteX62" fmla="*/ 2499 w 14448"/>
                <a:gd name="connsiteY62" fmla="*/ 6238 h 21600"/>
                <a:gd name="connsiteX63" fmla="*/ 2755 w 14448"/>
                <a:gd name="connsiteY63" fmla="*/ 5159 h 21600"/>
                <a:gd name="connsiteX64" fmla="*/ 3097 w 14448"/>
                <a:gd name="connsiteY64" fmla="*/ 4461 h 21600"/>
                <a:gd name="connsiteX65" fmla="*/ 3496 w 14448"/>
                <a:gd name="connsiteY65" fmla="*/ 4213 h 21600"/>
                <a:gd name="connsiteX66" fmla="*/ 4613 w 14448"/>
                <a:gd name="connsiteY66" fmla="*/ 4213 h 21600"/>
                <a:gd name="connsiteX67" fmla="*/ 5012 w 14448"/>
                <a:gd name="connsiteY67" fmla="*/ 4461 h 21600"/>
                <a:gd name="connsiteX68" fmla="*/ 5354 w 14448"/>
                <a:gd name="connsiteY68" fmla="*/ 5159 h 21600"/>
                <a:gd name="connsiteX69" fmla="*/ 5610 w 14448"/>
                <a:gd name="connsiteY69" fmla="*/ 6238 h 21600"/>
                <a:gd name="connsiteX70" fmla="*/ 5741 w 14448"/>
                <a:gd name="connsiteY70" fmla="*/ 7633 h 21600"/>
                <a:gd name="connsiteX71" fmla="*/ 6033 w 14448"/>
                <a:gd name="connsiteY71" fmla="*/ 16011 h 21600"/>
                <a:gd name="connsiteX72" fmla="*/ 6064 w 14448"/>
                <a:gd name="connsiteY72" fmla="*/ 16365 h 21600"/>
                <a:gd name="connsiteX73" fmla="*/ 6123 w 14448"/>
                <a:gd name="connsiteY73" fmla="*/ 16651 h 21600"/>
                <a:gd name="connsiteX74" fmla="*/ 6204 w 14448"/>
                <a:gd name="connsiteY74" fmla="*/ 16852 h 21600"/>
                <a:gd name="connsiteX75" fmla="*/ 6296 w 14448"/>
                <a:gd name="connsiteY75" fmla="*/ 16928 h 21600"/>
                <a:gd name="connsiteX76" fmla="*/ 7728 w 14448"/>
                <a:gd name="connsiteY76" fmla="*/ 16928 h 21600"/>
                <a:gd name="connsiteX77" fmla="*/ 7812 w 14448"/>
                <a:gd name="connsiteY77" fmla="*/ 16852 h 21600"/>
                <a:gd name="connsiteX78" fmla="*/ 7871 w 14448"/>
                <a:gd name="connsiteY78" fmla="*/ 16651 h 21600"/>
                <a:gd name="connsiteX79" fmla="*/ 7899 w 14448"/>
                <a:gd name="connsiteY79" fmla="*/ 16365 h 21600"/>
                <a:gd name="connsiteX80" fmla="*/ 7892 w 14448"/>
                <a:gd name="connsiteY80" fmla="*/ 16011 h 21600"/>
                <a:gd name="connsiteX81" fmla="*/ 6997 w 14448"/>
                <a:gd name="connsiteY81" fmla="*/ 2799 h 21600"/>
                <a:gd name="connsiteX82" fmla="*/ 6995 w 14448"/>
                <a:gd name="connsiteY82" fmla="*/ 1662 h 21600"/>
                <a:gd name="connsiteX83" fmla="*/ 7132 w 14448"/>
                <a:gd name="connsiteY83" fmla="*/ 783 h 21600"/>
                <a:gd name="connsiteX84" fmla="*/ 7382 w 14448"/>
                <a:gd name="connsiteY84" fmla="*/ 210 h 21600"/>
                <a:gd name="connsiteX85" fmla="*/ 7721 w 14448"/>
                <a:gd name="connsiteY85" fmla="*/ 0 h 21600"/>
                <a:gd name="connsiteX86" fmla="*/ 8738 w 14448"/>
                <a:gd name="connsiteY86" fmla="*/ 0 h 21600"/>
                <a:gd name="connsiteX0" fmla="*/ 8738 w 14448"/>
                <a:gd name="connsiteY0" fmla="*/ 0 h 21600"/>
                <a:gd name="connsiteX1" fmla="*/ 9120 w 14448"/>
                <a:gd name="connsiteY1" fmla="*/ 210 h 21600"/>
                <a:gd name="connsiteX2" fmla="*/ 9488 w 14448"/>
                <a:gd name="connsiteY2" fmla="*/ 783 h 21600"/>
                <a:gd name="connsiteX3" fmla="*/ 9809 w 14448"/>
                <a:gd name="connsiteY3" fmla="*/ 1662 h 21600"/>
                <a:gd name="connsiteX4" fmla="*/ 10039 w 14448"/>
                <a:gd name="connsiteY4" fmla="*/ 2799 h 21600"/>
                <a:gd name="connsiteX5" fmla="*/ 11858 w 14448"/>
                <a:gd name="connsiteY5" fmla="*/ 16011 h 21600"/>
                <a:gd name="connsiteX6" fmla="*/ 11925 w 14448"/>
                <a:gd name="connsiteY6" fmla="*/ 16365 h 21600"/>
                <a:gd name="connsiteX7" fmla="*/ 12013 w 14448"/>
                <a:gd name="connsiteY7" fmla="*/ 16651 h 21600"/>
                <a:gd name="connsiteX8" fmla="*/ 12113 w 14448"/>
                <a:gd name="connsiteY8" fmla="*/ 16852 h 21600"/>
                <a:gd name="connsiteX9" fmla="*/ 12212 w 14448"/>
                <a:gd name="connsiteY9" fmla="*/ 16928 h 21600"/>
                <a:gd name="connsiteX10" fmla="*/ 14110 w 14448"/>
                <a:gd name="connsiteY10" fmla="*/ 16928 h 21600"/>
                <a:gd name="connsiteX11" fmla="*/ 14383 w 14448"/>
                <a:gd name="connsiteY11" fmla="*/ 17671 h 21600"/>
                <a:gd name="connsiteX12" fmla="*/ 14448 w 14448"/>
                <a:gd name="connsiteY12" fmla="*/ 19480 h 21600"/>
                <a:gd name="connsiteX13" fmla="*/ 14110 w 14448"/>
                <a:gd name="connsiteY13" fmla="*/ 21600 h 21600"/>
                <a:gd name="connsiteX14" fmla="*/ 12875 w 14448"/>
                <a:gd name="connsiteY14" fmla="*/ 21600 h 21600"/>
                <a:gd name="connsiteX15" fmla="*/ 12267 w 14448"/>
                <a:gd name="connsiteY15" fmla="*/ 21122 h 21600"/>
                <a:gd name="connsiteX16" fmla="*/ 11666 w 14448"/>
                <a:gd name="connsiteY16" fmla="*/ 19852 h 21600"/>
                <a:gd name="connsiteX17" fmla="*/ 11158 w 14448"/>
                <a:gd name="connsiteY17" fmla="*/ 18065 h 21600"/>
                <a:gd name="connsiteX18" fmla="*/ 10809 w 14448"/>
                <a:gd name="connsiteY18" fmla="*/ 16011 h 21600"/>
                <a:gd name="connsiteX19" fmla="*/ 9234 w 14448"/>
                <a:gd name="connsiteY19" fmla="*/ 2799 h 21600"/>
                <a:gd name="connsiteX20" fmla="*/ 9196 w 14448"/>
                <a:gd name="connsiteY20" fmla="*/ 2598 h 21600"/>
                <a:gd name="connsiteX21" fmla="*/ 9139 w 14448"/>
                <a:gd name="connsiteY21" fmla="*/ 2436 h 21600"/>
                <a:gd name="connsiteX22" fmla="*/ 9073 w 14448"/>
                <a:gd name="connsiteY22" fmla="*/ 2321 h 21600"/>
                <a:gd name="connsiteX23" fmla="*/ 9001 w 14448"/>
                <a:gd name="connsiteY23" fmla="*/ 2283 h 21600"/>
                <a:gd name="connsiteX24" fmla="*/ 7933 w 14448"/>
                <a:gd name="connsiteY24" fmla="*/ 2283 h 21600"/>
                <a:gd name="connsiteX25" fmla="*/ 7871 w 14448"/>
                <a:gd name="connsiteY25" fmla="*/ 2321 h 21600"/>
                <a:gd name="connsiteX26" fmla="*/ 7826 w 14448"/>
                <a:gd name="connsiteY26" fmla="*/ 2436 h 21600"/>
                <a:gd name="connsiteX27" fmla="*/ 7804 w 14448"/>
                <a:gd name="connsiteY27" fmla="*/ 2598 h 21600"/>
                <a:gd name="connsiteX28" fmla="*/ 7809 w 14448"/>
                <a:gd name="connsiteY28" fmla="*/ 2799 h 21600"/>
                <a:gd name="connsiteX29" fmla="*/ 8949 w 14448"/>
                <a:gd name="connsiteY29" fmla="*/ 16011 h 21600"/>
                <a:gd name="connsiteX30" fmla="*/ 9023 w 14448"/>
                <a:gd name="connsiteY30" fmla="*/ 18065 h 21600"/>
                <a:gd name="connsiteX31" fmla="*/ 8883 w 14448"/>
                <a:gd name="connsiteY31" fmla="*/ 19852 h 21600"/>
                <a:gd name="connsiteX32" fmla="*/ 8543 w 14448"/>
                <a:gd name="connsiteY32" fmla="*/ 21122 h 21600"/>
                <a:gd name="connsiteX33" fmla="*/ 8032 w 14448"/>
                <a:gd name="connsiteY33" fmla="*/ 21600 h 21600"/>
                <a:gd name="connsiteX34" fmla="*/ 6484 w 14448"/>
                <a:gd name="connsiteY34" fmla="*/ 21600 h 21600"/>
                <a:gd name="connsiteX35" fmla="*/ 5926 w 14448"/>
                <a:gd name="connsiteY35" fmla="*/ 21122 h 21600"/>
                <a:gd name="connsiteX36" fmla="*/ 5456 w 14448"/>
                <a:gd name="connsiteY36" fmla="*/ 19852 h 21600"/>
                <a:gd name="connsiteX37" fmla="*/ 5130 w 14448"/>
                <a:gd name="connsiteY37" fmla="*/ 18065 h 21600"/>
                <a:gd name="connsiteX38" fmla="*/ 4993 w 14448"/>
                <a:gd name="connsiteY38" fmla="*/ 16011 h 21600"/>
                <a:gd name="connsiteX39" fmla="*/ 4855 w 14448"/>
                <a:gd name="connsiteY39" fmla="*/ 7633 h 21600"/>
                <a:gd name="connsiteX40" fmla="*/ 4836 w 14448"/>
                <a:gd name="connsiteY40" fmla="*/ 7385 h 21600"/>
                <a:gd name="connsiteX41" fmla="*/ 4791 w 14448"/>
                <a:gd name="connsiteY41" fmla="*/ 7184 h 21600"/>
                <a:gd name="connsiteX42" fmla="*/ 4729 w 14448"/>
                <a:gd name="connsiteY42" fmla="*/ 7050 h 21600"/>
                <a:gd name="connsiteX43" fmla="*/ 4655 w 14448"/>
                <a:gd name="connsiteY43" fmla="*/ 7003 h 21600"/>
                <a:gd name="connsiteX44" fmla="*/ 3470 w 14448"/>
                <a:gd name="connsiteY44" fmla="*/ 7003 h 21600"/>
                <a:gd name="connsiteX45" fmla="*/ 3397 w 14448"/>
                <a:gd name="connsiteY45" fmla="*/ 7050 h 21600"/>
                <a:gd name="connsiteX46" fmla="*/ 3335 w 14448"/>
                <a:gd name="connsiteY46" fmla="*/ 7184 h 21600"/>
                <a:gd name="connsiteX47" fmla="*/ 3290 w 14448"/>
                <a:gd name="connsiteY47" fmla="*/ 7385 h 21600"/>
                <a:gd name="connsiteX48" fmla="*/ 3271 w 14448"/>
                <a:gd name="connsiteY48" fmla="*/ 7633 h 21600"/>
                <a:gd name="connsiteX49" fmla="*/ 3133 w 14448"/>
                <a:gd name="connsiteY49" fmla="*/ 16011 h 21600"/>
                <a:gd name="connsiteX50" fmla="*/ 2995 w 14448"/>
                <a:gd name="connsiteY50" fmla="*/ 18065 h 21600"/>
                <a:gd name="connsiteX51" fmla="*/ 2670 w 14448"/>
                <a:gd name="connsiteY51" fmla="*/ 19852 h 21600"/>
                <a:gd name="connsiteX52" fmla="*/ 2200 w 14448"/>
                <a:gd name="connsiteY52" fmla="*/ 21122 h 21600"/>
                <a:gd name="connsiteX53" fmla="*/ 1639 w 14448"/>
                <a:gd name="connsiteY53" fmla="*/ 21600 h 21600"/>
                <a:gd name="connsiteX54" fmla="*/ 84 w 14448"/>
                <a:gd name="connsiteY54" fmla="*/ 21600 h 21600"/>
                <a:gd name="connsiteX55" fmla="*/ 378 w 14448"/>
                <a:gd name="connsiteY55" fmla="*/ 16928 h 21600"/>
                <a:gd name="connsiteX56" fmla="*/ 1810 w 14448"/>
                <a:gd name="connsiteY56" fmla="*/ 16928 h 21600"/>
                <a:gd name="connsiteX57" fmla="*/ 1903 w 14448"/>
                <a:gd name="connsiteY57" fmla="*/ 16852 h 21600"/>
                <a:gd name="connsiteX58" fmla="*/ 1984 w 14448"/>
                <a:gd name="connsiteY58" fmla="*/ 16651 h 21600"/>
                <a:gd name="connsiteX59" fmla="*/ 2043 w 14448"/>
                <a:gd name="connsiteY59" fmla="*/ 16365 h 21600"/>
                <a:gd name="connsiteX60" fmla="*/ 2074 w 14448"/>
                <a:gd name="connsiteY60" fmla="*/ 16011 h 21600"/>
                <a:gd name="connsiteX61" fmla="*/ 2366 w 14448"/>
                <a:gd name="connsiteY61" fmla="*/ 7633 h 21600"/>
                <a:gd name="connsiteX62" fmla="*/ 2499 w 14448"/>
                <a:gd name="connsiteY62" fmla="*/ 6238 h 21600"/>
                <a:gd name="connsiteX63" fmla="*/ 2755 w 14448"/>
                <a:gd name="connsiteY63" fmla="*/ 5159 h 21600"/>
                <a:gd name="connsiteX64" fmla="*/ 3097 w 14448"/>
                <a:gd name="connsiteY64" fmla="*/ 4461 h 21600"/>
                <a:gd name="connsiteX65" fmla="*/ 3496 w 14448"/>
                <a:gd name="connsiteY65" fmla="*/ 4213 h 21600"/>
                <a:gd name="connsiteX66" fmla="*/ 4613 w 14448"/>
                <a:gd name="connsiteY66" fmla="*/ 4213 h 21600"/>
                <a:gd name="connsiteX67" fmla="*/ 5012 w 14448"/>
                <a:gd name="connsiteY67" fmla="*/ 4461 h 21600"/>
                <a:gd name="connsiteX68" fmla="*/ 5354 w 14448"/>
                <a:gd name="connsiteY68" fmla="*/ 5159 h 21600"/>
                <a:gd name="connsiteX69" fmla="*/ 5610 w 14448"/>
                <a:gd name="connsiteY69" fmla="*/ 6238 h 21600"/>
                <a:gd name="connsiteX70" fmla="*/ 5741 w 14448"/>
                <a:gd name="connsiteY70" fmla="*/ 7633 h 21600"/>
                <a:gd name="connsiteX71" fmla="*/ 6033 w 14448"/>
                <a:gd name="connsiteY71" fmla="*/ 16011 h 21600"/>
                <a:gd name="connsiteX72" fmla="*/ 6064 w 14448"/>
                <a:gd name="connsiteY72" fmla="*/ 16365 h 21600"/>
                <a:gd name="connsiteX73" fmla="*/ 6123 w 14448"/>
                <a:gd name="connsiteY73" fmla="*/ 16651 h 21600"/>
                <a:gd name="connsiteX74" fmla="*/ 6204 w 14448"/>
                <a:gd name="connsiteY74" fmla="*/ 16852 h 21600"/>
                <a:gd name="connsiteX75" fmla="*/ 6296 w 14448"/>
                <a:gd name="connsiteY75" fmla="*/ 16928 h 21600"/>
                <a:gd name="connsiteX76" fmla="*/ 7728 w 14448"/>
                <a:gd name="connsiteY76" fmla="*/ 16928 h 21600"/>
                <a:gd name="connsiteX77" fmla="*/ 7812 w 14448"/>
                <a:gd name="connsiteY77" fmla="*/ 16852 h 21600"/>
                <a:gd name="connsiteX78" fmla="*/ 7871 w 14448"/>
                <a:gd name="connsiteY78" fmla="*/ 16651 h 21600"/>
                <a:gd name="connsiteX79" fmla="*/ 7899 w 14448"/>
                <a:gd name="connsiteY79" fmla="*/ 16365 h 21600"/>
                <a:gd name="connsiteX80" fmla="*/ 7892 w 14448"/>
                <a:gd name="connsiteY80" fmla="*/ 16011 h 21600"/>
                <a:gd name="connsiteX81" fmla="*/ 6997 w 14448"/>
                <a:gd name="connsiteY81" fmla="*/ 2799 h 21600"/>
                <a:gd name="connsiteX82" fmla="*/ 6995 w 14448"/>
                <a:gd name="connsiteY82" fmla="*/ 1662 h 21600"/>
                <a:gd name="connsiteX83" fmla="*/ 7132 w 14448"/>
                <a:gd name="connsiteY83" fmla="*/ 783 h 21600"/>
                <a:gd name="connsiteX84" fmla="*/ 7382 w 14448"/>
                <a:gd name="connsiteY84" fmla="*/ 210 h 21600"/>
                <a:gd name="connsiteX85" fmla="*/ 7721 w 14448"/>
                <a:gd name="connsiteY85" fmla="*/ 0 h 21600"/>
                <a:gd name="connsiteX86" fmla="*/ 8738 w 14448"/>
                <a:gd name="connsiteY86" fmla="*/ 0 h 21600"/>
                <a:gd name="connsiteX0" fmla="*/ 8738 w 14448"/>
                <a:gd name="connsiteY0" fmla="*/ 0 h 21600"/>
                <a:gd name="connsiteX1" fmla="*/ 9120 w 14448"/>
                <a:gd name="connsiteY1" fmla="*/ 210 h 21600"/>
                <a:gd name="connsiteX2" fmla="*/ 9488 w 14448"/>
                <a:gd name="connsiteY2" fmla="*/ 783 h 21600"/>
                <a:gd name="connsiteX3" fmla="*/ 9809 w 14448"/>
                <a:gd name="connsiteY3" fmla="*/ 1662 h 21600"/>
                <a:gd name="connsiteX4" fmla="*/ 10039 w 14448"/>
                <a:gd name="connsiteY4" fmla="*/ 2799 h 21600"/>
                <a:gd name="connsiteX5" fmla="*/ 11858 w 14448"/>
                <a:gd name="connsiteY5" fmla="*/ 16011 h 21600"/>
                <a:gd name="connsiteX6" fmla="*/ 11925 w 14448"/>
                <a:gd name="connsiteY6" fmla="*/ 16365 h 21600"/>
                <a:gd name="connsiteX7" fmla="*/ 12013 w 14448"/>
                <a:gd name="connsiteY7" fmla="*/ 16651 h 21600"/>
                <a:gd name="connsiteX8" fmla="*/ 12113 w 14448"/>
                <a:gd name="connsiteY8" fmla="*/ 16852 h 21600"/>
                <a:gd name="connsiteX9" fmla="*/ 12212 w 14448"/>
                <a:gd name="connsiteY9" fmla="*/ 16928 h 21600"/>
                <a:gd name="connsiteX10" fmla="*/ 14110 w 14448"/>
                <a:gd name="connsiteY10" fmla="*/ 16928 h 21600"/>
                <a:gd name="connsiteX11" fmla="*/ 14367 w 14448"/>
                <a:gd name="connsiteY11" fmla="*/ 17671 h 21600"/>
                <a:gd name="connsiteX12" fmla="*/ 14448 w 14448"/>
                <a:gd name="connsiteY12" fmla="*/ 19480 h 21600"/>
                <a:gd name="connsiteX13" fmla="*/ 14110 w 14448"/>
                <a:gd name="connsiteY13" fmla="*/ 21600 h 21600"/>
                <a:gd name="connsiteX14" fmla="*/ 12875 w 14448"/>
                <a:gd name="connsiteY14" fmla="*/ 21600 h 21600"/>
                <a:gd name="connsiteX15" fmla="*/ 12267 w 14448"/>
                <a:gd name="connsiteY15" fmla="*/ 21122 h 21600"/>
                <a:gd name="connsiteX16" fmla="*/ 11666 w 14448"/>
                <a:gd name="connsiteY16" fmla="*/ 19852 h 21600"/>
                <a:gd name="connsiteX17" fmla="*/ 11158 w 14448"/>
                <a:gd name="connsiteY17" fmla="*/ 18065 h 21600"/>
                <a:gd name="connsiteX18" fmla="*/ 10809 w 14448"/>
                <a:gd name="connsiteY18" fmla="*/ 16011 h 21600"/>
                <a:gd name="connsiteX19" fmla="*/ 9234 w 14448"/>
                <a:gd name="connsiteY19" fmla="*/ 2799 h 21600"/>
                <a:gd name="connsiteX20" fmla="*/ 9196 w 14448"/>
                <a:gd name="connsiteY20" fmla="*/ 2598 h 21600"/>
                <a:gd name="connsiteX21" fmla="*/ 9139 w 14448"/>
                <a:gd name="connsiteY21" fmla="*/ 2436 h 21600"/>
                <a:gd name="connsiteX22" fmla="*/ 9073 w 14448"/>
                <a:gd name="connsiteY22" fmla="*/ 2321 h 21600"/>
                <a:gd name="connsiteX23" fmla="*/ 9001 w 14448"/>
                <a:gd name="connsiteY23" fmla="*/ 2283 h 21600"/>
                <a:gd name="connsiteX24" fmla="*/ 7933 w 14448"/>
                <a:gd name="connsiteY24" fmla="*/ 2283 h 21600"/>
                <a:gd name="connsiteX25" fmla="*/ 7871 w 14448"/>
                <a:gd name="connsiteY25" fmla="*/ 2321 h 21600"/>
                <a:gd name="connsiteX26" fmla="*/ 7826 w 14448"/>
                <a:gd name="connsiteY26" fmla="*/ 2436 h 21600"/>
                <a:gd name="connsiteX27" fmla="*/ 7804 w 14448"/>
                <a:gd name="connsiteY27" fmla="*/ 2598 h 21600"/>
                <a:gd name="connsiteX28" fmla="*/ 7809 w 14448"/>
                <a:gd name="connsiteY28" fmla="*/ 2799 h 21600"/>
                <a:gd name="connsiteX29" fmla="*/ 8949 w 14448"/>
                <a:gd name="connsiteY29" fmla="*/ 16011 h 21600"/>
                <a:gd name="connsiteX30" fmla="*/ 9023 w 14448"/>
                <a:gd name="connsiteY30" fmla="*/ 18065 h 21600"/>
                <a:gd name="connsiteX31" fmla="*/ 8883 w 14448"/>
                <a:gd name="connsiteY31" fmla="*/ 19852 h 21600"/>
                <a:gd name="connsiteX32" fmla="*/ 8543 w 14448"/>
                <a:gd name="connsiteY32" fmla="*/ 21122 h 21600"/>
                <a:gd name="connsiteX33" fmla="*/ 8032 w 14448"/>
                <a:gd name="connsiteY33" fmla="*/ 21600 h 21600"/>
                <a:gd name="connsiteX34" fmla="*/ 6484 w 14448"/>
                <a:gd name="connsiteY34" fmla="*/ 21600 h 21600"/>
                <a:gd name="connsiteX35" fmla="*/ 5926 w 14448"/>
                <a:gd name="connsiteY35" fmla="*/ 21122 h 21600"/>
                <a:gd name="connsiteX36" fmla="*/ 5456 w 14448"/>
                <a:gd name="connsiteY36" fmla="*/ 19852 h 21600"/>
                <a:gd name="connsiteX37" fmla="*/ 5130 w 14448"/>
                <a:gd name="connsiteY37" fmla="*/ 18065 h 21600"/>
                <a:gd name="connsiteX38" fmla="*/ 4993 w 14448"/>
                <a:gd name="connsiteY38" fmla="*/ 16011 h 21600"/>
                <a:gd name="connsiteX39" fmla="*/ 4855 w 14448"/>
                <a:gd name="connsiteY39" fmla="*/ 7633 h 21600"/>
                <a:gd name="connsiteX40" fmla="*/ 4836 w 14448"/>
                <a:gd name="connsiteY40" fmla="*/ 7385 h 21600"/>
                <a:gd name="connsiteX41" fmla="*/ 4791 w 14448"/>
                <a:gd name="connsiteY41" fmla="*/ 7184 h 21600"/>
                <a:gd name="connsiteX42" fmla="*/ 4729 w 14448"/>
                <a:gd name="connsiteY42" fmla="*/ 7050 h 21600"/>
                <a:gd name="connsiteX43" fmla="*/ 4655 w 14448"/>
                <a:gd name="connsiteY43" fmla="*/ 7003 h 21600"/>
                <a:gd name="connsiteX44" fmla="*/ 3470 w 14448"/>
                <a:gd name="connsiteY44" fmla="*/ 7003 h 21600"/>
                <a:gd name="connsiteX45" fmla="*/ 3397 w 14448"/>
                <a:gd name="connsiteY45" fmla="*/ 7050 h 21600"/>
                <a:gd name="connsiteX46" fmla="*/ 3335 w 14448"/>
                <a:gd name="connsiteY46" fmla="*/ 7184 h 21600"/>
                <a:gd name="connsiteX47" fmla="*/ 3290 w 14448"/>
                <a:gd name="connsiteY47" fmla="*/ 7385 h 21600"/>
                <a:gd name="connsiteX48" fmla="*/ 3271 w 14448"/>
                <a:gd name="connsiteY48" fmla="*/ 7633 h 21600"/>
                <a:gd name="connsiteX49" fmla="*/ 3133 w 14448"/>
                <a:gd name="connsiteY49" fmla="*/ 16011 h 21600"/>
                <a:gd name="connsiteX50" fmla="*/ 2995 w 14448"/>
                <a:gd name="connsiteY50" fmla="*/ 18065 h 21600"/>
                <a:gd name="connsiteX51" fmla="*/ 2670 w 14448"/>
                <a:gd name="connsiteY51" fmla="*/ 19852 h 21600"/>
                <a:gd name="connsiteX52" fmla="*/ 2200 w 14448"/>
                <a:gd name="connsiteY52" fmla="*/ 21122 h 21600"/>
                <a:gd name="connsiteX53" fmla="*/ 1639 w 14448"/>
                <a:gd name="connsiteY53" fmla="*/ 21600 h 21600"/>
                <a:gd name="connsiteX54" fmla="*/ 84 w 14448"/>
                <a:gd name="connsiteY54" fmla="*/ 21600 h 21600"/>
                <a:gd name="connsiteX55" fmla="*/ 378 w 14448"/>
                <a:gd name="connsiteY55" fmla="*/ 16928 h 21600"/>
                <a:gd name="connsiteX56" fmla="*/ 1810 w 14448"/>
                <a:gd name="connsiteY56" fmla="*/ 16928 h 21600"/>
                <a:gd name="connsiteX57" fmla="*/ 1903 w 14448"/>
                <a:gd name="connsiteY57" fmla="*/ 16852 h 21600"/>
                <a:gd name="connsiteX58" fmla="*/ 1984 w 14448"/>
                <a:gd name="connsiteY58" fmla="*/ 16651 h 21600"/>
                <a:gd name="connsiteX59" fmla="*/ 2043 w 14448"/>
                <a:gd name="connsiteY59" fmla="*/ 16365 h 21600"/>
                <a:gd name="connsiteX60" fmla="*/ 2074 w 14448"/>
                <a:gd name="connsiteY60" fmla="*/ 16011 h 21600"/>
                <a:gd name="connsiteX61" fmla="*/ 2366 w 14448"/>
                <a:gd name="connsiteY61" fmla="*/ 7633 h 21600"/>
                <a:gd name="connsiteX62" fmla="*/ 2499 w 14448"/>
                <a:gd name="connsiteY62" fmla="*/ 6238 h 21600"/>
                <a:gd name="connsiteX63" fmla="*/ 2755 w 14448"/>
                <a:gd name="connsiteY63" fmla="*/ 5159 h 21600"/>
                <a:gd name="connsiteX64" fmla="*/ 3097 w 14448"/>
                <a:gd name="connsiteY64" fmla="*/ 4461 h 21600"/>
                <a:gd name="connsiteX65" fmla="*/ 3496 w 14448"/>
                <a:gd name="connsiteY65" fmla="*/ 4213 h 21600"/>
                <a:gd name="connsiteX66" fmla="*/ 4613 w 14448"/>
                <a:gd name="connsiteY66" fmla="*/ 4213 h 21600"/>
                <a:gd name="connsiteX67" fmla="*/ 5012 w 14448"/>
                <a:gd name="connsiteY67" fmla="*/ 4461 h 21600"/>
                <a:gd name="connsiteX68" fmla="*/ 5354 w 14448"/>
                <a:gd name="connsiteY68" fmla="*/ 5159 h 21600"/>
                <a:gd name="connsiteX69" fmla="*/ 5610 w 14448"/>
                <a:gd name="connsiteY69" fmla="*/ 6238 h 21600"/>
                <a:gd name="connsiteX70" fmla="*/ 5741 w 14448"/>
                <a:gd name="connsiteY70" fmla="*/ 7633 h 21600"/>
                <a:gd name="connsiteX71" fmla="*/ 6033 w 14448"/>
                <a:gd name="connsiteY71" fmla="*/ 16011 h 21600"/>
                <a:gd name="connsiteX72" fmla="*/ 6064 w 14448"/>
                <a:gd name="connsiteY72" fmla="*/ 16365 h 21600"/>
                <a:gd name="connsiteX73" fmla="*/ 6123 w 14448"/>
                <a:gd name="connsiteY73" fmla="*/ 16651 h 21600"/>
                <a:gd name="connsiteX74" fmla="*/ 6204 w 14448"/>
                <a:gd name="connsiteY74" fmla="*/ 16852 h 21600"/>
                <a:gd name="connsiteX75" fmla="*/ 6296 w 14448"/>
                <a:gd name="connsiteY75" fmla="*/ 16928 h 21600"/>
                <a:gd name="connsiteX76" fmla="*/ 7728 w 14448"/>
                <a:gd name="connsiteY76" fmla="*/ 16928 h 21600"/>
                <a:gd name="connsiteX77" fmla="*/ 7812 w 14448"/>
                <a:gd name="connsiteY77" fmla="*/ 16852 h 21600"/>
                <a:gd name="connsiteX78" fmla="*/ 7871 w 14448"/>
                <a:gd name="connsiteY78" fmla="*/ 16651 h 21600"/>
                <a:gd name="connsiteX79" fmla="*/ 7899 w 14448"/>
                <a:gd name="connsiteY79" fmla="*/ 16365 h 21600"/>
                <a:gd name="connsiteX80" fmla="*/ 7892 w 14448"/>
                <a:gd name="connsiteY80" fmla="*/ 16011 h 21600"/>
                <a:gd name="connsiteX81" fmla="*/ 6997 w 14448"/>
                <a:gd name="connsiteY81" fmla="*/ 2799 h 21600"/>
                <a:gd name="connsiteX82" fmla="*/ 6995 w 14448"/>
                <a:gd name="connsiteY82" fmla="*/ 1662 h 21600"/>
                <a:gd name="connsiteX83" fmla="*/ 7132 w 14448"/>
                <a:gd name="connsiteY83" fmla="*/ 783 h 21600"/>
                <a:gd name="connsiteX84" fmla="*/ 7382 w 14448"/>
                <a:gd name="connsiteY84" fmla="*/ 210 h 21600"/>
                <a:gd name="connsiteX85" fmla="*/ 7721 w 14448"/>
                <a:gd name="connsiteY85" fmla="*/ 0 h 21600"/>
                <a:gd name="connsiteX86" fmla="*/ 8738 w 14448"/>
                <a:gd name="connsiteY86" fmla="*/ 0 h 21600"/>
                <a:gd name="connsiteX0" fmla="*/ 8738 w 14404"/>
                <a:gd name="connsiteY0" fmla="*/ 0 h 21600"/>
                <a:gd name="connsiteX1" fmla="*/ 9120 w 14404"/>
                <a:gd name="connsiteY1" fmla="*/ 210 h 21600"/>
                <a:gd name="connsiteX2" fmla="*/ 9488 w 14404"/>
                <a:gd name="connsiteY2" fmla="*/ 783 h 21600"/>
                <a:gd name="connsiteX3" fmla="*/ 9809 w 14404"/>
                <a:gd name="connsiteY3" fmla="*/ 1662 h 21600"/>
                <a:gd name="connsiteX4" fmla="*/ 10039 w 14404"/>
                <a:gd name="connsiteY4" fmla="*/ 2799 h 21600"/>
                <a:gd name="connsiteX5" fmla="*/ 11858 w 14404"/>
                <a:gd name="connsiteY5" fmla="*/ 16011 h 21600"/>
                <a:gd name="connsiteX6" fmla="*/ 11925 w 14404"/>
                <a:gd name="connsiteY6" fmla="*/ 16365 h 21600"/>
                <a:gd name="connsiteX7" fmla="*/ 12013 w 14404"/>
                <a:gd name="connsiteY7" fmla="*/ 16651 h 21600"/>
                <a:gd name="connsiteX8" fmla="*/ 12113 w 14404"/>
                <a:gd name="connsiteY8" fmla="*/ 16852 h 21600"/>
                <a:gd name="connsiteX9" fmla="*/ 12212 w 14404"/>
                <a:gd name="connsiteY9" fmla="*/ 16928 h 21600"/>
                <a:gd name="connsiteX10" fmla="*/ 14110 w 14404"/>
                <a:gd name="connsiteY10" fmla="*/ 16928 h 21600"/>
                <a:gd name="connsiteX11" fmla="*/ 14367 w 14404"/>
                <a:gd name="connsiteY11" fmla="*/ 17671 h 21600"/>
                <a:gd name="connsiteX12" fmla="*/ 14392 w 14404"/>
                <a:gd name="connsiteY12" fmla="*/ 19734 h 21600"/>
                <a:gd name="connsiteX13" fmla="*/ 14110 w 14404"/>
                <a:gd name="connsiteY13" fmla="*/ 21600 h 21600"/>
                <a:gd name="connsiteX14" fmla="*/ 12875 w 14404"/>
                <a:gd name="connsiteY14" fmla="*/ 21600 h 21600"/>
                <a:gd name="connsiteX15" fmla="*/ 12267 w 14404"/>
                <a:gd name="connsiteY15" fmla="*/ 21122 h 21600"/>
                <a:gd name="connsiteX16" fmla="*/ 11666 w 14404"/>
                <a:gd name="connsiteY16" fmla="*/ 19852 h 21600"/>
                <a:gd name="connsiteX17" fmla="*/ 11158 w 14404"/>
                <a:gd name="connsiteY17" fmla="*/ 18065 h 21600"/>
                <a:gd name="connsiteX18" fmla="*/ 10809 w 14404"/>
                <a:gd name="connsiteY18" fmla="*/ 16011 h 21600"/>
                <a:gd name="connsiteX19" fmla="*/ 9234 w 14404"/>
                <a:gd name="connsiteY19" fmla="*/ 2799 h 21600"/>
                <a:gd name="connsiteX20" fmla="*/ 9196 w 14404"/>
                <a:gd name="connsiteY20" fmla="*/ 2598 h 21600"/>
                <a:gd name="connsiteX21" fmla="*/ 9139 w 14404"/>
                <a:gd name="connsiteY21" fmla="*/ 2436 h 21600"/>
                <a:gd name="connsiteX22" fmla="*/ 9073 w 14404"/>
                <a:gd name="connsiteY22" fmla="*/ 2321 h 21600"/>
                <a:gd name="connsiteX23" fmla="*/ 9001 w 14404"/>
                <a:gd name="connsiteY23" fmla="*/ 2283 h 21600"/>
                <a:gd name="connsiteX24" fmla="*/ 7933 w 14404"/>
                <a:gd name="connsiteY24" fmla="*/ 2283 h 21600"/>
                <a:gd name="connsiteX25" fmla="*/ 7871 w 14404"/>
                <a:gd name="connsiteY25" fmla="*/ 2321 h 21600"/>
                <a:gd name="connsiteX26" fmla="*/ 7826 w 14404"/>
                <a:gd name="connsiteY26" fmla="*/ 2436 h 21600"/>
                <a:gd name="connsiteX27" fmla="*/ 7804 w 14404"/>
                <a:gd name="connsiteY27" fmla="*/ 2598 h 21600"/>
                <a:gd name="connsiteX28" fmla="*/ 7809 w 14404"/>
                <a:gd name="connsiteY28" fmla="*/ 2799 h 21600"/>
                <a:gd name="connsiteX29" fmla="*/ 8949 w 14404"/>
                <a:gd name="connsiteY29" fmla="*/ 16011 h 21600"/>
                <a:gd name="connsiteX30" fmla="*/ 9023 w 14404"/>
                <a:gd name="connsiteY30" fmla="*/ 18065 h 21600"/>
                <a:gd name="connsiteX31" fmla="*/ 8883 w 14404"/>
                <a:gd name="connsiteY31" fmla="*/ 19852 h 21600"/>
                <a:gd name="connsiteX32" fmla="*/ 8543 w 14404"/>
                <a:gd name="connsiteY32" fmla="*/ 21122 h 21600"/>
                <a:gd name="connsiteX33" fmla="*/ 8032 w 14404"/>
                <a:gd name="connsiteY33" fmla="*/ 21600 h 21600"/>
                <a:gd name="connsiteX34" fmla="*/ 6484 w 14404"/>
                <a:gd name="connsiteY34" fmla="*/ 21600 h 21600"/>
                <a:gd name="connsiteX35" fmla="*/ 5926 w 14404"/>
                <a:gd name="connsiteY35" fmla="*/ 21122 h 21600"/>
                <a:gd name="connsiteX36" fmla="*/ 5456 w 14404"/>
                <a:gd name="connsiteY36" fmla="*/ 19852 h 21600"/>
                <a:gd name="connsiteX37" fmla="*/ 5130 w 14404"/>
                <a:gd name="connsiteY37" fmla="*/ 18065 h 21600"/>
                <a:gd name="connsiteX38" fmla="*/ 4993 w 14404"/>
                <a:gd name="connsiteY38" fmla="*/ 16011 h 21600"/>
                <a:gd name="connsiteX39" fmla="*/ 4855 w 14404"/>
                <a:gd name="connsiteY39" fmla="*/ 7633 h 21600"/>
                <a:gd name="connsiteX40" fmla="*/ 4836 w 14404"/>
                <a:gd name="connsiteY40" fmla="*/ 7385 h 21600"/>
                <a:gd name="connsiteX41" fmla="*/ 4791 w 14404"/>
                <a:gd name="connsiteY41" fmla="*/ 7184 h 21600"/>
                <a:gd name="connsiteX42" fmla="*/ 4729 w 14404"/>
                <a:gd name="connsiteY42" fmla="*/ 7050 h 21600"/>
                <a:gd name="connsiteX43" fmla="*/ 4655 w 14404"/>
                <a:gd name="connsiteY43" fmla="*/ 7003 h 21600"/>
                <a:gd name="connsiteX44" fmla="*/ 3470 w 14404"/>
                <a:gd name="connsiteY44" fmla="*/ 7003 h 21600"/>
                <a:gd name="connsiteX45" fmla="*/ 3397 w 14404"/>
                <a:gd name="connsiteY45" fmla="*/ 7050 h 21600"/>
                <a:gd name="connsiteX46" fmla="*/ 3335 w 14404"/>
                <a:gd name="connsiteY46" fmla="*/ 7184 h 21600"/>
                <a:gd name="connsiteX47" fmla="*/ 3290 w 14404"/>
                <a:gd name="connsiteY47" fmla="*/ 7385 h 21600"/>
                <a:gd name="connsiteX48" fmla="*/ 3271 w 14404"/>
                <a:gd name="connsiteY48" fmla="*/ 7633 h 21600"/>
                <a:gd name="connsiteX49" fmla="*/ 3133 w 14404"/>
                <a:gd name="connsiteY49" fmla="*/ 16011 h 21600"/>
                <a:gd name="connsiteX50" fmla="*/ 2995 w 14404"/>
                <a:gd name="connsiteY50" fmla="*/ 18065 h 21600"/>
                <a:gd name="connsiteX51" fmla="*/ 2670 w 14404"/>
                <a:gd name="connsiteY51" fmla="*/ 19852 h 21600"/>
                <a:gd name="connsiteX52" fmla="*/ 2200 w 14404"/>
                <a:gd name="connsiteY52" fmla="*/ 21122 h 21600"/>
                <a:gd name="connsiteX53" fmla="*/ 1639 w 14404"/>
                <a:gd name="connsiteY53" fmla="*/ 21600 h 21600"/>
                <a:gd name="connsiteX54" fmla="*/ 84 w 14404"/>
                <a:gd name="connsiteY54" fmla="*/ 21600 h 21600"/>
                <a:gd name="connsiteX55" fmla="*/ 378 w 14404"/>
                <a:gd name="connsiteY55" fmla="*/ 16928 h 21600"/>
                <a:gd name="connsiteX56" fmla="*/ 1810 w 14404"/>
                <a:gd name="connsiteY56" fmla="*/ 16928 h 21600"/>
                <a:gd name="connsiteX57" fmla="*/ 1903 w 14404"/>
                <a:gd name="connsiteY57" fmla="*/ 16852 h 21600"/>
                <a:gd name="connsiteX58" fmla="*/ 1984 w 14404"/>
                <a:gd name="connsiteY58" fmla="*/ 16651 h 21600"/>
                <a:gd name="connsiteX59" fmla="*/ 2043 w 14404"/>
                <a:gd name="connsiteY59" fmla="*/ 16365 h 21600"/>
                <a:gd name="connsiteX60" fmla="*/ 2074 w 14404"/>
                <a:gd name="connsiteY60" fmla="*/ 16011 h 21600"/>
                <a:gd name="connsiteX61" fmla="*/ 2366 w 14404"/>
                <a:gd name="connsiteY61" fmla="*/ 7633 h 21600"/>
                <a:gd name="connsiteX62" fmla="*/ 2499 w 14404"/>
                <a:gd name="connsiteY62" fmla="*/ 6238 h 21600"/>
                <a:gd name="connsiteX63" fmla="*/ 2755 w 14404"/>
                <a:gd name="connsiteY63" fmla="*/ 5159 h 21600"/>
                <a:gd name="connsiteX64" fmla="*/ 3097 w 14404"/>
                <a:gd name="connsiteY64" fmla="*/ 4461 h 21600"/>
                <a:gd name="connsiteX65" fmla="*/ 3496 w 14404"/>
                <a:gd name="connsiteY65" fmla="*/ 4213 h 21600"/>
                <a:gd name="connsiteX66" fmla="*/ 4613 w 14404"/>
                <a:gd name="connsiteY66" fmla="*/ 4213 h 21600"/>
                <a:gd name="connsiteX67" fmla="*/ 5012 w 14404"/>
                <a:gd name="connsiteY67" fmla="*/ 4461 h 21600"/>
                <a:gd name="connsiteX68" fmla="*/ 5354 w 14404"/>
                <a:gd name="connsiteY68" fmla="*/ 5159 h 21600"/>
                <a:gd name="connsiteX69" fmla="*/ 5610 w 14404"/>
                <a:gd name="connsiteY69" fmla="*/ 6238 h 21600"/>
                <a:gd name="connsiteX70" fmla="*/ 5741 w 14404"/>
                <a:gd name="connsiteY70" fmla="*/ 7633 h 21600"/>
                <a:gd name="connsiteX71" fmla="*/ 6033 w 14404"/>
                <a:gd name="connsiteY71" fmla="*/ 16011 h 21600"/>
                <a:gd name="connsiteX72" fmla="*/ 6064 w 14404"/>
                <a:gd name="connsiteY72" fmla="*/ 16365 h 21600"/>
                <a:gd name="connsiteX73" fmla="*/ 6123 w 14404"/>
                <a:gd name="connsiteY73" fmla="*/ 16651 h 21600"/>
                <a:gd name="connsiteX74" fmla="*/ 6204 w 14404"/>
                <a:gd name="connsiteY74" fmla="*/ 16852 h 21600"/>
                <a:gd name="connsiteX75" fmla="*/ 6296 w 14404"/>
                <a:gd name="connsiteY75" fmla="*/ 16928 h 21600"/>
                <a:gd name="connsiteX76" fmla="*/ 7728 w 14404"/>
                <a:gd name="connsiteY76" fmla="*/ 16928 h 21600"/>
                <a:gd name="connsiteX77" fmla="*/ 7812 w 14404"/>
                <a:gd name="connsiteY77" fmla="*/ 16852 h 21600"/>
                <a:gd name="connsiteX78" fmla="*/ 7871 w 14404"/>
                <a:gd name="connsiteY78" fmla="*/ 16651 h 21600"/>
                <a:gd name="connsiteX79" fmla="*/ 7899 w 14404"/>
                <a:gd name="connsiteY79" fmla="*/ 16365 h 21600"/>
                <a:gd name="connsiteX80" fmla="*/ 7892 w 14404"/>
                <a:gd name="connsiteY80" fmla="*/ 16011 h 21600"/>
                <a:gd name="connsiteX81" fmla="*/ 6997 w 14404"/>
                <a:gd name="connsiteY81" fmla="*/ 2799 h 21600"/>
                <a:gd name="connsiteX82" fmla="*/ 6995 w 14404"/>
                <a:gd name="connsiteY82" fmla="*/ 1662 h 21600"/>
                <a:gd name="connsiteX83" fmla="*/ 7132 w 14404"/>
                <a:gd name="connsiteY83" fmla="*/ 783 h 21600"/>
                <a:gd name="connsiteX84" fmla="*/ 7382 w 14404"/>
                <a:gd name="connsiteY84" fmla="*/ 210 h 21600"/>
                <a:gd name="connsiteX85" fmla="*/ 7721 w 14404"/>
                <a:gd name="connsiteY85" fmla="*/ 0 h 21600"/>
                <a:gd name="connsiteX86" fmla="*/ 8738 w 14404"/>
                <a:gd name="connsiteY86" fmla="*/ 0 h 21600"/>
                <a:gd name="connsiteX0" fmla="*/ 8738 w 14392"/>
                <a:gd name="connsiteY0" fmla="*/ 0 h 21600"/>
                <a:gd name="connsiteX1" fmla="*/ 9120 w 14392"/>
                <a:gd name="connsiteY1" fmla="*/ 210 h 21600"/>
                <a:gd name="connsiteX2" fmla="*/ 9488 w 14392"/>
                <a:gd name="connsiteY2" fmla="*/ 783 h 21600"/>
                <a:gd name="connsiteX3" fmla="*/ 9809 w 14392"/>
                <a:gd name="connsiteY3" fmla="*/ 1662 h 21600"/>
                <a:gd name="connsiteX4" fmla="*/ 10039 w 14392"/>
                <a:gd name="connsiteY4" fmla="*/ 2799 h 21600"/>
                <a:gd name="connsiteX5" fmla="*/ 11858 w 14392"/>
                <a:gd name="connsiteY5" fmla="*/ 16011 h 21600"/>
                <a:gd name="connsiteX6" fmla="*/ 11925 w 14392"/>
                <a:gd name="connsiteY6" fmla="*/ 16365 h 21600"/>
                <a:gd name="connsiteX7" fmla="*/ 12013 w 14392"/>
                <a:gd name="connsiteY7" fmla="*/ 16651 h 21600"/>
                <a:gd name="connsiteX8" fmla="*/ 12113 w 14392"/>
                <a:gd name="connsiteY8" fmla="*/ 16852 h 21600"/>
                <a:gd name="connsiteX9" fmla="*/ 12212 w 14392"/>
                <a:gd name="connsiteY9" fmla="*/ 16928 h 21600"/>
                <a:gd name="connsiteX10" fmla="*/ 14110 w 14392"/>
                <a:gd name="connsiteY10" fmla="*/ 16928 h 21600"/>
                <a:gd name="connsiteX11" fmla="*/ 14319 w 14392"/>
                <a:gd name="connsiteY11" fmla="*/ 17703 h 21600"/>
                <a:gd name="connsiteX12" fmla="*/ 14392 w 14392"/>
                <a:gd name="connsiteY12" fmla="*/ 19734 h 21600"/>
                <a:gd name="connsiteX13" fmla="*/ 14110 w 14392"/>
                <a:gd name="connsiteY13" fmla="*/ 21600 h 21600"/>
                <a:gd name="connsiteX14" fmla="*/ 12875 w 14392"/>
                <a:gd name="connsiteY14" fmla="*/ 21600 h 21600"/>
                <a:gd name="connsiteX15" fmla="*/ 12267 w 14392"/>
                <a:gd name="connsiteY15" fmla="*/ 21122 h 21600"/>
                <a:gd name="connsiteX16" fmla="*/ 11666 w 14392"/>
                <a:gd name="connsiteY16" fmla="*/ 19852 h 21600"/>
                <a:gd name="connsiteX17" fmla="*/ 11158 w 14392"/>
                <a:gd name="connsiteY17" fmla="*/ 18065 h 21600"/>
                <a:gd name="connsiteX18" fmla="*/ 10809 w 14392"/>
                <a:gd name="connsiteY18" fmla="*/ 16011 h 21600"/>
                <a:gd name="connsiteX19" fmla="*/ 9234 w 14392"/>
                <a:gd name="connsiteY19" fmla="*/ 2799 h 21600"/>
                <a:gd name="connsiteX20" fmla="*/ 9196 w 14392"/>
                <a:gd name="connsiteY20" fmla="*/ 2598 h 21600"/>
                <a:gd name="connsiteX21" fmla="*/ 9139 w 14392"/>
                <a:gd name="connsiteY21" fmla="*/ 2436 h 21600"/>
                <a:gd name="connsiteX22" fmla="*/ 9073 w 14392"/>
                <a:gd name="connsiteY22" fmla="*/ 2321 h 21600"/>
                <a:gd name="connsiteX23" fmla="*/ 9001 w 14392"/>
                <a:gd name="connsiteY23" fmla="*/ 2283 h 21600"/>
                <a:gd name="connsiteX24" fmla="*/ 7933 w 14392"/>
                <a:gd name="connsiteY24" fmla="*/ 2283 h 21600"/>
                <a:gd name="connsiteX25" fmla="*/ 7871 w 14392"/>
                <a:gd name="connsiteY25" fmla="*/ 2321 h 21600"/>
                <a:gd name="connsiteX26" fmla="*/ 7826 w 14392"/>
                <a:gd name="connsiteY26" fmla="*/ 2436 h 21600"/>
                <a:gd name="connsiteX27" fmla="*/ 7804 w 14392"/>
                <a:gd name="connsiteY27" fmla="*/ 2598 h 21600"/>
                <a:gd name="connsiteX28" fmla="*/ 7809 w 14392"/>
                <a:gd name="connsiteY28" fmla="*/ 2799 h 21600"/>
                <a:gd name="connsiteX29" fmla="*/ 8949 w 14392"/>
                <a:gd name="connsiteY29" fmla="*/ 16011 h 21600"/>
                <a:gd name="connsiteX30" fmla="*/ 9023 w 14392"/>
                <a:gd name="connsiteY30" fmla="*/ 18065 h 21600"/>
                <a:gd name="connsiteX31" fmla="*/ 8883 w 14392"/>
                <a:gd name="connsiteY31" fmla="*/ 19852 h 21600"/>
                <a:gd name="connsiteX32" fmla="*/ 8543 w 14392"/>
                <a:gd name="connsiteY32" fmla="*/ 21122 h 21600"/>
                <a:gd name="connsiteX33" fmla="*/ 8032 w 14392"/>
                <a:gd name="connsiteY33" fmla="*/ 21600 h 21600"/>
                <a:gd name="connsiteX34" fmla="*/ 6484 w 14392"/>
                <a:gd name="connsiteY34" fmla="*/ 21600 h 21600"/>
                <a:gd name="connsiteX35" fmla="*/ 5926 w 14392"/>
                <a:gd name="connsiteY35" fmla="*/ 21122 h 21600"/>
                <a:gd name="connsiteX36" fmla="*/ 5456 w 14392"/>
                <a:gd name="connsiteY36" fmla="*/ 19852 h 21600"/>
                <a:gd name="connsiteX37" fmla="*/ 5130 w 14392"/>
                <a:gd name="connsiteY37" fmla="*/ 18065 h 21600"/>
                <a:gd name="connsiteX38" fmla="*/ 4993 w 14392"/>
                <a:gd name="connsiteY38" fmla="*/ 16011 h 21600"/>
                <a:gd name="connsiteX39" fmla="*/ 4855 w 14392"/>
                <a:gd name="connsiteY39" fmla="*/ 7633 h 21600"/>
                <a:gd name="connsiteX40" fmla="*/ 4836 w 14392"/>
                <a:gd name="connsiteY40" fmla="*/ 7385 h 21600"/>
                <a:gd name="connsiteX41" fmla="*/ 4791 w 14392"/>
                <a:gd name="connsiteY41" fmla="*/ 7184 h 21600"/>
                <a:gd name="connsiteX42" fmla="*/ 4729 w 14392"/>
                <a:gd name="connsiteY42" fmla="*/ 7050 h 21600"/>
                <a:gd name="connsiteX43" fmla="*/ 4655 w 14392"/>
                <a:gd name="connsiteY43" fmla="*/ 7003 h 21600"/>
                <a:gd name="connsiteX44" fmla="*/ 3470 w 14392"/>
                <a:gd name="connsiteY44" fmla="*/ 7003 h 21600"/>
                <a:gd name="connsiteX45" fmla="*/ 3397 w 14392"/>
                <a:gd name="connsiteY45" fmla="*/ 7050 h 21600"/>
                <a:gd name="connsiteX46" fmla="*/ 3335 w 14392"/>
                <a:gd name="connsiteY46" fmla="*/ 7184 h 21600"/>
                <a:gd name="connsiteX47" fmla="*/ 3290 w 14392"/>
                <a:gd name="connsiteY47" fmla="*/ 7385 h 21600"/>
                <a:gd name="connsiteX48" fmla="*/ 3271 w 14392"/>
                <a:gd name="connsiteY48" fmla="*/ 7633 h 21600"/>
                <a:gd name="connsiteX49" fmla="*/ 3133 w 14392"/>
                <a:gd name="connsiteY49" fmla="*/ 16011 h 21600"/>
                <a:gd name="connsiteX50" fmla="*/ 2995 w 14392"/>
                <a:gd name="connsiteY50" fmla="*/ 18065 h 21600"/>
                <a:gd name="connsiteX51" fmla="*/ 2670 w 14392"/>
                <a:gd name="connsiteY51" fmla="*/ 19852 h 21600"/>
                <a:gd name="connsiteX52" fmla="*/ 2200 w 14392"/>
                <a:gd name="connsiteY52" fmla="*/ 21122 h 21600"/>
                <a:gd name="connsiteX53" fmla="*/ 1639 w 14392"/>
                <a:gd name="connsiteY53" fmla="*/ 21600 h 21600"/>
                <a:gd name="connsiteX54" fmla="*/ 84 w 14392"/>
                <a:gd name="connsiteY54" fmla="*/ 21600 h 21600"/>
                <a:gd name="connsiteX55" fmla="*/ 378 w 14392"/>
                <a:gd name="connsiteY55" fmla="*/ 16928 h 21600"/>
                <a:gd name="connsiteX56" fmla="*/ 1810 w 14392"/>
                <a:gd name="connsiteY56" fmla="*/ 16928 h 21600"/>
                <a:gd name="connsiteX57" fmla="*/ 1903 w 14392"/>
                <a:gd name="connsiteY57" fmla="*/ 16852 h 21600"/>
                <a:gd name="connsiteX58" fmla="*/ 1984 w 14392"/>
                <a:gd name="connsiteY58" fmla="*/ 16651 h 21600"/>
                <a:gd name="connsiteX59" fmla="*/ 2043 w 14392"/>
                <a:gd name="connsiteY59" fmla="*/ 16365 h 21600"/>
                <a:gd name="connsiteX60" fmla="*/ 2074 w 14392"/>
                <a:gd name="connsiteY60" fmla="*/ 16011 h 21600"/>
                <a:gd name="connsiteX61" fmla="*/ 2366 w 14392"/>
                <a:gd name="connsiteY61" fmla="*/ 7633 h 21600"/>
                <a:gd name="connsiteX62" fmla="*/ 2499 w 14392"/>
                <a:gd name="connsiteY62" fmla="*/ 6238 h 21600"/>
                <a:gd name="connsiteX63" fmla="*/ 2755 w 14392"/>
                <a:gd name="connsiteY63" fmla="*/ 5159 h 21600"/>
                <a:gd name="connsiteX64" fmla="*/ 3097 w 14392"/>
                <a:gd name="connsiteY64" fmla="*/ 4461 h 21600"/>
                <a:gd name="connsiteX65" fmla="*/ 3496 w 14392"/>
                <a:gd name="connsiteY65" fmla="*/ 4213 h 21600"/>
                <a:gd name="connsiteX66" fmla="*/ 4613 w 14392"/>
                <a:gd name="connsiteY66" fmla="*/ 4213 h 21600"/>
                <a:gd name="connsiteX67" fmla="*/ 5012 w 14392"/>
                <a:gd name="connsiteY67" fmla="*/ 4461 h 21600"/>
                <a:gd name="connsiteX68" fmla="*/ 5354 w 14392"/>
                <a:gd name="connsiteY68" fmla="*/ 5159 h 21600"/>
                <a:gd name="connsiteX69" fmla="*/ 5610 w 14392"/>
                <a:gd name="connsiteY69" fmla="*/ 6238 h 21600"/>
                <a:gd name="connsiteX70" fmla="*/ 5741 w 14392"/>
                <a:gd name="connsiteY70" fmla="*/ 7633 h 21600"/>
                <a:gd name="connsiteX71" fmla="*/ 6033 w 14392"/>
                <a:gd name="connsiteY71" fmla="*/ 16011 h 21600"/>
                <a:gd name="connsiteX72" fmla="*/ 6064 w 14392"/>
                <a:gd name="connsiteY72" fmla="*/ 16365 h 21600"/>
                <a:gd name="connsiteX73" fmla="*/ 6123 w 14392"/>
                <a:gd name="connsiteY73" fmla="*/ 16651 h 21600"/>
                <a:gd name="connsiteX74" fmla="*/ 6204 w 14392"/>
                <a:gd name="connsiteY74" fmla="*/ 16852 h 21600"/>
                <a:gd name="connsiteX75" fmla="*/ 6296 w 14392"/>
                <a:gd name="connsiteY75" fmla="*/ 16928 h 21600"/>
                <a:gd name="connsiteX76" fmla="*/ 7728 w 14392"/>
                <a:gd name="connsiteY76" fmla="*/ 16928 h 21600"/>
                <a:gd name="connsiteX77" fmla="*/ 7812 w 14392"/>
                <a:gd name="connsiteY77" fmla="*/ 16852 h 21600"/>
                <a:gd name="connsiteX78" fmla="*/ 7871 w 14392"/>
                <a:gd name="connsiteY78" fmla="*/ 16651 h 21600"/>
                <a:gd name="connsiteX79" fmla="*/ 7899 w 14392"/>
                <a:gd name="connsiteY79" fmla="*/ 16365 h 21600"/>
                <a:gd name="connsiteX80" fmla="*/ 7892 w 14392"/>
                <a:gd name="connsiteY80" fmla="*/ 16011 h 21600"/>
                <a:gd name="connsiteX81" fmla="*/ 6997 w 14392"/>
                <a:gd name="connsiteY81" fmla="*/ 2799 h 21600"/>
                <a:gd name="connsiteX82" fmla="*/ 6995 w 14392"/>
                <a:gd name="connsiteY82" fmla="*/ 1662 h 21600"/>
                <a:gd name="connsiteX83" fmla="*/ 7132 w 14392"/>
                <a:gd name="connsiteY83" fmla="*/ 783 h 21600"/>
                <a:gd name="connsiteX84" fmla="*/ 7382 w 14392"/>
                <a:gd name="connsiteY84" fmla="*/ 210 h 21600"/>
                <a:gd name="connsiteX85" fmla="*/ 7721 w 14392"/>
                <a:gd name="connsiteY85" fmla="*/ 0 h 21600"/>
                <a:gd name="connsiteX86" fmla="*/ 8738 w 14392"/>
                <a:gd name="connsiteY86" fmla="*/ 0 h 21600"/>
                <a:gd name="connsiteX0" fmla="*/ 8738 w 14392"/>
                <a:gd name="connsiteY0" fmla="*/ 0 h 21600"/>
                <a:gd name="connsiteX1" fmla="*/ 9120 w 14392"/>
                <a:gd name="connsiteY1" fmla="*/ 210 h 21600"/>
                <a:gd name="connsiteX2" fmla="*/ 9488 w 14392"/>
                <a:gd name="connsiteY2" fmla="*/ 783 h 21600"/>
                <a:gd name="connsiteX3" fmla="*/ 9809 w 14392"/>
                <a:gd name="connsiteY3" fmla="*/ 1662 h 21600"/>
                <a:gd name="connsiteX4" fmla="*/ 10039 w 14392"/>
                <a:gd name="connsiteY4" fmla="*/ 2799 h 21600"/>
                <a:gd name="connsiteX5" fmla="*/ 11858 w 14392"/>
                <a:gd name="connsiteY5" fmla="*/ 16011 h 21600"/>
                <a:gd name="connsiteX6" fmla="*/ 11925 w 14392"/>
                <a:gd name="connsiteY6" fmla="*/ 16365 h 21600"/>
                <a:gd name="connsiteX7" fmla="*/ 12013 w 14392"/>
                <a:gd name="connsiteY7" fmla="*/ 16651 h 21600"/>
                <a:gd name="connsiteX8" fmla="*/ 12113 w 14392"/>
                <a:gd name="connsiteY8" fmla="*/ 16852 h 21600"/>
                <a:gd name="connsiteX9" fmla="*/ 12212 w 14392"/>
                <a:gd name="connsiteY9" fmla="*/ 16928 h 21600"/>
                <a:gd name="connsiteX10" fmla="*/ 14110 w 14392"/>
                <a:gd name="connsiteY10" fmla="*/ 16928 h 21600"/>
                <a:gd name="connsiteX11" fmla="*/ 14323 w 14392"/>
                <a:gd name="connsiteY11" fmla="*/ 17766 h 21600"/>
                <a:gd name="connsiteX12" fmla="*/ 14392 w 14392"/>
                <a:gd name="connsiteY12" fmla="*/ 19734 h 21600"/>
                <a:gd name="connsiteX13" fmla="*/ 14110 w 14392"/>
                <a:gd name="connsiteY13" fmla="*/ 21600 h 21600"/>
                <a:gd name="connsiteX14" fmla="*/ 12875 w 14392"/>
                <a:gd name="connsiteY14" fmla="*/ 21600 h 21600"/>
                <a:gd name="connsiteX15" fmla="*/ 12267 w 14392"/>
                <a:gd name="connsiteY15" fmla="*/ 21122 h 21600"/>
                <a:gd name="connsiteX16" fmla="*/ 11666 w 14392"/>
                <a:gd name="connsiteY16" fmla="*/ 19852 h 21600"/>
                <a:gd name="connsiteX17" fmla="*/ 11158 w 14392"/>
                <a:gd name="connsiteY17" fmla="*/ 18065 h 21600"/>
                <a:gd name="connsiteX18" fmla="*/ 10809 w 14392"/>
                <a:gd name="connsiteY18" fmla="*/ 16011 h 21600"/>
                <a:gd name="connsiteX19" fmla="*/ 9234 w 14392"/>
                <a:gd name="connsiteY19" fmla="*/ 2799 h 21600"/>
                <a:gd name="connsiteX20" fmla="*/ 9196 w 14392"/>
                <a:gd name="connsiteY20" fmla="*/ 2598 h 21600"/>
                <a:gd name="connsiteX21" fmla="*/ 9139 w 14392"/>
                <a:gd name="connsiteY21" fmla="*/ 2436 h 21600"/>
                <a:gd name="connsiteX22" fmla="*/ 9073 w 14392"/>
                <a:gd name="connsiteY22" fmla="*/ 2321 h 21600"/>
                <a:gd name="connsiteX23" fmla="*/ 9001 w 14392"/>
                <a:gd name="connsiteY23" fmla="*/ 2283 h 21600"/>
                <a:gd name="connsiteX24" fmla="*/ 7933 w 14392"/>
                <a:gd name="connsiteY24" fmla="*/ 2283 h 21600"/>
                <a:gd name="connsiteX25" fmla="*/ 7871 w 14392"/>
                <a:gd name="connsiteY25" fmla="*/ 2321 h 21600"/>
                <a:gd name="connsiteX26" fmla="*/ 7826 w 14392"/>
                <a:gd name="connsiteY26" fmla="*/ 2436 h 21600"/>
                <a:gd name="connsiteX27" fmla="*/ 7804 w 14392"/>
                <a:gd name="connsiteY27" fmla="*/ 2598 h 21600"/>
                <a:gd name="connsiteX28" fmla="*/ 7809 w 14392"/>
                <a:gd name="connsiteY28" fmla="*/ 2799 h 21600"/>
                <a:gd name="connsiteX29" fmla="*/ 8949 w 14392"/>
                <a:gd name="connsiteY29" fmla="*/ 16011 h 21600"/>
                <a:gd name="connsiteX30" fmla="*/ 9023 w 14392"/>
                <a:gd name="connsiteY30" fmla="*/ 18065 h 21600"/>
                <a:gd name="connsiteX31" fmla="*/ 8883 w 14392"/>
                <a:gd name="connsiteY31" fmla="*/ 19852 h 21600"/>
                <a:gd name="connsiteX32" fmla="*/ 8543 w 14392"/>
                <a:gd name="connsiteY32" fmla="*/ 21122 h 21600"/>
                <a:gd name="connsiteX33" fmla="*/ 8032 w 14392"/>
                <a:gd name="connsiteY33" fmla="*/ 21600 h 21600"/>
                <a:gd name="connsiteX34" fmla="*/ 6484 w 14392"/>
                <a:gd name="connsiteY34" fmla="*/ 21600 h 21600"/>
                <a:gd name="connsiteX35" fmla="*/ 5926 w 14392"/>
                <a:gd name="connsiteY35" fmla="*/ 21122 h 21600"/>
                <a:gd name="connsiteX36" fmla="*/ 5456 w 14392"/>
                <a:gd name="connsiteY36" fmla="*/ 19852 h 21600"/>
                <a:gd name="connsiteX37" fmla="*/ 5130 w 14392"/>
                <a:gd name="connsiteY37" fmla="*/ 18065 h 21600"/>
                <a:gd name="connsiteX38" fmla="*/ 4993 w 14392"/>
                <a:gd name="connsiteY38" fmla="*/ 16011 h 21600"/>
                <a:gd name="connsiteX39" fmla="*/ 4855 w 14392"/>
                <a:gd name="connsiteY39" fmla="*/ 7633 h 21600"/>
                <a:gd name="connsiteX40" fmla="*/ 4836 w 14392"/>
                <a:gd name="connsiteY40" fmla="*/ 7385 h 21600"/>
                <a:gd name="connsiteX41" fmla="*/ 4791 w 14392"/>
                <a:gd name="connsiteY41" fmla="*/ 7184 h 21600"/>
                <a:gd name="connsiteX42" fmla="*/ 4729 w 14392"/>
                <a:gd name="connsiteY42" fmla="*/ 7050 h 21600"/>
                <a:gd name="connsiteX43" fmla="*/ 4655 w 14392"/>
                <a:gd name="connsiteY43" fmla="*/ 7003 h 21600"/>
                <a:gd name="connsiteX44" fmla="*/ 3470 w 14392"/>
                <a:gd name="connsiteY44" fmla="*/ 7003 h 21600"/>
                <a:gd name="connsiteX45" fmla="*/ 3397 w 14392"/>
                <a:gd name="connsiteY45" fmla="*/ 7050 h 21600"/>
                <a:gd name="connsiteX46" fmla="*/ 3335 w 14392"/>
                <a:gd name="connsiteY46" fmla="*/ 7184 h 21600"/>
                <a:gd name="connsiteX47" fmla="*/ 3290 w 14392"/>
                <a:gd name="connsiteY47" fmla="*/ 7385 h 21600"/>
                <a:gd name="connsiteX48" fmla="*/ 3271 w 14392"/>
                <a:gd name="connsiteY48" fmla="*/ 7633 h 21600"/>
                <a:gd name="connsiteX49" fmla="*/ 3133 w 14392"/>
                <a:gd name="connsiteY49" fmla="*/ 16011 h 21600"/>
                <a:gd name="connsiteX50" fmla="*/ 2995 w 14392"/>
                <a:gd name="connsiteY50" fmla="*/ 18065 h 21600"/>
                <a:gd name="connsiteX51" fmla="*/ 2670 w 14392"/>
                <a:gd name="connsiteY51" fmla="*/ 19852 h 21600"/>
                <a:gd name="connsiteX52" fmla="*/ 2200 w 14392"/>
                <a:gd name="connsiteY52" fmla="*/ 21122 h 21600"/>
                <a:gd name="connsiteX53" fmla="*/ 1639 w 14392"/>
                <a:gd name="connsiteY53" fmla="*/ 21600 h 21600"/>
                <a:gd name="connsiteX54" fmla="*/ 84 w 14392"/>
                <a:gd name="connsiteY54" fmla="*/ 21600 h 21600"/>
                <a:gd name="connsiteX55" fmla="*/ 378 w 14392"/>
                <a:gd name="connsiteY55" fmla="*/ 16928 h 21600"/>
                <a:gd name="connsiteX56" fmla="*/ 1810 w 14392"/>
                <a:gd name="connsiteY56" fmla="*/ 16928 h 21600"/>
                <a:gd name="connsiteX57" fmla="*/ 1903 w 14392"/>
                <a:gd name="connsiteY57" fmla="*/ 16852 h 21600"/>
                <a:gd name="connsiteX58" fmla="*/ 1984 w 14392"/>
                <a:gd name="connsiteY58" fmla="*/ 16651 h 21600"/>
                <a:gd name="connsiteX59" fmla="*/ 2043 w 14392"/>
                <a:gd name="connsiteY59" fmla="*/ 16365 h 21600"/>
                <a:gd name="connsiteX60" fmla="*/ 2074 w 14392"/>
                <a:gd name="connsiteY60" fmla="*/ 16011 h 21600"/>
                <a:gd name="connsiteX61" fmla="*/ 2366 w 14392"/>
                <a:gd name="connsiteY61" fmla="*/ 7633 h 21600"/>
                <a:gd name="connsiteX62" fmla="*/ 2499 w 14392"/>
                <a:gd name="connsiteY62" fmla="*/ 6238 h 21600"/>
                <a:gd name="connsiteX63" fmla="*/ 2755 w 14392"/>
                <a:gd name="connsiteY63" fmla="*/ 5159 h 21600"/>
                <a:gd name="connsiteX64" fmla="*/ 3097 w 14392"/>
                <a:gd name="connsiteY64" fmla="*/ 4461 h 21600"/>
                <a:gd name="connsiteX65" fmla="*/ 3496 w 14392"/>
                <a:gd name="connsiteY65" fmla="*/ 4213 h 21600"/>
                <a:gd name="connsiteX66" fmla="*/ 4613 w 14392"/>
                <a:gd name="connsiteY66" fmla="*/ 4213 h 21600"/>
                <a:gd name="connsiteX67" fmla="*/ 5012 w 14392"/>
                <a:gd name="connsiteY67" fmla="*/ 4461 h 21600"/>
                <a:gd name="connsiteX68" fmla="*/ 5354 w 14392"/>
                <a:gd name="connsiteY68" fmla="*/ 5159 h 21600"/>
                <a:gd name="connsiteX69" fmla="*/ 5610 w 14392"/>
                <a:gd name="connsiteY69" fmla="*/ 6238 h 21600"/>
                <a:gd name="connsiteX70" fmla="*/ 5741 w 14392"/>
                <a:gd name="connsiteY70" fmla="*/ 7633 h 21600"/>
                <a:gd name="connsiteX71" fmla="*/ 6033 w 14392"/>
                <a:gd name="connsiteY71" fmla="*/ 16011 h 21600"/>
                <a:gd name="connsiteX72" fmla="*/ 6064 w 14392"/>
                <a:gd name="connsiteY72" fmla="*/ 16365 h 21600"/>
                <a:gd name="connsiteX73" fmla="*/ 6123 w 14392"/>
                <a:gd name="connsiteY73" fmla="*/ 16651 h 21600"/>
                <a:gd name="connsiteX74" fmla="*/ 6204 w 14392"/>
                <a:gd name="connsiteY74" fmla="*/ 16852 h 21600"/>
                <a:gd name="connsiteX75" fmla="*/ 6296 w 14392"/>
                <a:gd name="connsiteY75" fmla="*/ 16928 h 21600"/>
                <a:gd name="connsiteX76" fmla="*/ 7728 w 14392"/>
                <a:gd name="connsiteY76" fmla="*/ 16928 h 21600"/>
                <a:gd name="connsiteX77" fmla="*/ 7812 w 14392"/>
                <a:gd name="connsiteY77" fmla="*/ 16852 h 21600"/>
                <a:gd name="connsiteX78" fmla="*/ 7871 w 14392"/>
                <a:gd name="connsiteY78" fmla="*/ 16651 h 21600"/>
                <a:gd name="connsiteX79" fmla="*/ 7899 w 14392"/>
                <a:gd name="connsiteY79" fmla="*/ 16365 h 21600"/>
                <a:gd name="connsiteX80" fmla="*/ 7892 w 14392"/>
                <a:gd name="connsiteY80" fmla="*/ 16011 h 21600"/>
                <a:gd name="connsiteX81" fmla="*/ 6997 w 14392"/>
                <a:gd name="connsiteY81" fmla="*/ 2799 h 21600"/>
                <a:gd name="connsiteX82" fmla="*/ 6995 w 14392"/>
                <a:gd name="connsiteY82" fmla="*/ 1662 h 21600"/>
                <a:gd name="connsiteX83" fmla="*/ 7132 w 14392"/>
                <a:gd name="connsiteY83" fmla="*/ 783 h 21600"/>
                <a:gd name="connsiteX84" fmla="*/ 7382 w 14392"/>
                <a:gd name="connsiteY84" fmla="*/ 210 h 21600"/>
                <a:gd name="connsiteX85" fmla="*/ 7721 w 14392"/>
                <a:gd name="connsiteY85" fmla="*/ 0 h 21600"/>
                <a:gd name="connsiteX86" fmla="*/ 8738 w 14392"/>
                <a:gd name="connsiteY86" fmla="*/ 0 h 21600"/>
                <a:gd name="connsiteX0" fmla="*/ 8738 w 14384"/>
                <a:gd name="connsiteY0" fmla="*/ 0 h 21600"/>
                <a:gd name="connsiteX1" fmla="*/ 9120 w 14384"/>
                <a:gd name="connsiteY1" fmla="*/ 210 h 21600"/>
                <a:gd name="connsiteX2" fmla="*/ 9488 w 14384"/>
                <a:gd name="connsiteY2" fmla="*/ 783 h 21600"/>
                <a:gd name="connsiteX3" fmla="*/ 9809 w 14384"/>
                <a:gd name="connsiteY3" fmla="*/ 1662 h 21600"/>
                <a:gd name="connsiteX4" fmla="*/ 10039 w 14384"/>
                <a:gd name="connsiteY4" fmla="*/ 2799 h 21600"/>
                <a:gd name="connsiteX5" fmla="*/ 11858 w 14384"/>
                <a:gd name="connsiteY5" fmla="*/ 16011 h 21600"/>
                <a:gd name="connsiteX6" fmla="*/ 11925 w 14384"/>
                <a:gd name="connsiteY6" fmla="*/ 16365 h 21600"/>
                <a:gd name="connsiteX7" fmla="*/ 12013 w 14384"/>
                <a:gd name="connsiteY7" fmla="*/ 16651 h 21600"/>
                <a:gd name="connsiteX8" fmla="*/ 12113 w 14384"/>
                <a:gd name="connsiteY8" fmla="*/ 16852 h 21600"/>
                <a:gd name="connsiteX9" fmla="*/ 12212 w 14384"/>
                <a:gd name="connsiteY9" fmla="*/ 16928 h 21600"/>
                <a:gd name="connsiteX10" fmla="*/ 14110 w 14384"/>
                <a:gd name="connsiteY10" fmla="*/ 16928 h 21600"/>
                <a:gd name="connsiteX11" fmla="*/ 14323 w 14384"/>
                <a:gd name="connsiteY11" fmla="*/ 17766 h 21600"/>
                <a:gd name="connsiteX12" fmla="*/ 14384 w 14384"/>
                <a:gd name="connsiteY12" fmla="*/ 19893 h 21600"/>
                <a:gd name="connsiteX13" fmla="*/ 14110 w 14384"/>
                <a:gd name="connsiteY13" fmla="*/ 21600 h 21600"/>
                <a:gd name="connsiteX14" fmla="*/ 12875 w 14384"/>
                <a:gd name="connsiteY14" fmla="*/ 21600 h 21600"/>
                <a:gd name="connsiteX15" fmla="*/ 12267 w 14384"/>
                <a:gd name="connsiteY15" fmla="*/ 21122 h 21600"/>
                <a:gd name="connsiteX16" fmla="*/ 11666 w 14384"/>
                <a:gd name="connsiteY16" fmla="*/ 19852 h 21600"/>
                <a:gd name="connsiteX17" fmla="*/ 11158 w 14384"/>
                <a:gd name="connsiteY17" fmla="*/ 18065 h 21600"/>
                <a:gd name="connsiteX18" fmla="*/ 10809 w 14384"/>
                <a:gd name="connsiteY18" fmla="*/ 16011 h 21600"/>
                <a:gd name="connsiteX19" fmla="*/ 9234 w 14384"/>
                <a:gd name="connsiteY19" fmla="*/ 2799 h 21600"/>
                <a:gd name="connsiteX20" fmla="*/ 9196 w 14384"/>
                <a:gd name="connsiteY20" fmla="*/ 2598 h 21600"/>
                <a:gd name="connsiteX21" fmla="*/ 9139 w 14384"/>
                <a:gd name="connsiteY21" fmla="*/ 2436 h 21600"/>
                <a:gd name="connsiteX22" fmla="*/ 9073 w 14384"/>
                <a:gd name="connsiteY22" fmla="*/ 2321 h 21600"/>
                <a:gd name="connsiteX23" fmla="*/ 9001 w 14384"/>
                <a:gd name="connsiteY23" fmla="*/ 2283 h 21600"/>
                <a:gd name="connsiteX24" fmla="*/ 7933 w 14384"/>
                <a:gd name="connsiteY24" fmla="*/ 2283 h 21600"/>
                <a:gd name="connsiteX25" fmla="*/ 7871 w 14384"/>
                <a:gd name="connsiteY25" fmla="*/ 2321 h 21600"/>
                <a:gd name="connsiteX26" fmla="*/ 7826 w 14384"/>
                <a:gd name="connsiteY26" fmla="*/ 2436 h 21600"/>
                <a:gd name="connsiteX27" fmla="*/ 7804 w 14384"/>
                <a:gd name="connsiteY27" fmla="*/ 2598 h 21600"/>
                <a:gd name="connsiteX28" fmla="*/ 7809 w 14384"/>
                <a:gd name="connsiteY28" fmla="*/ 2799 h 21600"/>
                <a:gd name="connsiteX29" fmla="*/ 8949 w 14384"/>
                <a:gd name="connsiteY29" fmla="*/ 16011 h 21600"/>
                <a:gd name="connsiteX30" fmla="*/ 9023 w 14384"/>
                <a:gd name="connsiteY30" fmla="*/ 18065 h 21600"/>
                <a:gd name="connsiteX31" fmla="*/ 8883 w 14384"/>
                <a:gd name="connsiteY31" fmla="*/ 19852 h 21600"/>
                <a:gd name="connsiteX32" fmla="*/ 8543 w 14384"/>
                <a:gd name="connsiteY32" fmla="*/ 21122 h 21600"/>
                <a:gd name="connsiteX33" fmla="*/ 8032 w 14384"/>
                <a:gd name="connsiteY33" fmla="*/ 21600 h 21600"/>
                <a:gd name="connsiteX34" fmla="*/ 6484 w 14384"/>
                <a:gd name="connsiteY34" fmla="*/ 21600 h 21600"/>
                <a:gd name="connsiteX35" fmla="*/ 5926 w 14384"/>
                <a:gd name="connsiteY35" fmla="*/ 21122 h 21600"/>
                <a:gd name="connsiteX36" fmla="*/ 5456 w 14384"/>
                <a:gd name="connsiteY36" fmla="*/ 19852 h 21600"/>
                <a:gd name="connsiteX37" fmla="*/ 5130 w 14384"/>
                <a:gd name="connsiteY37" fmla="*/ 18065 h 21600"/>
                <a:gd name="connsiteX38" fmla="*/ 4993 w 14384"/>
                <a:gd name="connsiteY38" fmla="*/ 16011 h 21600"/>
                <a:gd name="connsiteX39" fmla="*/ 4855 w 14384"/>
                <a:gd name="connsiteY39" fmla="*/ 7633 h 21600"/>
                <a:gd name="connsiteX40" fmla="*/ 4836 w 14384"/>
                <a:gd name="connsiteY40" fmla="*/ 7385 h 21600"/>
                <a:gd name="connsiteX41" fmla="*/ 4791 w 14384"/>
                <a:gd name="connsiteY41" fmla="*/ 7184 h 21600"/>
                <a:gd name="connsiteX42" fmla="*/ 4729 w 14384"/>
                <a:gd name="connsiteY42" fmla="*/ 7050 h 21600"/>
                <a:gd name="connsiteX43" fmla="*/ 4655 w 14384"/>
                <a:gd name="connsiteY43" fmla="*/ 7003 h 21600"/>
                <a:gd name="connsiteX44" fmla="*/ 3470 w 14384"/>
                <a:gd name="connsiteY44" fmla="*/ 7003 h 21600"/>
                <a:gd name="connsiteX45" fmla="*/ 3397 w 14384"/>
                <a:gd name="connsiteY45" fmla="*/ 7050 h 21600"/>
                <a:gd name="connsiteX46" fmla="*/ 3335 w 14384"/>
                <a:gd name="connsiteY46" fmla="*/ 7184 h 21600"/>
                <a:gd name="connsiteX47" fmla="*/ 3290 w 14384"/>
                <a:gd name="connsiteY47" fmla="*/ 7385 h 21600"/>
                <a:gd name="connsiteX48" fmla="*/ 3271 w 14384"/>
                <a:gd name="connsiteY48" fmla="*/ 7633 h 21600"/>
                <a:gd name="connsiteX49" fmla="*/ 3133 w 14384"/>
                <a:gd name="connsiteY49" fmla="*/ 16011 h 21600"/>
                <a:gd name="connsiteX50" fmla="*/ 2995 w 14384"/>
                <a:gd name="connsiteY50" fmla="*/ 18065 h 21600"/>
                <a:gd name="connsiteX51" fmla="*/ 2670 w 14384"/>
                <a:gd name="connsiteY51" fmla="*/ 19852 h 21600"/>
                <a:gd name="connsiteX52" fmla="*/ 2200 w 14384"/>
                <a:gd name="connsiteY52" fmla="*/ 21122 h 21600"/>
                <a:gd name="connsiteX53" fmla="*/ 1639 w 14384"/>
                <a:gd name="connsiteY53" fmla="*/ 21600 h 21600"/>
                <a:gd name="connsiteX54" fmla="*/ 84 w 14384"/>
                <a:gd name="connsiteY54" fmla="*/ 21600 h 21600"/>
                <a:gd name="connsiteX55" fmla="*/ 378 w 14384"/>
                <a:gd name="connsiteY55" fmla="*/ 16928 h 21600"/>
                <a:gd name="connsiteX56" fmla="*/ 1810 w 14384"/>
                <a:gd name="connsiteY56" fmla="*/ 16928 h 21600"/>
                <a:gd name="connsiteX57" fmla="*/ 1903 w 14384"/>
                <a:gd name="connsiteY57" fmla="*/ 16852 h 21600"/>
                <a:gd name="connsiteX58" fmla="*/ 1984 w 14384"/>
                <a:gd name="connsiteY58" fmla="*/ 16651 h 21600"/>
                <a:gd name="connsiteX59" fmla="*/ 2043 w 14384"/>
                <a:gd name="connsiteY59" fmla="*/ 16365 h 21600"/>
                <a:gd name="connsiteX60" fmla="*/ 2074 w 14384"/>
                <a:gd name="connsiteY60" fmla="*/ 16011 h 21600"/>
                <a:gd name="connsiteX61" fmla="*/ 2366 w 14384"/>
                <a:gd name="connsiteY61" fmla="*/ 7633 h 21600"/>
                <a:gd name="connsiteX62" fmla="*/ 2499 w 14384"/>
                <a:gd name="connsiteY62" fmla="*/ 6238 h 21600"/>
                <a:gd name="connsiteX63" fmla="*/ 2755 w 14384"/>
                <a:gd name="connsiteY63" fmla="*/ 5159 h 21600"/>
                <a:gd name="connsiteX64" fmla="*/ 3097 w 14384"/>
                <a:gd name="connsiteY64" fmla="*/ 4461 h 21600"/>
                <a:gd name="connsiteX65" fmla="*/ 3496 w 14384"/>
                <a:gd name="connsiteY65" fmla="*/ 4213 h 21600"/>
                <a:gd name="connsiteX66" fmla="*/ 4613 w 14384"/>
                <a:gd name="connsiteY66" fmla="*/ 4213 h 21600"/>
                <a:gd name="connsiteX67" fmla="*/ 5012 w 14384"/>
                <a:gd name="connsiteY67" fmla="*/ 4461 h 21600"/>
                <a:gd name="connsiteX68" fmla="*/ 5354 w 14384"/>
                <a:gd name="connsiteY68" fmla="*/ 5159 h 21600"/>
                <a:gd name="connsiteX69" fmla="*/ 5610 w 14384"/>
                <a:gd name="connsiteY69" fmla="*/ 6238 h 21600"/>
                <a:gd name="connsiteX70" fmla="*/ 5741 w 14384"/>
                <a:gd name="connsiteY70" fmla="*/ 7633 h 21600"/>
                <a:gd name="connsiteX71" fmla="*/ 6033 w 14384"/>
                <a:gd name="connsiteY71" fmla="*/ 16011 h 21600"/>
                <a:gd name="connsiteX72" fmla="*/ 6064 w 14384"/>
                <a:gd name="connsiteY72" fmla="*/ 16365 h 21600"/>
                <a:gd name="connsiteX73" fmla="*/ 6123 w 14384"/>
                <a:gd name="connsiteY73" fmla="*/ 16651 h 21600"/>
                <a:gd name="connsiteX74" fmla="*/ 6204 w 14384"/>
                <a:gd name="connsiteY74" fmla="*/ 16852 h 21600"/>
                <a:gd name="connsiteX75" fmla="*/ 6296 w 14384"/>
                <a:gd name="connsiteY75" fmla="*/ 16928 h 21600"/>
                <a:gd name="connsiteX76" fmla="*/ 7728 w 14384"/>
                <a:gd name="connsiteY76" fmla="*/ 16928 h 21600"/>
                <a:gd name="connsiteX77" fmla="*/ 7812 w 14384"/>
                <a:gd name="connsiteY77" fmla="*/ 16852 h 21600"/>
                <a:gd name="connsiteX78" fmla="*/ 7871 w 14384"/>
                <a:gd name="connsiteY78" fmla="*/ 16651 h 21600"/>
                <a:gd name="connsiteX79" fmla="*/ 7899 w 14384"/>
                <a:gd name="connsiteY79" fmla="*/ 16365 h 21600"/>
                <a:gd name="connsiteX80" fmla="*/ 7892 w 14384"/>
                <a:gd name="connsiteY80" fmla="*/ 16011 h 21600"/>
                <a:gd name="connsiteX81" fmla="*/ 6997 w 14384"/>
                <a:gd name="connsiteY81" fmla="*/ 2799 h 21600"/>
                <a:gd name="connsiteX82" fmla="*/ 6995 w 14384"/>
                <a:gd name="connsiteY82" fmla="*/ 1662 h 21600"/>
                <a:gd name="connsiteX83" fmla="*/ 7132 w 14384"/>
                <a:gd name="connsiteY83" fmla="*/ 783 h 21600"/>
                <a:gd name="connsiteX84" fmla="*/ 7382 w 14384"/>
                <a:gd name="connsiteY84" fmla="*/ 210 h 21600"/>
                <a:gd name="connsiteX85" fmla="*/ 7721 w 14384"/>
                <a:gd name="connsiteY85" fmla="*/ 0 h 21600"/>
                <a:gd name="connsiteX86" fmla="*/ 8738 w 14384"/>
                <a:gd name="connsiteY86" fmla="*/ 0 h 21600"/>
                <a:gd name="connsiteX0" fmla="*/ 8738 w 14384"/>
                <a:gd name="connsiteY0" fmla="*/ 0 h 21600"/>
                <a:gd name="connsiteX1" fmla="*/ 9120 w 14384"/>
                <a:gd name="connsiteY1" fmla="*/ 210 h 21600"/>
                <a:gd name="connsiteX2" fmla="*/ 9488 w 14384"/>
                <a:gd name="connsiteY2" fmla="*/ 783 h 21600"/>
                <a:gd name="connsiteX3" fmla="*/ 9809 w 14384"/>
                <a:gd name="connsiteY3" fmla="*/ 1662 h 21600"/>
                <a:gd name="connsiteX4" fmla="*/ 10039 w 14384"/>
                <a:gd name="connsiteY4" fmla="*/ 2799 h 21600"/>
                <a:gd name="connsiteX5" fmla="*/ 11858 w 14384"/>
                <a:gd name="connsiteY5" fmla="*/ 16011 h 21600"/>
                <a:gd name="connsiteX6" fmla="*/ 11925 w 14384"/>
                <a:gd name="connsiteY6" fmla="*/ 16365 h 21600"/>
                <a:gd name="connsiteX7" fmla="*/ 12013 w 14384"/>
                <a:gd name="connsiteY7" fmla="*/ 16651 h 21600"/>
                <a:gd name="connsiteX8" fmla="*/ 12113 w 14384"/>
                <a:gd name="connsiteY8" fmla="*/ 16852 h 21600"/>
                <a:gd name="connsiteX9" fmla="*/ 12212 w 14384"/>
                <a:gd name="connsiteY9" fmla="*/ 16928 h 21600"/>
                <a:gd name="connsiteX10" fmla="*/ 14110 w 14384"/>
                <a:gd name="connsiteY10" fmla="*/ 16928 h 21600"/>
                <a:gd name="connsiteX11" fmla="*/ 14323 w 14384"/>
                <a:gd name="connsiteY11" fmla="*/ 17766 h 21600"/>
                <a:gd name="connsiteX12" fmla="*/ 14384 w 14384"/>
                <a:gd name="connsiteY12" fmla="*/ 19893 h 21600"/>
                <a:gd name="connsiteX13" fmla="*/ 14110 w 14384"/>
                <a:gd name="connsiteY13" fmla="*/ 21600 h 21600"/>
                <a:gd name="connsiteX14" fmla="*/ 12875 w 14384"/>
                <a:gd name="connsiteY14" fmla="*/ 21600 h 21600"/>
                <a:gd name="connsiteX15" fmla="*/ 12267 w 14384"/>
                <a:gd name="connsiteY15" fmla="*/ 21122 h 21600"/>
                <a:gd name="connsiteX16" fmla="*/ 11666 w 14384"/>
                <a:gd name="connsiteY16" fmla="*/ 19852 h 21600"/>
                <a:gd name="connsiteX17" fmla="*/ 11158 w 14384"/>
                <a:gd name="connsiteY17" fmla="*/ 18065 h 21600"/>
                <a:gd name="connsiteX18" fmla="*/ 10809 w 14384"/>
                <a:gd name="connsiteY18" fmla="*/ 16011 h 21600"/>
                <a:gd name="connsiteX19" fmla="*/ 9234 w 14384"/>
                <a:gd name="connsiteY19" fmla="*/ 2799 h 21600"/>
                <a:gd name="connsiteX20" fmla="*/ 9196 w 14384"/>
                <a:gd name="connsiteY20" fmla="*/ 2598 h 21600"/>
                <a:gd name="connsiteX21" fmla="*/ 9139 w 14384"/>
                <a:gd name="connsiteY21" fmla="*/ 2436 h 21600"/>
                <a:gd name="connsiteX22" fmla="*/ 9073 w 14384"/>
                <a:gd name="connsiteY22" fmla="*/ 2321 h 21600"/>
                <a:gd name="connsiteX23" fmla="*/ 9001 w 14384"/>
                <a:gd name="connsiteY23" fmla="*/ 2283 h 21600"/>
                <a:gd name="connsiteX24" fmla="*/ 7933 w 14384"/>
                <a:gd name="connsiteY24" fmla="*/ 2283 h 21600"/>
                <a:gd name="connsiteX25" fmla="*/ 7871 w 14384"/>
                <a:gd name="connsiteY25" fmla="*/ 2321 h 21600"/>
                <a:gd name="connsiteX26" fmla="*/ 7826 w 14384"/>
                <a:gd name="connsiteY26" fmla="*/ 2436 h 21600"/>
                <a:gd name="connsiteX27" fmla="*/ 7804 w 14384"/>
                <a:gd name="connsiteY27" fmla="*/ 2598 h 21600"/>
                <a:gd name="connsiteX28" fmla="*/ 7809 w 14384"/>
                <a:gd name="connsiteY28" fmla="*/ 2799 h 21600"/>
                <a:gd name="connsiteX29" fmla="*/ 8949 w 14384"/>
                <a:gd name="connsiteY29" fmla="*/ 16011 h 21600"/>
                <a:gd name="connsiteX30" fmla="*/ 9023 w 14384"/>
                <a:gd name="connsiteY30" fmla="*/ 18065 h 21600"/>
                <a:gd name="connsiteX31" fmla="*/ 8883 w 14384"/>
                <a:gd name="connsiteY31" fmla="*/ 19852 h 21600"/>
                <a:gd name="connsiteX32" fmla="*/ 8543 w 14384"/>
                <a:gd name="connsiteY32" fmla="*/ 21122 h 21600"/>
                <a:gd name="connsiteX33" fmla="*/ 8032 w 14384"/>
                <a:gd name="connsiteY33" fmla="*/ 21600 h 21600"/>
                <a:gd name="connsiteX34" fmla="*/ 6484 w 14384"/>
                <a:gd name="connsiteY34" fmla="*/ 21600 h 21600"/>
                <a:gd name="connsiteX35" fmla="*/ 5926 w 14384"/>
                <a:gd name="connsiteY35" fmla="*/ 21122 h 21600"/>
                <a:gd name="connsiteX36" fmla="*/ 5456 w 14384"/>
                <a:gd name="connsiteY36" fmla="*/ 19852 h 21600"/>
                <a:gd name="connsiteX37" fmla="*/ 5130 w 14384"/>
                <a:gd name="connsiteY37" fmla="*/ 18065 h 21600"/>
                <a:gd name="connsiteX38" fmla="*/ 4993 w 14384"/>
                <a:gd name="connsiteY38" fmla="*/ 16011 h 21600"/>
                <a:gd name="connsiteX39" fmla="*/ 4855 w 14384"/>
                <a:gd name="connsiteY39" fmla="*/ 7633 h 21600"/>
                <a:gd name="connsiteX40" fmla="*/ 4836 w 14384"/>
                <a:gd name="connsiteY40" fmla="*/ 7385 h 21600"/>
                <a:gd name="connsiteX41" fmla="*/ 4791 w 14384"/>
                <a:gd name="connsiteY41" fmla="*/ 7184 h 21600"/>
                <a:gd name="connsiteX42" fmla="*/ 4729 w 14384"/>
                <a:gd name="connsiteY42" fmla="*/ 7050 h 21600"/>
                <a:gd name="connsiteX43" fmla="*/ 4655 w 14384"/>
                <a:gd name="connsiteY43" fmla="*/ 7003 h 21600"/>
                <a:gd name="connsiteX44" fmla="*/ 3470 w 14384"/>
                <a:gd name="connsiteY44" fmla="*/ 7003 h 21600"/>
                <a:gd name="connsiteX45" fmla="*/ 3397 w 14384"/>
                <a:gd name="connsiteY45" fmla="*/ 7050 h 21600"/>
                <a:gd name="connsiteX46" fmla="*/ 3335 w 14384"/>
                <a:gd name="connsiteY46" fmla="*/ 7184 h 21600"/>
                <a:gd name="connsiteX47" fmla="*/ 3290 w 14384"/>
                <a:gd name="connsiteY47" fmla="*/ 7385 h 21600"/>
                <a:gd name="connsiteX48" fmla="*/ 3271 w 14384"/>
                <a:gd name="connsiteY48" fmla="*/ 7633 h 21600"/>
                <a:gd name="connsiteX49" fmla="*/ 3133 w 14384"/>
                <a:gd name="connsiteY49" fmla="*/ 16011 h 21600"/>
                <a:gd name="connsiteX50" fmla="*/ 2995 w 14384"/>
                <a:gd name="connsiteY50" fmla="*/ 18065 h 21600"/>
                <a:gd name="connsiteX51" fmla="*/ 2670 w 14384"/>
                <a:gd name="connsiteY51" fmla="*/ 19852 h 21600"/>
                <a:gd name="connsiteX52" fmla="*/ 2200 w 14384"/>
                <a:gd name="connsiteY52" fmla="*/ 21122 h 21600"/>
                <a:gd name="connsiteX53" fmla="*/ 1639 w 14384"/>
                <a:gd name="connsiteY53" fmla="*/ 21600 h 21600"/>
                <a:gd name="connsiteX54" fmla="*/ 84 w 14384"/>
                <a:gd name="connsiteY54" fmla="*/ 21600 h 21600"/>
                <a:gd name="connsiteX55" fmla="*/ 378 w 14384"/>
                <a:gd name="connsiteY55" fmla="*/ 16928 h 21600"/>
                <a:gd name="connsiteX56" fmla="*/ 1810 w 14384"/>
                <a:gd name="connsiteY56" fmla="*/ 16928 h 21600"/>
                <a:gd name="connsiteX57" fmla="*/ 1903 w 14384"/>
                <a:gd name="connsiteY57" fmla="*/ 16852 h 21600"/>
                <a:gd name="connsiteX58" fmla="*/ 1984 w 14384"/>
                <a:gd name="connsiteY58" fmla="*/ 16651 h 21600"/>
                <a:gd name="connsiteX59" fmla="*/ 2043 w 14384"/>
                <a:gd name="connsiteY59" fmla="*/ 16365 h 21600"/>
                <a:gd name="connsiteX60" fmla="*/ 2074 w 14384"/>
                <a:gd name="connsiteY60" fmla="*/ 16011 h 21600"/>
                <a:gd name="connsiteX61" fmla="*/ 2366 w 14384"/>
                <a:gd name="connsiteY61" fmla="*/ 7633 h 21600"/>
                <a:gd name="connsiteX62" fmla="*/ 2499 w 14384"/>
                <a:gd name="connsiteY62" fmla="*/ 6238 h 21600"/>
                <a:gd name="connsiteX63" fmla="*/ 2755 w 14384"/>
                <a:gd name="connsiteY63" fmla="*/ 5159 h 21600"/>
                <a:gd name="connsiteX64" fmla="*/ 3097 w 14384"/>
                <a:gd name="connsiteY64" fmla="*/ 4461 h 21600"/>
                <a:gd name="connsiteX65" fmla="*/ 3496 w 14384"/>
                <a:gd name="connsiteY65" fmla="*/ 4213 h 21600"/>
                <a:gd name="connsiteX66" fmla="*/ 4613 w 14384"/>
                <a:gd name="connsiteY66" fmla="*/ 4213 h 21600"/>
                <a:gd name="connsiteX67" fmla="*/ 5012 w 14384"/>
                <a:gd name="connsiteY67" fmla="*/ 4461 h 21600"/>
                <a:gd name="connsiteX68" fmla="*/ 5354 w 14384"/>
                <a:gd name="connsiteY68" fmla="*/ 5159 h 21600"/>
                <a:gd name="connsiteX69" fmla="*/ 5610 w 14384"/>
                <a:gd name="connsiteY69" fmla="*/ 6238 h 21600"/>
                <a:gd name="connsiteX70" fmla="*/ 5741 w 14384"/>
                <a:gd name="connsiteY70" fmla="*/ 7633 h 21600"/>
                <a:gd name="connsiteX71" fmla="*/ 6033 w 14384"/>
                <a:gd name="connsiteY71" fmla="*/ 16011 h 21600"/>
                <a:gd name="connsiteX72" fmla="*/ 6064 w 14384"/>
                <a:gd name="connsiteY72" fmla="*/ 16365 h 21600"/>
                <a:gd name="connsiteX73" fmla="*/ 6123 w 14384"/>
                <a:gd name="connsiteY73" fmla="*/ 16651 h 21600"/>
                <a:gd name="connsiteX74" fmla="*/ 6204 w 14384"/>
                <a:gd name="connsiteY74" fmla="*/ 16852 h 21600"/>
                <a:gd name="connsiteX75" fmla="*/ 6296 w 14384"/>
                <a:gd name="connsiteY75" fmla="*/ 16928 h 21600"/>
                <a:gd name="connsiteX76" fmla="*/ 7728 w 14384"/>
                <a:gd name="connsiteY76" fmla="*/ 16928 h 21600"/>
                <a:gd name="connsiteX77" fmla="*/ 7812 w 14384"/>
                <a:gd name="connsiteY77" fmla="*/ 16852 h 21600"/>
                <a:gd name="connsiteX78" fmla="*/ 7871 w 14384"/>
                <a:gd name="connsiteY78" fmla="*/ 16651 h 21600"/>
                <a:gd name="connsiteX79" fmla="*/ 7899 w 14384"/>
                <a:gd name="connsiteY79" fmla="*/ 16365 h 21600"/>
                <a:gd name="connsiteX80" fmla="*/ 7892 w 14384"/>
                <a:gd name="connsiteY80" fmla="*/ 16011 h 21600"/>
                <a:gd name="connsiteX81" fmla="*/ 6997 w 14384"/>
                <a:gd name="connsiteY81" fmla="*/ 2799 h 21600"/>
                <a:gd name="connsiteX82" fmla="*/ 6995 w 14384"/>
                <a:gd name="connsiteY82" fmla="*/ 1662 h 21600"/>
                <a:gd name="connsiteX83" fmla="*/ 7132 w 14384"/>
                <a:gd name="connsiteY83" fmla="*/ 783 h 21600"/>
                <a:gd name="connsiteX84" fmla="*/ 7382 w 14384"/>
                <a:gd name="connsiteY84" fmla="*/ 210 h 21600"/>
                <a:gd name="connsiteX85" fmla="*/ 7721 w 14384"/>
                <a:gd name="connsiteY85" fmla="*/ 0 h 21600"/>
                <a:gd name="connsiteX86" fmla="*/ 8738 w 14384"/>
                <a:gd name="connsiteY86" fmla="*/ 0 h 21600"/>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3 w 14384"/>
                <a:gd name="connsiteY11" fmla="*/ 17766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3 w 14384"/>
                <a:gd name="connsiteY11" fmla="*/ 17766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3 w 14384"/>
                <a:gd name="connsiteY11" fmla="*/ 17766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3 w 14384"/>
                <a:gd name="connsiteY11" fmla="*/ 17766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7 w 14384"/>
                <a:gd name="connsiteY11" fmla="*/ 17766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7 w 14384"/>
                <a:gd name="connsiteY11" fmla="*/ 17544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7 w 14384"/>
                <a:gd name="connsiteY11" fmla="*/ 17544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27 w 14384"/>
                <a:gd name="connsiteY11" fmla="*/ 17544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9 w 14384"/>
                <a:gd name="connsiteY11" fmla="*/ 17639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9 w 14384"/>
                <a:gd name="connsiteY11" fmla="*/ 17639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9 w 14384"/>
                <a:gd name="connsiteY11" fmla="*/ 17639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9 w 14384"/>
                <a:gd name="connsiteY11" fmla="*/ 18020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9 w 14384"/>
                <a:gd name="connsiteY11" fmla="*/ 18020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5 w 14384"/>
                <a:gd name="connsiteY11" fmla="*/ 18115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35 w 14384"/>
                <a:gd name="connsiteY11" fmla="*/ 18115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55 w 14384"/>
                <a:gd name="connsiteY11" fmla="*/ 18178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84"/>
                <a:gd name="connsiteY0" fmla="*/ 0 h 21632"/>
                <a:gd name="connsiteX1" fmla="*/ 9120 w 14384"/>
                <a:gd name="connsiteY1" fmla="*/ 210 h 21632"/>
                <a:gd name="connsiteX2" fmla="*/ 9488 w 14384"/>
                <a:gd name="connsiteY2" fmla="*/ 783 h 21632"/>
                <a:gd name="connsiteX3" fmla="*/ 9809 w 14384"/>
                <a:gd name="connsiteY3" fmla="*/ 1662 h 21632"/>
                <a:gd name="connsiteX4" fmla="*/ 10039 w 14384"/>
                <a:gd name="connsiteY4" fmla="*/ 2799 h 21632"/>
                <a:gd name="connsiteX5" fmla="*/ 11858 w 14384"/>
                <a:gd name="connsiteY5" fmla="*/ 16011 h 21632"/>
                <a:gd name="connsiteX6" fmla="*/ 11925 w 14384"/>
                <a:gd name="connsiteY6" fmla="*/ 16365 h 21632"/>
                <a:gd name="connsiteX7" fmla="*/ 12013 w 14384"/>
                <a:gd name="connsiteY7" fmla="*/ 16651 h 21632"/>
                <a:gd name="connsiteX8" fmla="*/ 12113 w 14384"/>
                <a:gd name="connsiteY8" fmla="*/ 16852 h 21632"/>
                <a:gd name="connsiteX9" fmla="*/ 12212 w 14384"/>
                <a:gd name="connsiteY9" fmla="*/ 16928 h 21632"/>
                <a:gd name="connsiteX10" fmla="*/ 14110 w 14384"/>
                <a:gd name="connsiteY10" fmla="*/ 16928 h 21632"/>
                <a:gd name="connsiteX11" fmla="*/ 14355 w 14384"/>
                <a:gd name="connsiteY11" fmla="*/ 18178 h 21632"/>
                <a:gd name="connsiteX12" fmla="*/ 14384 w 14384"/>
                <a:gd name="connsiteY12" fmla="*/ 19893 h 21632"/>
                <a:gd name="connsiteX13" fmla="*/ 14122 w 14384"/>
                <a:gd name="connsiteY13" fmla="*/ 21632 h 21632"/>
                <a:gd name="connsiteX14" fmla="*/ 12875 w 14384"/>
                <a:gd name="connsiteY14" fmla="*/ 21600 h 21632"/>
                <a:gd name="connsiteX15" fmla="*/ 12267 w 14384"/>
                <a:gd name="connsiteY15" fmla="*/ 21122 h 21632"/>
                <a:gd name="connsiteX16" fmla="*/ 11666 w 14384"/>
                <a:gd name="connsiteY16" fmla="*/ 19852 h 21632"/>
                <a:gd name="connsiteX17" fmla="*/ 11158 w 14384"/>
                <a:gd name="connsiteY17" fmla="*/ 18065 h 21632"/>
                <a:gd name="connsiteX18" fmla="*/ 10809 w 14384"/>
                <a:gd name="connsiteY18" fmla="*/ 16011 h 21632"/>
                <a:gd name="connsiteX19" fmla="*/ 9234 w 14384"/>
                <a:gd name="connsiteY19" fmla="*/ 2799 h 21632"/>
                <a:gd name="connsiteX20" fmla="*/ 9196 w 14384"/>
                <a:gd name="connsiteY20" fmla="*/ 2598 h 21632"/>
                <a:gd name="connsiteX21" fmla="*/ 9139 w 14384"/>
                <a:gd name="connsiteY21" fmla="*/ 2436 h 21632"/>
                <a:gd name="connsiteX22" fmla="*/ 9073 w 14384"/>
                <a:gd name="connsiteY22" fmla="*/ 2321 h 21632"/>
                <a:gd name="connsiteX23" fmla="*/ 9001 w 14384"/>
                <a:gd name="connsiteY23" fmla="*/ 2283 h 21632"/>
                <a:gd name="connsiteX24" fmla="*/ 7933 w 14384"/>
                <a:gd name="connsiteY24" fmla="*/ 2283 h 21632"/>
                <a:gd name="connsiteX25" fmla="*/ 7871 w 14384"/>
                <a:gd name="connsiteY25" fmla="*/ 2321 h 21632"/>
                <a:gd name="connsiteX26" fmla="*/ 7826 w 14384"/>
                <a:gd name="connsiteY26" fmla="*/ 2436 h 21632"/>
                <a:gd name="connsiteX27" fmla="*/ 7804 w 14384"/>
                <a:gd name="connsiteY27" fmla="*/ 2598 h 21632"/>
                <a:gd name="connsiteX28" fmla="*/ 7809 w 14384"/>
                <a:gd name="connsiteY28" fmla="*/ 2799 h 21632"/>
                <a:gd name="connsiteX29" fmla="*/ 8949 w 14384"/>
                <a:gd name="connsiteY29" fmla="*/ 16011 h 21632"/>
                <a:gd name="connsiteX30" fmla="*/ 9023 w 14384"/>
                <a:gd name="connsiteY30" fmla="*/ 18065 h 21632"/>
                <a:gd name="connsiteX31" fmla="*/ 8883 w 14384"/>
                <a:gd name="connsiteY31" fmla="*/ 19852 h 21632"/>
                <a:gd name="connsiteX32" fmla="*/ 8543 w 14384"/>
                <a:gd name="connsiteY32" fmla="*/ 21122 h 21632"/>
                <a:gd name="connsiteX33" fmla="*/ 8032 w 14384"/>
                <a:gd name="connsiteY33" fmla="*/ 21600 h 21632"/>
                <a:gd name="connsiteX34" fmla="*/ 6484 w 14384"/>
                <a:gd name="connsiteY34" fmla="*/ 21600 h 21632"/>
                <a:gd name="connsiteX35" fmla="*/ 5926 w 14384"/>
                <a:gd name="connsiteY35" fmla="*/ 21122 h 21632"/>
                <a:gd name="connsiteX36" fmla="*/ 5456 w 14384"/>
                <a:gd name="connsiteY36" fmla="*/ 19852 h 21632"/>
                <a:gd name="connsiteX37" fmla="*/ 5130 w 14384"/>
                <a:gd name="connsiteY37" fmla="*/ 18065 h 21632"/>
                <a:gd name="connsiteX38" fmla="*/ 4993 w 14384"/>
                <a:gd name="connsiteY38" fmla="*/ 16011 h 21632"/>
                <a:gd name="connsiteX39" fmla="*/ 4855 w 14384"/>
                <a:gd name="connsiteY39" fmla="*/ 7633 h 21632"/>
                <a:gd name="connsiteX40" fmla="*/ 4836 w 14384"/>
                <a:gd name="connsiteY40" fmla="*/ 7385 h 21632"/>
                <a:gd name="connsiteX41" fmla="*/ 4791 w 14384"/>
                <a:gd name="connsiteY41" fmla="*/ 7184 h 21632"/>
                <a:gd name="connsiteX42" fmla="*/ 4729 w 14384"/>
                <a:gd name="connsiteY42" fmla="*/ 7050 h 21632"/>
                <a:gd name="connsiteX43" fmla="*/ 4655 w 14384"/>
                <a:gd name="connsiteY43" fmla="*/ 7003 h 21632"/>
                <a:gd name="connsiteX44" fmla="*/ 3470 w 14384"/>
                <a:gd name="connsiteY44" fmla="*/ 7003 h 21632"/>
                <a:gd name="connsiteX45" fmla="*/ 3397 w 14384"/>
                <a:gd name="connsiteY45" fmla="*/ 7050 h 21632"/>
                <a:gd name="connsiteX46" fmla="*/ 3335 w 14384"/>
                <a:gd name="connsiteY46" fmla="*/ 7184 h 21632"/>
                <a:gd name="connsiteX47" fmla="*/ 3290 w 14384"/>
                <a:gd name="connsiteY47" fmla="*/ 7385 h 21632"/>
                <a:gd name="connsiteX48" fmla="*/ 3271 w 14384"/>
                <a:gd name="connsiteY48" fmla="*/ 7633 h 21632"/>
                <a:gd name="connsiteX49" fmla="*/ 3133 w 14384"/>
                <a:gd name="connsiteY49" fmla="*/ 16011 h 21632"/>
                <a:gd name="connsiteX50" fmla="*/ 2995 w 14384"/>
                <a:gd name="connsiteY50" fmla="*/ 18065 h 21632"/>
                <a:gd name="connsiteX51" fmla="*/ 2670 w 14384"/>
                <a:gd name="connsiteY51" fmla="*/ 19852 h 21632"/>
                <a:gd name="connsiteX52" fmla="*/ 2200 w 14384"/>
                <a:gd name="connsiteY52" fmla="*/ 21122 h 21632"/>
                <a:gd name="connsiteX53" fmla="*/ 1639 w 14384"/>
                <a:gd name="connsiteY53" fmla="*/ 21600 h 21632"/>
                <a:gd name="connsiteX54" fmla="*/ 84 w 14384"/>
                <a:gd name="connsiteY54" fmla="*/ 21600 h 21632"/>
                <a:gd name="connsiteX55" fmla="*/ 378 w 14384"/>
                <a:gd name="connsiteY55" fmla="*/ 16928 h 21632"/>
                <a:gd name="connsiteX56" fmla="*/ 1810 w 14384"/>
                <a:gd name="connsiteY56" fmla="*/ 16928 h 21632"/>
                <a:gd name="connsiteX57" fmla="*/ 1903 w 14384"/>
                <a:gd name="connsiteY57" fmla="*/ 16852 h 21632"/>
                <a:gd name="connsiteX58" fmla="*/ 1984 w 14384"/>
                <a:gd name="connsiteY58" fmla="*/ 16651 h 21632"/>
                <a:gd name="connsiteX59" fmla="*/ 2043 w 14384"/>
                <a:gd name="connsiteY59" fmla="*/ 16365 h 21632"/>
                <a:gd name="connsiteX60" fmla="*/ 2074 w 14384"/>
                <a:gd name="connsiteY60" fmla="*/ 16011 h 21632"/>
                <a:gd name="connsiteX61" fmla="*/ 2366 w 14384"/>
                <a:gd name="connsiteY61" fmla="*/ 7633 h 21632"/>
                <a:gd name="connsiteX62" fmla="*/ 2499 w 14384"/>
                <a:gd name="connsiteY62" fmla="*/ 6238 h 21632"/>
                <a:gd name="connsiteX63" fmla="*/ 2755 w 14384"/>
                <a:gd name="connsiteY63" fmla="*/ 5159 h 21632"/>
                <a:gd name="connsiteX64" fmla="*/ 3097 w 14384"/>
                <a:gd name="connsiteY64" fmla="*/ 4461 h 21632"/>
                <a:gd name="connsiteX65" fmla="*/ 3496 w 14384"/>
                <a:gd name="connsiteY65" fmla="*/ 4213 h 21632"/>
                <a:gd name="connsiteX66" fmla="*/ 4613 w 14384"/>
                <a:gd name="connsiteY66" fmla="*/ 4213 h 21632"/>
                <a:gd name="connsiteX67" fmla="*/ 5012 w 14384"/>
                <a:gd name="connsiteY67" fmla="*/ 4461 h 21632"/>
                <a:gd name="connsiteX68" fmla="*/ 5354 w 14384"/>
                <a:gd name="connsiteY68" fmla="*/ 5159 h 21632"/>
                <a:gd name="connsiteX69" fmla="*/ 5610 w 14384"/>
                <a:gd name="connsiteY69" fmla="*/ 6238 h 21632"/>
                <a:gd name="connsiteX70" fmla="*/ 5741 w 14384"/>
                <a:gd name="connsiteY70" fmla="*/ 7633 h 21632"/>
                <a:gd name="connsiteX71" fmla="*/ 6033 w 14384"/>
                <a:gd name="connsiteY71" fmla="*/ 16011 h 21632"/>
                <a:gd name="connsiteX72" fmla="*/ 6064 w 14384"/>
                <a:gd name="connsiteY72" fmla="*/ 16365 h 21632"/>
                <a:gd name="connsiteX73" fmla="*/ 6123 w 14384"/>
                <a:gd name="connsiteY73" fmla="*/ 16651 h 21632"/>
                <a:gd name="connsiteX74" fmla="*/ 6204 w 14384"/>
                <a:gd name="connsiteY74" fmla="*/ 16852 h 21632"/>
                <a:gd name="connsiteX75" fmla="*/ 6296 w 14384"/>
                <a:gd name="connsiteY75" fmla="*/ 16928 h 21632"/>
                <a:gd name="connsiteX76" fmla="*/ 7728 w 14384"/>
                <a:gd name="connsiteY76" fmla="*/ 16928 h 21632"/>
                <a:gd name="connsiteX77" fmla="*/ 7812 w 14384"/>
                <a:gd name="connsiteY77" fmla="*/ 16852 h 21632"/>
                <a:gd name="connsiteX78" fmla="*/ 7871 w 14384"/>
                <a:gd name="connsiteY78" fmla="*/ 16651 h 21632"/>
                <a:gd name="connsiteX79" fmla="*/ 7899 w 14384"/>
                <a:gd name="connsiteY79" fmla="*/ 16365 h 21632"/>
                <a:gd name="connsiteX80" fmla="*/ 7892 w 14384"/>
                <a:gd name="connsiteY80" fmla="*/ 16011 h 21632"/>
                <a:gd name="connsiteX81" fmla="*/ 6997 w 14384"/>
                <a:gd name="connsiteY81" fmla="*/ 2799 h 21632"/>
                <a:gd name="connsiteX82" fmla="*/ 6995 w 14384"/>
                <a:gd name="connsiteY82" fmla="*/ 1662 h 21632"/>
                <a:gd name="connsiteX83" fmla="*/ 7132 w 14384"/>
                <a:gd name="connsiteY83" fmla="*/ 783 h 21632"/>
                <a:gd name="connsiteX84" fmla="*/ 7382 w 14384"/>
                <a:gd name="connsiteY84" fmla="*/ 210 h 21632"/>
                <a:gd name="connsiteX85" fmla="*/ 7721 w 14384"/>
                <a:gd name="connsiteY85" fmla="*/ 0 h 21632"/>
                <a:gd name="connsiteX86" fmla="*/ 8738 w 14384"/>
                <a:gd name="connsiteY86" fmla="*/ 0 h 21632"/>
                <a:gd name="connsiteX0" fmla="*/ 8738 w 14358"/>
                <a:gd name="connsiteY0" fmla="*/ 0 h 21632"/>
                <a:gd name="connsiteX1" fmla="*/ 9120 w 14358"/>
                <a:gd name="connsiteY1" fmla="*/ 210 h 21632"/>
                <a:gd name="connsiteX2" fmla="*/ 9488 w 14358"/>
                <a:gd name="connsiteY2" fmla="*/ 783 h 21632"/>
                <a:gd name="connsiteX3" fmla="*/ 9809 w 14358"/>
                <a:gd name="connsiteY3" fmla="*/ 1662 h 21632"/>
                <a:gd name="connsiteX4" fmla="*/ 10039 w 14358"/>
                <a:gd name="connsiteY4" fmla="*/ 2799 h 21632"/>
                <a:gd name="connsiteX5" fmla="*/ 11858 w 14358"/>
                <a:gd name="connsiteY5" fmla="*/ 16011 h 21632"/>
                <a:gd name="connsiteX6" fmla="*/ 11925 w 14358"/>
                <a:gd name="connsiteY6" fmla="*/ 16365 h 21632"/>
                <a:gd name="connsiteX7" fmla="*/ 12013 w 14358"/>
                <a:gd name="connsiteY7" fmla="*/ 16651 h 21632"/>
                <a:gd name="connsiteX8" fmla="*/ 12113 w 14358"/>
                <a:gd name="connsiteY8" fmla="*/ 16852 h 21632"/>
                <a:gd name="connsiteX9" fmla="*/ 12212 w 14358"/>
                <a:gd name="connsiteY9" fmla="*/ 16928 h 21632"/>
                <a:gd name="connsiteX10" fmla="*/ 14110 w 14358"/>
                <a:gd name="connsiteY10" fmla="*/ 16928 h 21632"/>
                <a:gd name="connsiteX11" fmla="*/ 14355 w 14358"/>
                <a:gd name="connsiteY11" fmla="*/ 18178 h 21632"/>
                <a:gd name="connsiteX12" fmla="*/ 14356 w 14358"/>
                <a:gd name="connsiteY12" fmla="*/ 19925 h 21632"/>
                <a:gd name="connsiteX13" fmla="*/ 14122 w 14358"/>
                <a:gd name="connsiteY13" fmla="*/ 21632 h 21632"/>
                <a:gd name="connsiteX14" fmla="*/ 12875 w 14358"/>
                <a:gd name="connsiteY14" fmla="*/ 21600 h 21632"/>
                <a:gd name="connsiteX15" fmla="*/ 12267 w 14358"/>
                <a:gd name="connsiteY15" fmla="*/ 21122 h 21632"/>
                <a:gd name="connsiteX16" fmla="*/ 11666 w 14358"/>
                <a:gd name="connsiteY16" fmla="*/ 19852 h 21632"/>
                <a:gd name="connsiteX17" fmla="*/ 11158 w 14358"/>
                <a:gd name="connsiteY17" fmla="*/ 18065 h 21632"/>
                <a:gd name="connsiteX18" fmla="*/ 10809 w 14358"/>
                <a:gd name="connsiteY18" fmla="*/ 16011 h 21632"/>
                <a:gd name="connsiteX19" fmla="*/ 9234 w 14358"/>
                <a:gd name="connsiteY19" fmla="*/ 2799 h 21632"/>
                <a:gd name="connsiteX20" fmla="*/ 9196 w 14358"/>
                <a:gd name="connsiteY20" fmla="*/ 2598 h 21632"/>
                <a:gd name="connsiteX21" fmla="*/ 9139 w 14358"/>
                <a:gd name="connsiteY21" fmla="*/ 2436 h 21632"/>
                <a:gd name="connsiteX22" fmla="*/ 9073 w 14358"/>
                <a:gd name="connsiteY22" fmla="*/ 2321 h 21632"/>
                <a:gd name="connsiteX23" fmla="*/ 9001 w 14358"/>
                <a:gd name="connsiteY23" fmla="*/ 2283 h 21632"/>
                <a:gd name="connsiteX24" fmla="*/ 7933 w 14358"/>
                <a:gd name="connsiteY24" fmla="*/ 2283 h 21632"/>
                <a:gd name="connsiteX25" fmla="*/ 7871 w 14358"/>
                <a:gd name="connsiteY25" fmla="*/ 2321 h 21632"/>
                <a:gd name="connsiteX26" fmla="*/ 7826 w 14358"/>
                <a:gd name="connsiteY26" fmla="*/ 2436 h 21632"/>
                <a:gd name="connsiteX27" fmla="*/ 7804 w 14358"/>
                <a:gd name="connsiteY27" fmla="*/ 2598 h 21632"/>
                <a:gd name="connsiteX28" fmla="*/ 7809 w 14358"/>
                <a:gd name="connsiteY28" fmla="*/ 2799 h 21632"/>
                <a:gd name="connsiteX29" fmla="*/ 8949 w 14358"/>
                <a:gd name="connsiteY29" fmla="*/ 16011 h 21632"/>
                <a:gd name="connsiteX30" fmla="*/ 9023 w 14358"/>
                <a:gd name="connsiteY30" fmla="*/ 18065 h 21632"/>
                <a:gd name="connsiteX31" fmla="*/ 8883 w 14358"/>
                <a:gd name="connsiteY31" fmla="*/ 19852 h 21632"/>
                <a:gd name="connsiteX32" fmla="*/ 8543 w 14358"/>
                <a:gd name="connsiteY32" fmla="*/ 21122 h 21632"/>
                <a:gd name="connsiteX33" fmla="*/ 8032 w 14358"/>
                <a:gd name="connsiteY33" fmla="*/ 21600 h 21632"/>
                <a:gd name="connsiteX34" fmla="*/ 6484 w 14358"/>
                <a:gd name="connsiteY34" fmla="*/ 21600 h 21632"/>
                <a:gd name="connsiteX35" fmla="*/ 5926 w 14358"/>
                <a:gd name="connsiteY35" fmla="*/ 21122 h 21632"/>
                <a:gd name="connsiteX36" fmla="*/ 5456 w 14358"/>
                <a:gd name="connsiteY36" fmla="*/ 19852 h 21632"/>
                <a:gd name="connsiteX37" fmla="*/ 5130 w 14358"/>
                <a:gd name="connsiteY37" fmla="*/ 18065 h 21632"/>
                <a:gd name="connsiteX38" fmla="*/ 4993 w 14358"/>
                <a:gd name="connsiteY38" fmla="*/ 16011 h 21632"/>
                <a:gd name="connsiteX39" fmla="*/ 4855 w 14358"/>
                <a:gd name="connsiteY39" fmla="*/ 7633 h 21632"/>
                <a:gd name="connsiteX40" fmla="*/ 4836 w 14358"/>
                <a:gd name="connsiteY40" fmla="*/ 7385 h 21632"/>
                <a:gd name="connsiteX41" fmla="*/ 4791 w 14358"/>
                <a:gd name="connsiteY41" fmla="*/ 7184 h 21632"/>
                <a:gd name="connsiteX42" fmla="*/ 4729 w 14358"/>
                <a:gd name="connsiteY42" fmla="*/ 7050 h 21632"/>
                <a:gd name="connsiteX43" fmla="*/ 4655 w 14358"/>
                <a:gd name="connsiteY43" fmla="*/ 7003 h 21632"/>
                <a:gd name="connsiteX44" fmla="*/ 3470 w 14358"/>
                <a:gd name="connsiteY44" fmla="*/ 7003 h 21632"/>
                <a:gd name="connsiteX45" fmla="*/ 3397 w 14358"/>
                <a:gd name="connsiteY45" fmla="*/ 7050 h 21632"/>
                <a:gd name="connsiteX46" fmla="*/ 3335 w 14358"/>
                <a:gd name="connsiteY46" fmla="*/ 7184 h 21632"/>
                <a:gd name="connsiteX47" fmla="*/ 3290 w 14358"/>
                <a:gd name="connsiteY47" fmla="*/ 7385 h 21632"/>
                <a:gd name="connsiteX48" fmla="*/ 3271 w 14358"/>
                <a:gd name="connsiteY48" fmla="*/ 7633 h 21632"/>
                <a:gd name="connsiteX49" fmla="*/ 3133 w 14358"/>
                <a:gd name="connsiteY49" fmla="*/ 16011 h 21632"/>
                <a:gd name="connsiteX50" fmla="*/ 2995 w 14358"/>
                <a:gd name="connsiteY50" fmla="*/ 18065 h 21632"/>
                <a:gd name="connsiteX51" fmla="*/ 2670 w 14358"/>
                <a:gd name="connsiteY51" fmla="*/ 19852 h 21632"/>
                <a:gd name="connsiteX52" fmla="*/ 2200 w 14358"/>
                <a:gd name="connsiteY52" fmla="*/ 21122 h 21632"/>
                <a:gd name="connsiteX53" fmla="*/ 1639 w 14358"/>
                <a:gd name="connsiteY53" fmla="*/ 21600 h 21632"/>
                <a:gd name="connsiteX54" fmla="*/ 84 w 14358"/>
                <a:gd name="connsiteY54" fmla="*/ 21600 h 21632"/>
                <a:gd name="connsiteX55" fmla="*/ 378 w 14358"/>
                <a:gd name="connsiteY55" fmla="*/ 16928 h 21632"/>
                <a:gd name="connsiteX56" fmla="*/ 1810 w 14358"/>
                <a:gd name="connsiteY56" fmla="*/ 16928 h 21632"/>
                <a:gd name="connsiteX57" fmla="*/ 1903 w 14358"/>
                <a:gd name="connsiteY57" fmla="*/ 16852 h 21632"/>
                <a:gd name="connsiteX58" fmla="*/ 1984 w 14358"/>
                <a:gd name="connsiteY58" fmla="*/ 16651 h 21632"/>
                <a:gd name="connsiteX59" fmla="*/ 2043 w 14358"/>
                <a:gd name="connsiteY59" fmla="*/ 16365 h 21632"/>
                <a:gd name="connsiteX60" fmla="*/ 2074 w 14358"/>
                <a:gd name="connsiteY60" fmla="*/ 16011 h 21632"/>
                <a:gd name="connsiteX61" fmla="*/ 2366 w 14358"/>
                <a:gd name="connsiteY61" fmla="*/ 7633 h 21632"/>
                <a:gd name="connsiteX62" fmla="*/ 2499 w 14358"/>
                <a:gd name="connsiteY62" fmla="*/ 6238 h 21632"/>
                <a:gd name="connsiteX63" fmla="*/ 2755 w 14358"/>
                <a:gd name="connsiteY63" fmla="*/ 5159 h 21632"/>
                <a:gd name="connsiteX64" fmla="*/ 3097 w 14358"/>
                <a:gd name="connsiteY64" fmla="*/ 4461 h 21632"/>
                <a:gd name="connsiteX65" fmla="*/ 3496 w 14358"/>
                <a:gd name="connsiteY65" fmla="*/ 4213 h 21632"/>
                <a:gd name="connsiteX66" fmla="*/ 4613 w 14358"/>
                <a:gd name="connsiteY66" fmla="*/ 4213 h 21632"/>
                <a:gd name="connsiteX67" fmla="*/ 5012 w 14358"/>
                <a:gd name="connsiteY67" fmla="*/ 4461 h 21632"/>
                <a:gd name="connsiteX68" fmla="*/ 5354 w 14358"/>
                <a:gd name="connsiteY68" fmla="*/ 5159 h 21632"/>
                <a:gd name="connsiteX69" fmla="*/ 5610 w 14358"/>
                <a:gd name="connsiteY69" fmla="*/ 6238 h 21632"/>
                <a:gd name="connsiteX70" fmla="*/ 5741 w 14358"/>
                <a:gd name="connsiteY70" fmla="*/ 7633 h 21632"/>
                <a:gd name="connsiteX71" fmla="*/ 6033 w 14358"/>
                <a:gd name="connsiteY71" fmla="*/ 16011 h 21632"/>
                <a:gd name="connsiteX72" fmla="*/ 6064 w 14358"/>
                <a:gd name="connsiteY72" fmla="*/ 16365 h 21632"/>
                <a:gd name="connsiteX73" fmla="*/ 6123 w 14358"/>
                <a:gd name="connsiteY73" fmla="*/ 16651 h 21632"/>
                <a:gd name="connsiteX74" fmla="*/ 6204 w 14358"/>
                <a:gd name="connsiteY74" fmla="*/ 16852 h 21632"/>
                <a:gd name="connsiteX75" fmla="*/ 6296 w 14358"/>
                <a:gd name="connsiteY75" fmla="*/ 16928 h 21632"/>
                <a:gd name="connsiteX76" fmla="*/ 7728 w 14358"/>
                <a:gd name="connsiteY76" fmla="*/ 16928 h 21632"/>
                <a:gd name="connsiteX77" fmla="*/ 7812 w 14358"/>
                <a:gd name="connsiteY77" fmla="*/ 16852 h 21632"/>
                <a:gd name="connsiteX78" fmla="*/ 7871 w 14358"/>
                <a:gd name="connsiteY78" fmla="*/ 16651 h 21632"/>
                <a:gd name="connsiteX79" fmla="*/ 7899 w 14358"/>
                <a:gd name="connsiteY79" fmla="*/ 16365 h 21632"/>
                <a:gd name="connsiteX80" fmla="*/ 7892 w 14358"/>
                <a:gd name="connsiteY80" fmla="*/ 16011 h 21632"/>
                <a:gd name="connsiteX81" fmla="*/ 6997 w 14358"/>
                <a:gd name="connsiteY81" fmla="*/ 2799 h 21632"/>
                <a:gd name="connsiteX82" fmla="*/ 6995 w 14358"/>
                <a:gd name="connsiteY82" fmla="*/ 1662 h 21632"/>
                <a:gd name="connsiteX83" fmla="*/ 7132 w 14358"/>
                <a:gd name="connsiteY83" fmla="*/ 783 h 21632"/>
                <a:gd name="connsiteX84" fmla="*/ 7382 w 14358"/>
                <a:gd name="connsiteY84" fmla="*/ 210 h 21632"/>
                <a:gd name="connsiteX85" fmla="*/ 7721 w 14358"/>
                <a:gd name="connsiteY85" fmla="*/ 0 h 21632"/>
                <a:gd name="connsiteX86" fmla="*/ 8738 w 14358"/>
                <a:gd name="connsiteY86" fmla="*/ 0 h 21632"/>
                <a:gd name="connsiteX0" fmla="*/ 8738 w 14372"/>
                <a:gd name="connsiteY0" fmla="*/ 0 h 21632"/>
                <a:gd name="connsiteX1" fmla="*/ 9120 w 14372"/>
                <a:gd name="connsiteY1" fmla="*/ 210 h 21632"/>
                <a:gd name="connsiteX2" fmla="*/ 9488 w 14372"/>
                <a:gd name="connsiteY2" fmla="*/ 783 h 21632"/>
                <a:gd name="connsiteX3" fmla="*/ 9809 w 14372"/>
                <a:gd name="connsiteY3" fmla="*/ 1662 h 21632"/>
                <a:gd name="connsiteX4" fmla="*/ 10039 w 14372"/>
                <a:gd name="connsiteY4" fmla="*/ 2799 h 21632"/>
                <a:gd name="connsiteX5" fmla="*/ 11858 w 14372"/>
                <a:gd name="connsiteY5" fmla="*/ 16011 h 21632"/>
                <a:gd name="connsiteX6" fmla="*/ 11925 w 14372"/>
                <a:gd name="connsiteY6" fmla="*/ 16365 h 21632"/>
                <a:gd name="connsiteX7" fmla="*/ 12013 w 14372"/>
                <a:gd name="connsiteY7" fmla="*/ 16651 h 21632"/>
                <a:gd name="connsiteX8" fmla="*/ 12113 w 14372"/>
                <a:gd name="connsiteY8" fmla="*/ 16852 h 21632"/>
                <a:gd name="connsiteX9" fmla="*/ 12212 w 14372"/>
                <a:gd name="connsiteY9" fmla="*/ 16928 h 21632"/>
                <a:gd name="connsiteX10" fmla="*/ 14110 w 14372"/>
                <a:gd name="connsiteY10" fmla="*/ 16928 h 21632"/>
                <a:gd name="connsiteX11" fmla="*/ 14355 w 14372"/>
                <a:gd name="connsiteY11" fmla="*/ 18178 h 21632"/>
                <a:gd name="connsiteX12" fmla="*/ 14372 w 14372"/>
                <a:gd name="connsiteY12" fmla="*/ 19893 h 21632"/>
                <a:gd name="connsiteX13" fmla="*/ 14122 w 14372"/>
                <a:gd name="connsiteY13" fmla="*/ 21632 h 21632"/>
                <a:gd name="connsiteX14" fmla="*/ 12875 w 14372"/>
                <a:gd name="connsiteY14" fmla="*/ 21600 h 21632"/>
                <a:gd name="connsiteX15" fmla="*/ 12267 w 14372"/>
                <a:gd name="connsiteY15" fmla="*/ 21122 h 21632"/>
                <a:gd name="connsiteX16" fmla="*/ 11666 w 14372"/>
                <a:gd name="connsiteY16" fmla="*/ 19852 h 21632"/>
                <a:gd name="connsiteX17" fmla="*/ 11158 w 14372"/>
                <a:gd name="connsiteY17" fmla="*/ 18065 h 21632"/>
                <a:gd name="connsiteX18" fmla="*/ 10809 w 14372"/>
                <a:gd name="connsiteY18" fmla="*/ 16011 h 21632"/>
                <a:gd name="connsiteX19" fmla="*/ 9234 w 14372"/>
                <a:gd name="connsiteY19" fmla="*/ 2799 h 21632"/>
                <a:gd name="connsiteX20" fmla="*/ 9196 w 14372"/>
                <a:gd name="connsiteY20" fmla="*/ 2598 h 21632"/>
                <a:gd name="connsiteX21" fmla="*/ 9139 w 14372"/>
                <a:gd name="connsiteY21" fmla="*/ 2436 h 21632"/>
                <a:gd name="connsiteX22" fmla="*/ 9073 w 14372"/>
                <a:gd name="connsiteY22" fmla="*/ 2321 h 21632"/>
                <a:gd name="connsiteX23" fmla="*/ 9001 w 14372"/>
                <a:gd name="connsiteY23" fmla="*/ 2283 h 21632"/>
                <a:gd name="connsiteX24" fmla="*/ 7933 w 14372"/>
                <a:gd name="connsiteY24" fmla="*/ 2283 h 21632"/>
                <a:gd name="connsiteX25" fmla="*/ 7871 w 14372"/>
                <a:gd name="connsiteY25" fmla="*/ 2321 h 21632"/>
                <a:gd name="connsiteX26" fmla="*/ 7826 w 14372"/>
                <a:gd name="connsiteY26" fmla="*/ 2436 h 21632"/>
                <a:gd name="connsiteX27" fmla="*/ 7804 w 14372"/>
                <a:gd name="connsiteY27" fmla="*/ 2598 h 21632"/>
                <a:gd name="connsiteX28" fmla="*/ 7809 w 14372"/>
                <a:gd name="connsiteY28" fmla="*/ 2799 h 21632"/>
                <a:gd name="connsiteX29" fmla="*/ 8949 w 14372"/>
                <a:gd name="connsiteY29" fmla="*/ 16011 h 21632"/>
                <a:gd name="connsiteX30" fmla="*/ 9023 w 14372"/>
                <a:gd name="connsiteY30" fmla="*/ 18065 h 21632"/>
                <a:gd name="connsiteX31" fmla="*/ 8883 w 14372"/>
                <a:gd name="connsiteY31" fmla="*/ 19852 h 21632"/>
                <a:gd name="connsiteX32" fmla="*/ 8543 w 14372"/>
                <a:gd name="connsiteY32" fmla="*/ 21122 h 21632"/>
                <a:gd name="connsiteX33" fmla="*/ 8032 w 14372"/>
                <a:gd name="connsiteY33" fmla="*/ 21600 h 21632"/>
                <a:gd name="connsiteX34" fmla="*/ 6484 w 14372"/>
                <a:gd name="connsiteY34" fmla="*/ 21600 h 21632"/>
                <a:gd name="connsiteX35" fmla="*/ 5926 w 14372"/>
                <a:gd name="connsiteY35" fmla="*/ 21122 h 21632"/>
                <a:gd name="connsiteX36" fmla="*/ 5456 w 14372"/>
                <a:gd name="connsiteY36" fmla="*/ 19852 h 21632"/>
                <a:gd name="connsiteX37" fmla="*/ 5130 w 14372"/>
                <a:gd name="connsiteY37" fmla="*/ 18065 h 21632"/>
                <a:gd name="connsiteX38" fmla="*/ 4993 w 14372"/>
                <a:gd name="connsiteY38" fmla="*/ 16011 h 21632"/>
                <a:gd name="connsiteX39" fmla="*/ 4855 w 14372"/>
                <a:gd name="connsiteY39" fmla="*/ 7633 h 21632"/>
                <a:gd name="connsiteX40" fmla="*/ 4836 w 14372"/>
                <a:gd name="connsiteY40" fmla="*/ 7385 h 21632"/>
                <a:gd name="connsiteX41" fmla="*/ 4791 w 14372"/>
                <a:gd name="connsiteY41" fmla="*/ 7184 h 21632"/>
                <a:gd name="connsiteX42" fmla="*/ 4729 w 14372"/>
                <a:gd name="connsiteY42" fmla="*/ 7050 h 21632"/>
                <a:gd name="connsiteX43" fmla="*/ 4655 w 14372"/>
                <a:gd name="connsiteY43" fmla="*/ 7003 h 21632"/>
                <a:gd name="connsiteX44" fmla="*/ 3470 w 14372"/>
                <a:gd name="connsiteY44" fmla="*/ 7003 h 21632"/>
                <a:gd name="connsiteX45" fmla="*/ 3397 w 14372"/>
                <a:gd name="connsiteY45" fmla="*/ 7050 h 21632"/>
                <a:gd name="connsiteX46" fmla="*/ 3335 w 14372"/>
                <a:gd name="connsiteY46" fmla="*/ 7184 h 21632"/>
                <a:gd name="connsiteX47" fmla="*/ 3290 w 14372"/>
                <a:gd name="connsiteY47" fmla="*/ 7385 h 21632"/>
                <a:gd name="connsiteX48" fmla="*/ 3271 w 14372"/>
                <a:gd name="connsiteY48" fmla="*/ 7633 h 21632"/>
                <a:gd name="connsiteX49" fmla="*/ 3133 w 14372"/>
                <a:gd name="connsiteY49" fmla="*/ 16011 h 21632"/>
                <a:gd name="connsiteX50" fmla="*/ 2995 w 14372"/>
                <a:gd name="connsiteY50" fmla="*/ 18065 h 21632"/>
                <a:gd name="connsiteX51" fmla="*/ 2670 w 14372"/>
                <a:gd name="connsiteY51" fmla="*/ 19852 h 21632"/>
                <a:gd name="connsiteX52" fmla="*/ 2200 w 14372"/>
                <a:gd name="connsiteY52" fmla="*/ 21122 h 21632"/>
                <a:gd name="connsiteX53" fmla="*/ 1639 w 14372"/>
                <a:gd name="connsiteY53" fmla="*/ 21600 h 21632"/>
                <a:gd name="connsiteX54" fmla="*/ 84 w 14372"/>
                <a:gd name="connsiteY54" fmla="*/ 21600 h 21632"/>
                <a:gd name="connsiteX55" fmla="*/ 378 w 14372"/>
                <a:gd name="connsiteY55" fmla="*/ 16928 h 21632"/>
                <a:gd name="connsiteX56" fmla="*/ 1810 w 14372"/>
                <a:gd name="connsiteY56" fmla="*/ 16928 h 21632"/>
                <a:gd name="connsiteX57" fmla="*/ 1903 w 14372"/>
                <a:gd name="connsiteY57" fmla="*/ 16852 h 21632"/>
                <a:gd name="connsiteX58" fmla="*/ 1984 w 14372"/>
                <a:gd name="connsiteY58" fmla="*/ 16651 h 21632"/>
                <a:gd name="connsiteX59" fmla="*/ 2043 w 14372"/>
                <a:gd name="connsiteY59" fmla="*/ 16365 h 21632"/>
                <a:gd name="connsiteX60" fmla="*/ 2074 w 14372"/>
                <a:gd name="connsiteY60" fmla="*/ 16011 h 21632"/>
                <a:gd name="connsiteX61" fmla="*/ 2366 w 14372"/>
                <a:gd name="connsiteY61" fmla="*/ 7633 h 21632"/>
                <a:gd name="connsiteX62" fmla="*/ 2499 w 14372"/>
                <a:gd name="connsiteY62" fmla="*/ 6238 h 21632"/>
                <a:gd name="connsiteX63" fmla="*/ 2755 w 14372"/>
                <a:gd name="connsiteY63" fmla="*/ 5159 h 21632"/>
                <a:gd name="connsiteX64" fmla="*/ 3097 w 14372"/>
                <a:gd name="connsiteY64" fmla="*/ 4461 h 21632"/>
                <a:gd name="connsiteX65" fmla="*/ 3496 w 14372"/>
                <a:gd name="connsiteY65" fmla="*/ 4213 h 21632"/>
                <a:gd name="connsiteX66" fmla="*/ 4613 w 14372"/>
                <a:gd name="connsiteY66" fmla="*/ 4213 h 21632"/>
                <a:gd name="connsiteX67" fmla="*/ 5012 w 14372"/>
                <a:gd name="connsiteY67" fmla="*/ 4461 h 21632"/>
                <a:gd name="connsiteX68" fmla="*/ 5354 w 14372"/>
                <a:gd name="connsiteY68" fmla="*/ 5159 h 21632"/>
                <a:gd name="connsiteX69" fmla="*/ 5610 w 14372"/>
                <a:gd name="connsiteY69" fmla="*/ 6238 h 21632"/>
                <a:gd name="connsiteX70" fmla="*/ 5741 w 14372"/>
                <a:gd name="connsiteY70" fmla="*/ 7633 h 21632"/>
                <a:gd name="connsiteX71" fmla="*/ 6033 w 14372"/>
                <a:gd name="connsiteY71" fmla="*/ 16011 h 21632"/>
                <a:gd name="connsiteX72" fmla="*/ 6064 w 14372"/>
                <a:gd name="connsiteY72" fmla="*/ 16365 h 21632"/>
                <a:gd name="connsiteX73" fmla="*/ 6123 w 14372"/>
                <a:gd name="connsiteY73" fmla="*/ 16651 h 21632"/>
                <a:gd name="connsiteX74" fmla="*/ 6204 w 14372"/>
                <a:gd name="connsiteY74" fmla="*/ 16852 h 21632"/>
                <a:gd name="connsiteX75" fmla="*/ 6296 w 14372"/>
                <a:gd name="connsiteY75" fmla="*/ 16928 h 21632"/>
                <a:gd name="connsiteX76" fmla="*/ 7728 w 14372"/>
                <a:gd name="connsiteY76" fmla="*/ 16928 h 21632"/>
                <a:gd name="connsiteX77" fmla="*/ 7812 w 14372"/>
                <a:gd name="connsiteY77" fmla="*/ 16852 h 21632"/>
                <a:gd name="connsiteX78" fmla="*/ 7871 w 14372"/>
                <a:gd name="connsiteY78" fmla="*/ 16651 h 21632"/>
                <a:gd name="connsiteX79" fmla="*/ 7899 w 14372"/>
                <a:gd name="connsiteY79" fmla="*/ 16365 h 21632"/>
                <a:gd name="connsiteX80" fmla="*/ 7892 w 14372"/>
                <a:gd name="connsiteY80" fmla="*/ 16011 h 21632"/>
                <a:gd name="connsiteX81" fmla="*/ 6997 w 14372"/>
                <a:gd name="connsiteY81" fmla="*/ 2799 h 21632"/>
                <a:gd name="connsiteX82" fmla="*/ 6995 w 14372"/>
                <a:gd name="connsiteY82" fmla="*/ 1662 h 21632"/>
                <a:gd name="connsiteX83" fmla="*/ 7132 w 14372"/>
                <a:gd name="connsiteY83" fmla="*/ 783 h 21632"/>
                <a:gd name="connsiteX84" fmla="*/ 7382 w 14372"/>
                <a:gd name="connsiteY84" fmla="*/ 210 h 21632"/>
                <a:gd name="connsiteX85" fmla="*/ 7721 w 14372"/>
                <a:gd name="connsiteY85" fmla="*/ 0 h 21632"/>
                <a:gd name="connsiteX86" fmla="*/ 8738 w 14372"/>
                <a:gd name="connsiteY86" fmla="*/ 0 h 21632"/>
                <a:gd name="connsiteX0" fmla="*/ 8738 w 14372"/>
                <a:gd name="connsiteY0" fmla="*/ 0 h 21632"/>
                <a:gd name="connsiteX1" fmla="*/ 9120 w 14372"/>
                <a:gd name="connsiteY1" fmla="*/ 210 h 21632"/>
                <a:gd name="connsiteX2" fmla="*/ 9488 w 14372"/>
                <a:gd name="connsiteY2" fmla="*/ 783 h 21632"/>
                <a:gd name="connsiteX3" fmla="*/ 9809 w 14372"/>
                <a:gd name="connsiteY3" fmla="*/ 1662 h 21632"/>
                <a:gd name="connsiteX4" fmla="*/ 10039 w 14372"/>
                <a:gd name="connsiteY4" fmla="*/ 2799 h 21632"/>
                <a:gd name="connsiteX5" fmla="*/ 11858 w 14372"/>
                <a:gd name="connsiteY5" fmla="*/ 16011 h 21632"/>
                <a:gd name="connsiteX6" fmla="*/ 11925 w 14372"/>
                <a:gd name="connsiteY6" fmla="*/ 16365 h 21632"/>
                <a:gd name="connsiteX7" fmla="*/ 12013 w 14372"/>
                <a:gd name="connsiteY7" fmla="*/ 16651 h 21632"/>
                <a:gd name="connsiteX8" fmla="*/ 12113 w 14372"/>
                <a:gd name="connsiteY8" fmla="*/ 16852 h 21632"/>
                <a:gd name="connsiteX9" fmla="*/ 12212 w 14372"/>
                <a:gd name="connsiteY9" fmla="*/ 16928 h 21632"/>
                <a:gd name="connsiteX10" fmla="*/ 14110 w 14372"/>
                <a:gd name="connsiteY10" fmla="*/ 16928 h 21632"/>
                <a:gd name="connsiteX11" fmla="*/ 14355 w 14372"/>
                <a:gd name="connsiteY11" fmla="*/ 18178 h 21632"/>
                <a:gd name="connsiteX12" fmla="*/ 14372 w 14372"/>
                <a:gd name="connsiteY12" fmla="*/ 19893 h 21632"/>
                <a:gd name="connsiteX13" fmla="*/ 14122 w 14372"/>
                <a:gd name="connsiteY13" fmla="*/ 21632 h 21632"/>
                <a:gd name="connsiteX14" fmla="*/ 12875 w 14372"/>
                <a:gd name="connsiteY14" fmla="*/ 21600 h 21632"/>
                <a:gd name="connsiteX15" fmla="*/ 12267 w 14372"/>
                <a:gd name="connsiteY15" fmla="*/ 21122 h 21632"/>
                <a:gd name="connsiteX16" fmla="*/ 11666 w 14372"/>
                <a:gd name="connsiteY16" fmla="*/ 19852 h 21632"/>
                <a:gd name="connsiteX17" fmla="*/ 11158 w 14372"/>
                <a:gd name="connsiteY17" fmla="*/ 18065 h 21632"/>
                <a:gd name="connsiteX18" fmla="*/ 10809 w 14372"/>
                <a:gd name="connsiteY18" fmla="*/ 16011 h 21632"/>
                <a:gd name="connsiteX19" fmla="*/ 9234 w 14372"/>
                <a:gd name="connsiteY19" fmla="*/ 2799 h 21632"/>
                <a:gd name="connsiteX20" fmla="*/ 9196 w 14372"/>
                <a:gd name="connsiteY20" fmla="*/ 2598 h 21632"/>
                <a:gd name="connsiteX21" fmla="*/ 9139 w 14372"/>
                <a:gd name="connsiteY21" fmla="*/ 2436 h 21632"/>
                <a:gd name="connsiteX22" fmla="*/ 9073 w 14372"/>
                <a:gd name="connsiteY22" fmla="*/ 2321 h 21632"/>
                <a:gd name="connsiteX23" fmla="*/ 9001 w 14372"/>
                <a:gd name="connsiteY23" fmla="*/ 2283 h 21632"/>
                <a:gd name="connsiteX24" fmla="*/ 7933 w 14372"/>
                <a:gd name="connsiteY24" fmla="*/ 2283 h 21632"/>
                <a:gd name="connsiteX25" fmla="*/ 7871 w 14372"/>
                <a:gd name="connsiteY25" fmla="*/ 2321 h 21632"/>
                <a:gd name="connsiteX26" fmla="*/ 7826 w 14372"/>
                <a:gd name="connsiteY26" fmla="*/ 2436 h 21632"/>
                <a:gd name="connsiteX27" fmla="*/ 7804 w 14372"/>
                <a:gd name="connsiteY27" fmla="*/ 2598 h 21632"/>
                <a:gd name="connsiteX28" fmla="*/ 7809 w 14372"/>
                <a:gd name="connsiteY28" fmla="*/ 2799 h 21632"/>
                <a:gd name="connsiteX29" fmla="*/ 8949 w 14372"/>
                <a:gd name="connsiteY29" fmla="*/ 16011 h 21632"/>
                <a:gd name="connsiteX30" fmla="*/ 9023 w 14372"/>
                <a:gd name="connsiteY30" fmla="*/ 18065 h 21632"/>
                <a:gd name="connsiteX31" fmla="*/ 8883 w 14372"/>
                <a:gd name="connsiteY31" fmla="*/ 19852 h 21632"/>
                <a:gd name="connsiteX32" fmla="*/ 8543 w 14372"/>
                <a:gd name="connsiteY32" fmla="*/ 21122 h 21632"/>
                <a:gd name="connsiteX33" fmla="*/ 8032 w 14372"/>
                <a:gd name="connsiteY33" fmla="*/ 21600 h 21632"/>
                <a:gd name="connsiteX34" fmla="*/ 6484 w 14372"/>
                <a:gd name="connsiteY34" fmla="*/ 21600 h 21632"/>
                <a:gd name="connsiteX35" fmla="*/ 5926 w 14372"/>
                <a:gd name="connsiteY35" fmla="*/ 21122 h 21632"/>
                <a:gd name="connsiteX36" fmla="*/ 5456 w 14372"/>
                <a:gd name="connsiteY36" fmla="*/ 19852 h 21632"/>
                <a:gd name="connsiteX37" fmla="*/ 5130 w 14372"/>
                <a:gd name="connsiteY37" fmla="*/ 18065 h 21632"/>
                <a:gd name="connsiteX38" fmla="*/ 4993 w 14372"/>
                <a:gd name="connsiteY38" fmla="*/ 16011 h 21632"/>
                <a:gd name="connsiteX39" fmla="*/ 4855 w 14372"/>
                <a:gd name="connsiteY39" fmla="*/ 7633 h 21632"/>
                <a:gd name="connsiteX40" fmla="*/ 4836 w 14372"/>
                <a:gd name="connsiteY40" fmla="*/ 7385 h 21632"/>
                <a:gd name="connsiteX41" fmla="*/ 4791 w 14372"/>
                <a:gd name="connsiteY41" fmla="*/ 7184 h 21632"/>
                <a:gd name="connsiteX42" fmla="*/ 4729 w 14372"/>
                <a:gd name="connsiteY42" fmla="*/ 7050 h 21632"/>
                <a:gd name="connsiteX43" fmla="*/ 4655 w 14372"/>
                <a:gd name="connsiteY43" fmla="*/ 7003 h 21632"/>
                <a:gd name="connsiteX44" fmla="*/ 3470 w 14372"/>
                <a:gd name="connsiteY44" fmla="*/ 7003 h 21632"/>
                <a:gd name="connsiteX45" fmla="*/ 3397 w 14372"/>
                <a:gd name="connsiteY45" fmla="*/ 7050 h 21632"/>
                <a:gd name="connsiteX46" fmla="*/ 3335 w 14372"/>
                <a:gd name="connsiteY46" fmla="*/ 7184 h 21632"/>
                <a:gd name="connsiteX47" fmla="*/ 3290 w 14372"/>
                <a:gd name="connsiteY47" fmla="*/ 7385 h 21632"/>
                <a:gd name="connsiteX48" fmla="*/ 3271 w 14372"/>
                <a:gd name="connsiteY48" fmla="*/ 7633 h 21632"/>
                <a:gd name="connsiteX49" fmla="*/ 3133 w 14372"/>
                <a:gd name="connsiteY49" fmla="*/ 16011 h 21632"/>
                <a:gd name="connsiteX50" fmla="*/ 2995 w 14372"/>
                <a:gd name="connsiteY50" fmla="*/ 18065 h 21632"/>
                <a:gd name="connsiteX51" fmla="*/ 2670 w 14372"/>
                <a:gd name="connsiteY51" fmla="*/ 19852 h 21632"/>
                <a:gd name="connsiteX52" fmla="*/ 2200 w 14372"/>
                <a:gd name="connsiteY52" fmla="*/ 21122 h 21632"/>
                <a:gd name="connsiteX53" fmla="*/ 1639 w 14372"/>
                <a:gd name="connsiteY53" fmla="*/ 21600 h 21632"/>
                <a:gd name="connsiteX54" fmla="*/ 84 w 14372"/>
                <a:gd name="connsiteY54" fmla="*/ 21600 h 21632"/>
                <a:gd name="connsiteX55" fmla="*/ 378 w 14372"/>
                <a:gd name="connsiteY55" fmla="*/ 16928 h 21632"/>
                <a:gd name="connsiteX56" fmla="*/ 1810 w 14372"/>
                <a:gd name="connsiteY56" fmla="*/ 16928 h 21632"/>
                <a:gd name="connsiteX57" fmla="*/ 1903 w 14372"/>
                <a:gd name="connsiteY57" fmla="*/ 16852 h 21632"/>
                <a:gd name="connsiteX58" fmla="*/ 1984 w 14372"/>
                <a:gd name="connsiteY58" fmla="*/ 16651 h 21632"/>
                <a:gd name="connsiteX59" fmla="*/ 2043 w 14372"/>
                <a:gd name="connsiteY59" fmla="*/ 16365 h 21632"/>
                <a:gd name="connsiteX60" fmla="*/ 2074 w 14372"/>
                <a:gd name="connsiteY60" fmla="*/ 16011 h 21632"/>
                <a:gd name="connsiteX61" fmla="*/ 2366 w 14372"/>
                <a:gd name="connsiteY61" fmla="*/ 7633 h 21632"/>
                <a:gd name="connsiteX62" fmla="*/ 2499 w 14372"/>
                <a:gd name="connsiteY62" fmla="*/ 6238 h 21632"/>
                <a:gd name="connsiteX63" fmla="*/ 2755 w 14372"/>
                <a:gd name="connsiteY63" fmla="*/ 5159 h 21632"/>
                <a:gd name="connsiteX64" fmla="*/ 3097 w 14372"/>
                <a:gd name="connsiteY64" fmla="*/ 4461 h 21632"/>
                <a:gd name="connsiteX65" fmla="*/ 3496 w 14372"/>
                <a:gd name="connsiteY65" fmla="*/ 4213 h 21632"/>
                <a:gd name="connsiteX66" fmla="*/ 4613 w 14372"/>
                <a:gd name="connsiteY66" fmla="*/ 4213 h 21632"/>
                <a:gd name="connsiteX67" fmla="*/ 5012 w 14372"/>
                <a:gd name="connsiteY67" fmla="*/ 4461 h 21632"/>
                <a:gd name="connsiteX68" fmla="*/ 5354 w 14372"/>
                <a:gd name="connsiteY68" fmla="*/ 5159 h 21632"/>
                <a:gd name="connsiteX69" fmla="*/ 5610 w 14372"/>
                <a:gd name="connsiteY69" fmla="*/ 6238 h 21632"/>
                <a:gd name="connsiteX70" fmla="*/ 5741 w 14372"/>
                <a:gd name="connsiteY70" fmla="*/ 7633 h 21632"/>
                <a:gd name="connsiteX71" fmla="*/ 6033 w 14372"/>
                <a:gd name="connsiteY71" fmla="*/ 16011 h 21632"/>
                <a:gd name="connsiteX72" fmla="*/ 6064 w 14372"/>
                <a:gd name="connsiteY72" fmla="*/ 16365 h 21632"/>
                <a:gd name="connsiteX73" fmla="*/ 6123 w 14372"/>
                <a:gd name="connsiteY73" fmla="*/ 16651 h 21632"/>
                <a:gd name="connsiteX74" fmla="*/ 6204 w 14372"/>
                <a:gd name="connsiteY74" fmla="*/ 16852 h 21632"/>
                <a:gd name="connsiteX75" fmla="*/ 6296 w 14372"/>
                <a:gd name="connsiteY75" fmla="*/ 16928 h 21632"/>
                <a:gd name="connsiteX76" fmla="*/ 7728 w 14372"/>
                <a:gd name="connsiteY76" fmla="*/ 16928 h 21632"/>
                <a:gd name="connsiteX77" fmla="*/ 7812 w 14372"/>
                <a:gd name="connsiteY77" fmla="*/ 16852 h 21632"/>
                <a:gd name="connsiteX78" fmla="*/ 7871 w 14372"/>
                <a:gd name="connsiteY78" fmla="*/ 16651 h 21632"/>
                <a:gd name="connsiteX79" fmla="*/ 7899 w 14372"/>
                <a:gd name="connsiteY79" fmla="*/ 16365 h 21632"/>
                <a:gd name="connsiteX80" fmla="*/ 7892 w 14372"/>
                <a:gd name="connsiteY80" fmla="*/ 16011 h 21632"/>
                <a:gd name="connsiteX81" fmla="*/ 6997 w 14372"/>
                <a:gd name="connsiteY81" fmla="*/ 2799 h 21632"/>
                <a:gd name="connsiteX82" fmla="*/ 6995 w 14372"/>
                <a:gd name="connsiteY82" fmla="*/ 1662 h 21632"/>
                <a:gd name="connsiteX83" fmla="*/ 7132 w 14372"/>
                <a:gd name="connsiteY83" fmla="*/ 783 h 21632"/>
                <a:gd name="connsiteX84" fmla="*/ 7382 w 14372"/>
                <a:gd name="connsiteY84" fmla="*/ 210 h 21632"/>
                <a:gd name="connsiteX85" fmla="*/ 7721 w 14372"/>
                <a:gd name="connsiteY85" fmla="*/ 0 h 21632"/>
                <a:gd name="connsiteX86" fmla="*/ 8738 w 14372"/>
                <a:gd name="connsiteY86" fmla="*/ 0 h 21632"/>
                <a:gd name="connsiteX0" fmla="*/ 8738 w 14372"/>
                <a:gd name="connsiteY0" fmla="*/ 0 h 21632"/>
                <a:gd name="connsiteX1" fmla="*/ 9120 w 14372"/>
                <a:gd name="connsiteY1" fmla="*/ 210 h 21632"/>
                <a:gd name="connsiteX2" fmla="*/ 9488 w 14372"/>
                <a:gd name="connsiteY2" fmla="*/ 783 h 21632"/>
                <a:gd name="connsiteX3" fmla="*/ 9809 w 14372"/>
                <a:gd name="connsiteY3" fmla="*/ 1662 h 21632"/>
                <a:gd name="connsiteX4" fmla="*/ 10039 w 14372"/>
                <a:gd name="connsiteY4" fmla="*/ 2799 h 21632"/>
                <a:gd name="connsiteX5" fmla="*/ 11858 w 14372"/>
                <a:gd name="connsiteY5" fmla="*/ 16011 h 21632"/>
                <a:gd name="connsiteX6" fmla="*/ 11925 w 14372"/>
                <a:gd name="connsiteY6" fmla="*/ 16365 h 21632"/>
                <a:gd name="connsiteX7" fmla="*/ 12013 w 14372"/>
                <a:gd name="connsiteY7" fmla="*/ 16651 h 21632"/>
                <a:gd name="connsiteX8" fmla="*/ 12113 w 14372"/>
                <a:gd name="connsiteY8" fmla="*/ 16852 h 21632"/>
                <a:gd name="connsiteX9" fmla="*/ 12212 w 14372"/>
                <a:gd name="connsiteY9" fmla="*/ 16928 h 21632"/>
                <a:gd name="connsiteX10" fmla="*/ 14110 w 14372"/>
                <a:gd name="connsiteY10" fmla="*/ 16928 h 21632"/>
                <a:gd name="connsiteX11" fmla="*/ 14359 w 14372"/>
                <a:gd name="connsiteY11" fmla="*/ 18146 h 21632"/>
                <a:gd name="connsiteX12" fmla="*/ 14372 w 14372"/>
                <a:gd name="connsiteY12" fmla="*/ 19893 h 21632"/>
                <a:gd name="connsiteX13" fmla="*/ 14122 w 14372"/>
                <a:gd name="connsiteY13" fmla="*/ 21632 h 21632"/>
                <a:gd name="connsiteX14" fmla="*/ 12875 w 14372"/>
                <a:gd name="connsiteY14" fmla="*/ 21600 h 21632"/>
                <a:gd name="connsiteX15" fmla="*/ 12267 w 14372"/>
                <a:gd name="connsiteY15" fmla="*/ 21122 h 21632"/>
                <a:gd name="connsiteX16" fmla="*/ 11666 w 14372"/>
                <a:gd name="connsiteY16" fmla="*/ 19852 h 21632"/>
                <a:gd name="connsiteX17" fmla="*/ 11158 w 14372"/>
                <a:gd name="connsiteY17" fmla="*/ 18065 h 21632"/>
                <a:gd name="connsiteX18" fmla="*/ 10809 w 14372"/>
                <a:gd name="connsiteY18" fmla="*/ 16011 h 21632"/>
                <a:gd name="connsiteX19" fmla="*/ 9234 w 14372"/>
                <a:gd name="connsiteY19" fmla="*/ 2799 h 21632"/>
                <a:gd name="connsiteX20" fmla="*/ 9196 w 14372"/>
                <a:gd name="connsiteY20" fmla="*/ 2598 h 21632"/>
                <a:gd name="connsiteX21" fmla="*/ 9139 w 14372"/>
                <a:gd name="connsiteY21" fmla="*/ 2436 h 21632"/>
                <a:gd name="connsiteX22" fmla="*/ 9073 w 14372"/>
                <a:gd name="connsiteY22" fmla="*/ 2321 h 21632"/>
                <a:gd name="connsiteX23" fmla="*/ 9001 w 14372"/>
                <a:gd name="connsiteY23" fmla="*/ 2283 h 21632"/>
                <a:gd name="connsiteX24" fmla="*/ 7933 w 14372"/>
                <a:gd name="connsiteY24" fmla="*/ 2283 h 21632"/>
                <a:gd name="connsiteX25" fmla="*/ 7871 w 14372"/>
                <a:gd name="connsiteY25" fmla="*/ 2321 h 21632"/>
                <a:gd name="connsiteX26" fmla="*/ 7826 w 14372"/>
                <a:gd name="connsiteY26" fmla="*/ 2436 h 21632"/>
                <a:gd name="connsiteX27" fmla="*/ 7804 w 14372"/>
                <a:gd name="connsiteY27" fmla="*/ 2598 h 21632"/>
                <a:gd name="connsiteX28" fmla="*/ 7809 w 14372"/>
                <a:gd name="connsiteY28" fmla="*/ 2799 h 21632"/>
                <a:gd name="connsiteX29" fmla="*/ 8949 w 14372"/>
                <a:gd name="connsiteY29" fmla="*/ 16011 h 21632"/>
                <a:gd name="connsiteX30" fmla="*/ 9023 w 14372"/>
                <a:gd name="connsiteY30" fmla="*/ 18065 h 21632"/>
                <a:gd name="connsiteX31" fmla="*/ 8883 w 14372"/>
                <a:gd name="connsiteY31" fmla="*/ 19852 h 21632"/>
                <a:gd name="connsiteX32" fmla="*/ 8543 w 14372"/>
                <a:gd name="connsiteY32" fmla="*/ 21122 h 21632"/>
                <a:gd name="connsiteX33" fmla="*/ 8032 w 14372"/>
                <a:gd name="connsiteY33" fmla="*/ 21600 h 21632"/>
                <a:gd name="connsiteX34" fmla="*/ 6484 w 14372"/>
                <a:gd name="connsiteY34" fmla="*/ 21600 h 21632"/>
                <a:gd name="connsiteX35" fmla="*/ 5926 w 14372"/>
                <a:gd name="connsiteY35" fmla="*/ 21122 h 21632"/>
                <a:gd name="connsiteX36" fmla="*/ 5456 w 14372"/>
                <a:gd name="connsiteY36" fmla="*/ 19852 h 21632"/>
                <a:gd name="connsiteX37" fmla="*/ 5130 w 14372"/>
                <a:gd name="connsiteY37" fmla="*/ 18065 h 21632"/>
                <a:gd name="connsiteX38" fmla="*/ 4993 w 14372"/>
                <a:gd name="connsiteY38" fmla="*/ 16011 h 21632"/>
                <a:gd name="connsiteX39" fmla="*/ 4855 w 14372"/>
                <a:gd name="connsiteY39" fmla="*/ 7633 h 21632"/>
                <a:gd name="connsiteX40" fmla="*/ 4836 w 14372"/>
                <a:gd name="connsiteY40" fmla="*/ 7385 h 21632"/>
                <a:gd name="connsiteX41" fmla="*/ 4791 w 14372"/>
                <a:gd name="connsiteY41" fmla="*/ 7184 h 21632"/>
                <a:gd name="connsiteX42" fmla="*/ 4729 w 14372"/>
                <a:gd name="connsiteY42" fmla="*/ 7050 h 21632"/>
                <a:gd name="connsiteX43" fmla="*/ 4655 w 14372"/>
                <a:gd name="connsiteY43" fmla="*/ 7003 h 21632"/>
                <a:gd name="connsiteX44" fmla="*/ 3470 w 14372"/>
                <a:gd name="connsiteY44" fmla="*/ 7003 h 21632"/>
                <a:gd name="connsiteX45" fmla="*/ 3397 w 14372"/>
                <a:gd name="connsiteY45" fmla="*/ 7050 h 21632"/>
                <a:gd name="connsiteX46" fmla="*/ 3335 w 14372"/>
                <a:gd name="connsiteY46" fmla="*/ 7184 h 21632"/>
                <a:gd name="connsiteX47" fmla="*/ 3290 w 14372"/>
                <a:gd name="connsiteY47" fmla="*/ 7385 h 21632"/>
                <a:gd name="connsiteX48" fmla="*/ 3271 w 14372"/>
                <a:gd name="connsiteY48" fmla="*/ 7633 h 21632"/>
                <a:gd name="connsiteX49" fmla="*/ 3133 w 14372"/>
                <a:gd name="connsiteY49" fmla="*/ 16011 h 21632"/>
                <a:gd name="connsiteX50" fmla="*/ 2995 w 14372"/>
                <a:gd name="connsiteY50" fmla="*/ 18065 h 21632"/>
                <a:gd name="connsiteX51" fmla="*/ 2670 w 14372"/>
                <a:gd name="connsiteY51" fmla="*/ 19852 h 21632"/>
                <a:gd name="connsiteX52" fmla="*/ 2200 w 14372"/>
                <a:gd name="connsiteY52" fmla="*/ 21122 h 21632"/>
                <a:gd name="connsiteX53" fmla="*/ 1639 w 14372"/>
                <a:gd name="connsiteY53" fmla="*/ 21600 h 21632"/>
                <a:gd name="connsiteX54" fmla="*/ 84 w 14372"/>
                <a:gd name="connsiteY54" fmla="*/ 21600 h 21632"/>
                <a:gd name="connsiteX55" fmla="*/ 378 w 14372"/>
                <a:gd name="connsiteY55" fmla="*/ 16928 h 21632"/>
                <a:gd name="connsiteX56" fmla="*/ 1810 w 14372"/>
                <a:gd name="connsiteY56" fmla="*/ 16928 h 21632"/>
                <a:gd name="connsiteX57" fmla="*/ 1903 w 14372"/>
                <a:gd name="connsiteY57" fmla="*/ 16852 h 21632"/>
                <a:gd name="connsiteX58" fmla="*/ 1984 w 14372"/>
                <a:gd name="connsiteY58" fmla="*/ 16651 h 21632"/>
                <a:gd name="connsiteX59" fmla="*/ 2043 w 14372"/>
                <a:gd name="connsiteY59" fmla="*/ 16365 h 21632"/>
                <a:gd name="connsiteX60" fmla="*/ 2074 w 14372"/>
                <a:gd name="connsiteY60" fmla="*/ 16011 h 21632"/>
                <a:gd name="connsiteX61" fmla="*/ 2366 w 14372"/>
                <a:gd name="connsiteY61" fmla="*/ 7633 h 21632"/>
                <a:gd name="connsiteX62" fmla="*/ 2499 w 14372"/>
                <a:gd name="connsiteY62" fmla="*/ 6238 h 21632"/>
                <a:gd name="connsiteX63" fmla="*/ 2755 w 14372"/>
                <a:gd name="connsiteY63" fmla="*/ 5159 h 21632"/>
                <a:gd name="connsiteX64" fmla="*/ 3097 w 14372"/>
                <a:gd name="connsiteY64" fmla="*/ 4461 h 21632"/>
                <a:gd name="connsiteX65" fmla="*/ 3496 w 14372"/>
                <a:gd name="connsiteY65" fmla="*/ 4213 h 21632"/>
                <a:gd name="connsiteX66" fmla="*/ 4613 w 14372"/>
                <a:gd name="connsiteY66" fmla="*/ 4213 h 21632"/>
                <a:gd name="connsiteX67" fmla="*/ 5012 w 14372"/>
                <a:gd name="connsiteY67" fmla="*/ 4461 h 21632"/>
                <a:gd name="connsiteX68" fmla="*/ 5354 w 14372"/>
                <a:gd name="connsiteY68" fmla="*/ 5159 h 21632"/>
                <a:gd name="connsiteX69" fmla="*/ 5610 w 14372"/>
                <a:gd name="connsiteY69" fmla="*/ 6238 h 21632"/>
                <a:gd name="connsiteX70" fmla="*/ 5741 w 14372"/>
                <a:gd name="connsiteY70" fmla="*/ 7633 h 21632"/>
                <a:gd name="connsiteX71" fmla="*/ 6033 w 14372"/>
                <a:gd name="connsiteY71" fmla="*/ 16011 h 21632"/>
                <a:gd name="connsiteX72" fmla="*/ 6064 w 14372"/>
                <a:gd name="connsiteY72" fmla="*/ 16365 h 21632"/>
                <a:gd name="connsiteX73" fmla="*/ 6123 w 14372"/>
                <a:gd name="connsiteY73" fmla="*/ 16651 h 21632"/>
                <a:gd name="connsiteX74" fmla="*/ 6204 w 14372"/>
                <a:gd name="connsiteY74" fmla="*/ 16852 h 21632"/>
                <a:gd name="connsiteX75" fmla="*/ 6296 w 14372"/>
                <a:gd name="connsiteY75" fmla="*/ 16928 h 21632"/>
                <a:gd name="connsiteX76" fmla="*/ 7728 w 14372"/>
                <a:gd name="connsiteY76" fmla="*/ 16928 h 21632"/>
                <a:gd name="connsiteX77" fmla="*/ 7812 w 14372"/>
                <a:gd name="connsiteY77" fmla="*/ 16852 h 21632"/>
                <a:gd name="connsiteX78" fmla="*/ 7871 w 14372"/>
                <a:gd name="connsiteY78" fmla="*/ 16651 h 21632"/>
                <a:gd name="connsiteX79" fmla="*/ 7899 w 14372"/>
                <a:gd name="connsiteY79" fmla="*/ 16365 h 21632"/>
                <a:gd name="connsiteX80" fmla="*/ 7892 w 14372"/>
                <a:gd name="connsiteY80" fmla="*/ 16011 h 21632"/>
                <a:gd name="connsiteX81" fmla="*/ 6997 w 14372"/>
                <a:gd name="connsiteY81" fmla="*/ 2799 h 21632"/>
                <a:gd name="connsiteX82" fmla="*/ 6995 w 14372"/>
                <a:gd name="connsiteY82" fmla="*/ 1662 h 21632"/>
                <a:gd name="connsiteX83" fmla="*/ 7132 w 14372"/>
                <a:gd name="connsiteY83" fmla="*/ 783 h 21632"/>
                <a:gd name="connsiteX84" fmla="*/ 7382 w 14372"/>
                <a:gd name="connsiteY84" fmla="*/ 210 h 21632"/>
                <a:gd name="connsiteX85" fmla="*/ 7721 w 14372"/>
                <a:gd name="connsiteY85" fmla="*/ 0 h 21632"/>
                <a:gd name="connsiteX86" fmla="*/ 8738 w 14372"/>
                <a:gd name="connsiteY86" fmla="*/ 0 h 21632"/>
                <a:gd name="connsiteX0" fmla="*/ 8738 w 14380"/>
                <a:gd name="connsiteY0" fmla="*/ 0 h 21632"/>
                <a:gd name="connsiteX1" fmla="*/ 9120 w 14380"/>
                <a:gd name="connsiteY1" fmla="*/ 210 h 21632"/>
                <a:gd name="connsiteX2" fmla="*/ 9488 w 14380"/>
                <a:gd name="connsiteY2" fmla="*/ 783 h 21632"/>
                <a:gd name="connsiteX3" fmla="*/ 9809 w 14380"/>
                <a:gd name="connsiteY3" fmla="*/ 1662 h 21632"/>
                <a:gd name="connsiteX4" fmla="*/ 10039 w 14380"/>
                <a:gd name="connsiteY4" fmla="*/ 2799 h 21632"/>
                <a:gd name="connsiteX5" fmla="*/ 11858 w 14380"/>
                <a:gd name="connsiteY5" fmla="*/ 16011 h 21632"/>
                <a:gd name="connsiteX6" fmla="*/ 11925 w 14380"/>
                <a:gd name="connsiteY6" fmla="*/ 16365 h 21632"/>
                <a:gd name="connsiteX7" fmla="*/ 12013 w 14380"/>
                <a:gd name="connsiteY7" fmla="*/ 16651 h 21632"/>
                <a:gd name="connsiteX8" fmla="*/ 12113 w 14380"/>
                <a:gd name="connsiteY8" fmla="*/ 16852 h 21632"/>
                <a:gd name="connsiteX9" fmla="*/ 12212 w 14380"/>
                <a:gd name="connsiteY9" fmla="*/ 16928 h 21632"/>
                <a:gd name="connsiteX10" fmla="*/ 14110 w 14380"/>
                <a:gd name="connsiteY10" fmla="*/ 16928 h 21632"/>
                <a:gd name="connsiteX11" fmla="*/ 14359 w 14380"/>
                <a:gd name="connsiteY11" fmla="*/ 18146 h 21632"/>
                <a:gd name="connsiteX12" fmla="*/ 14380 w 14380"/>
                <a:gd name="connsiteY12" fmla="*/ 19893 h 21632"/>
                <a:gd name="connsiteX13" fmla="*/ 14122 w 14380"/>
                <a:gd name="connsiteY13" fmla="*/ 21632 h 21632"/>
                <a:gd name="connsiteX14" fmla="*/ 12875 w 14380"/>
                <a:gd name="connsiteY14" fmla="*/ 21600 h 21632"/>
                <a:gd name="connsiteX15" fmla="*/ 12267 w 14380"/>
                <a:gd name="connsiteY15" fmla="*/ 21122 h 21632"/>
                <a:gd name="connsiteX16" fmla="*/ 11666 w 14380"/>
                <a:gd name="connsiteY16" fmla="*/ 19852 h 21632"/>
                <a:gd name="connsiteX17" fmla="*/ 11158 w 14380"/>
                <a:gd name="connsiteY17" fmla="*/ 18065 h 21632"/>
                <a:gd name="connsiteX18" fmla="*/ 10809 w 14380"/>
                <a:gd name="connsiteY18" fmla="*/ 16011 h 21632"/>
                <a:gd name="connsiteX19" fmla="*/ 9234 w 14380"/>
                <a:gd name="connsiteY19" fmla="*/ 2799 h 21632"/>
                <a:gd name="connsiteX20" fmla="*/ 9196 w 14380"/>
                <a:gd name="connsiteY20" fmla="*/ 2598 h 21632"/>
                <a:gd name="connsiteX21" fmla="*/ 9139 w 14380"/>
                <a:gd name="connsiteY21" fmla="*/ 2436 h 21632"/>
                <a:gd name="connsiteX22" fmla="*/ 9073 w 14380"/>
                <a:gd name="connsiteY22" fmla="*/ 2321 h 21632"/>
                <a:gd name="connsiteX23" fmla="*/ 9001 w 14380"/>
                <a:gd name="connsiteY23" fmla="*/ 2283 h 21632"/>
                <a:gd name="connsiteX24" fmla="*/ 7933 w 14380"/>
                <a:gd name="connsiteY24" fmla="*/ 2283 h 21632"/>
                <a:gd name="connsiteX25" fmla="*/ 7871 w 14380"/>
                <a:gd name="connsiteY25" fmla="*/ 2321 h 21632"/>
                <a:gd name="connsiteX26" fmla="*/ 7826 w 14380"/>
                <a:gd name="connsiteY26" fmla="*/ 2436 h 21632"/>
                <a:gd name="connsiteX27" fmla="*/ 7804 w 14380"/>
                <a:gd name="connsiteY27" fmla="*/ 2598 h 21632"/>
                <a:gd name="connsiteX28" fmla="*/ 7809 w 14380"/>
                <a:gd name="connsiteY28" fmla="*/ 2799 h 21632"/>
                <a:gd name="connsiteX29" fmla="*/ 8949 w 14380"/>
                <a:gd name="connsiteY29" fmla="*/ 16011 h 21632"/>
                <a:gd name="connsiteX30" fmla="*/ 9023 w 14380"/>
                <a:gd name="connsiteY30" fmla="*/ 18065 h 21632"/>
                <a:gd name="connsiteX31" fmla="*/ 8883 w 14380"/>
                <a:gd name="connsiteY31" fmla="*/ 19852 h 21632"/>
                <a:gd name="connsiteX32" fmla="*/ 8543 w 14380"/>
                <a:gd name="connsiteY32" fmla="*/ 21122 h 21632"/>
                <a:gd name="connsiteX33" fmla="*/ 8032 w 14380"/>
                <a:gd name="connsiteY33" fmla="*/ 21600 h 21632"/>
                <a:gd name="connsiteX34" fmla="*/ 6484 w 14380"/>
                <a:gd name="connsiteY34" fmla="*/ 21600 h 21632"/>
                <a:gd name="connsiteX35" fmla="*/ 5926 w 14380"/>
                <a:gd name="connsiteY35" fmla="*/ 21122 h 21632"/>
                <a:gd name="connsiteX36" fmla="*/ 5456 w 14380"/>
                <a:gd name="connsiteY36" fmla="*/ 19852 h 21632"/>
                <a:gd name="connsiteX37" fmla="*/ 5130 w 14380"/>
                <a:gd name="connsiteY37" fmla="*/ 18065 h 21632"/>
                <a:gd name="connsiteX38" fmla="*/ 4993 w 14380"/>
                <a:gd name="connsiteY38" fmla="*/ 16011 h 21632"/>
                <a:gd name="connsiteX39" fmla="*/ 4855 w 14380"/>
                <a:gd name="connsiteY39" fmla="*/ 7633 h 21632"/>
                <a:gd name="connsiteX40" fmla="*/ 4836 w 14380"/>
                <a:gd name="connsiteY40" fmla="*/ 7385 h 21632"/>
                <a:gd name="connsiteX41" fmla="*/ 4791 w 14380"/>
                <a:gd name="connsiteY41" fmla="*/ 7184 h 21632"/>
                <a:gd name="connsiteX42" fmla="*/ 4729 w 14380"/>
                <a:gd name="connsiteY42" fmla="*/ 7050 h 21632"/>
                <a:gd name="connsiteX43" fmla="*/ 4655 w 14380"/>
                <a:gd name="connsiteY43" fmla="*/ 7003 h 21632"/>
                <a:gd name="connsiteX44" fmla="*/ 3470 w 14380"/>
                <a:gd name="connsiteY44" fmla="*/ 7003 h 21632"/>
                <a:gd name="connsiteX45" fmla="*/ 3397 w 14380"/>
                <a:gd name="connsiteY45" fmla="*/ 7050 h 21632"/>
                <a:gd name="connsiteX46" fmla="*/ 3335 w 14380"/>
                <a:gd name="connsiteY46" fmla="*/ 7184 h 21632"/>
                <a:gd name="connsiteX47" fmla="*/ 3290 w 14380"/>
                <a:gd name="connsiteY47" fmla="*/ 7385 h 21632"/>
                <a:gd name="connsiteX48" fmla="*/ 3271 w 14380"/>
                <a:gd name="connsiteY48" fmla="*/ 7633 h 21632"/>
                <a:gd name="connsiteX49" fmla="*/ 3133 w 14380"/>
                <a:gd name="connsiteY49" fmla="*/ 16011 h 21632"/>
                <a:gd name="connsiteX50" fmla="*/ 2995 w 14380"/>
                <a:gd name="connsiteY50" fmla="*/ 18065 h 21632"/>
                <a:gd name="connsiteX51" fmla="*/ 2670 w 14380"/>
                <a:gd name="connsiteY51" fmla="*/ 19852 h 21632"/>
                <a:gd name="connsiteX52" fmla="*/ 2200 w 14380"/>
                <a:gd name="connsiteY52" fmla="*/ 21122 h 21632"/>
                <a:gd name="connsiteX53" fmla="*/ 1639 w 14380"/>
                <a:gd name="connsiteY53" fmla="*/ 21600 h 21632"/>
                <a:gd name="connsiteX54" fmla="*/ 84 w 14380"/>
                <a:gd name="connsiteY54" fmla="*/ 21600 h 21632"/>
                <a:gd name="connsiteX55" fmla="*/ 378 w 14380"/>
                <a:gd name="connsiteY55" fmla="*/ 16928 h 21632"/>
                <a:gd name="connsiteX56" fmla="*/ 1810 w 14380"/>
                <a:gd name="connsiteY56" fmla="*/ 16928 h 21632"/>
                <a:gd name="connsiteX57" fmla="*/ 1903 w 14380"/>
                <a:gd name="connsiteY57" fmla="*/ 16852 h 21632"/>
                <a:gd name="connsiteX58" fmla="*/ 1984 w 14380"/>
                <a:gd name="connsiteY58" fmla="*/ 16651 h 21632"/>
                <a:gd name="connsiteX59" fmla="*/ 2043 w 14380"/>
                <a:gd name="connsiteY59" fmla="*/ 16365 h 21632"/>
                <a:gd name="connsiteX60" fmla="*/ 2074 w 14380"/>
                <a:gd name="connsiteY60" fmla="*/ 16011 h 21632"/>
                <a:gd name="connsiteX61" fmla="*/ 2366 w 14380"/>
                <a:gd name="connsiteY61" fmla="*/ 7633 h 21632"/>
                <a:gd name="connsiteX62" fmla="*/ 2499 w 14380"/>
                <a:gd name="connsiteY62" fmla="*/ 6238 h 21632"/>
                <a:gd name="connsiteX63" fmla="*/ 2755 w 14380"/>
                <a:gd name="connsiteY63" fmla="*/ 5159 h 21632"/>
                <a:gd name="connsiteX64" fmla="*/ 3097 w 14380"/>
                <a:gd name="connsiteY64" fmla="*/ 4461 h 21632"/>
                <a:gd name="connsiteX65" fmla="*/ 3496 w 14380"/>
                <a:gd name="connsiteY65" fmla="*/ 4213 h 21632"/>
                <a:gd name="connsiteX66" fmla="*/ 4613 w 14380"/>
                <a:gd name="connsiteY66" fmla="*/ 4213 h 21632"/>
                <a:gd name="connsiteX67" fmla="*/ 5012 w 14380"/>
                <a:gd name="connsiteY67" fmla="*/ 4461 h 21632"/>
                <a:gd name="connsiteX68" fmla="*/ 5354 w 14380"/>
                <a:gd name="connsiteY68" fmla="*/ 5159 h 21632"/>
                <a:gd name="connsiteX69" fmla="*/ 5610 w 14380"/>
                <a:gd name="connsiteY69" fmla="*/ 6238 h 21632"/>
                <a:gd name="connsiteX70" fmla="*/ 5741 w 14380"/>
                <a:gd name="connsiteY70" fmla="*/ 7633 h 21632"/>
                <a:gd name="connsiteX71" fmla="*/ 6033 w 14380"/>
                <a:gd name="connsiteY71" fmla="*/ 16011 h 21632"/>
                <a:gd name="connsiteX72" fmla="*/ 6064 w 14380"/>
                <a:gd name="connsiteY72" fmla="*/ 16365 h 21632"/>
                <a:gd name="connsiteX73" fmla="*/ 6123 w 14380"/>
                <a:gd name="connsiteY73" fmla="*/ 16651 h 21632"/>
                <a:gd name="connsiteX74" fmla="*/ 6204 w 14380"/>
                <a:gd name="connsiteY74" fmla="*/ 16852 h 21632"/>
                <a:gd name="connsiteX75" fmla="*/ 6296 w 14380"/>
                <a:gd name="connsiteY75" fmla="*/ 16928 h 21632"/>
                <a:gd name="connsiteX76" fmla="*/ 7728 w 14380"/>
                <a:gd name="connsiteY76" fmla="*/ 16928 h 21632"/>
                <a:gd name="connsiteX77" fmla="*/ 7812 w 14380"/>
                <a:gd name="connsiteY77" fmla="*/ 16852 h 21632"/>
                <a:gd name="connsiteX78" fmla="*/ 7871 w 14380"/>
                <a:gd name="connsiteY78" fmla="*/ 16651 h 21632"/>
                <a:gd name="connsiteX79" fmla="*/ 7899 w 14380"/>
                <a:gd name="connsiteY79" fmla="*/ 16365 h 21632"/>
                <a:gd name="connsiteX80" fmla="*/ 7892 w 14380"/>
                <a:gd name="connsiteY80" fmla="*/ 16011 h 21632"/>
                <a:gd name="connsiteX81" fmla="*/ 6997 w 14380"/>
                <a:gd name="connsiteY81" fmla="*/ 2799 h 21632"/>
                <a:gd name="connsiteX82" fmla="*/ 6995 w 14380"/>
                <a:gd name="connsiteY82" fmla="*/ 1662 h 21632"/>
                <a:gd name="connsiteX83" fmla="*/ 7132 w 14380"/>
                <a:gd name="connsiteY83" fmla="*/ 783 h 21632"/>
                <a:gd name="connsiteX84" fmla="*/ 7382 w 14380"/>
                <a:gd name="connsiteY84" fmla="*/ 210 h 21632"/>
                <a:gd name="connsiteX85" fmla="*/ 7721 w 14380"/>
                <a:gd name="connsiteY85" fmla="*/ 0 h 21632"/>
                <a:gd name="connsiteX86" fmla="*/ 8738 w 14380"/>
                <a:gd name="connsiteY86" fmla="*/ 0 h 21632"/>
                <a:gd name="connsiteX0" fmla="*/ 8738 w 14389"/>
                <a:gd name="connsiteY0" fmla="*/ 0 h 21632"/>
                <a:gd name="connsiteX1" fmla="*/ 9120 w 14389"/>
                <a:gd name="connsiteY1" fmla="*/ 210 h 21632"/>
                <a:gd name="connsiteX2" fmla="*/ 9488 w 14389"/>
                <a:gd name="connsiteY2" fmla="*/ 783 h 21632"/>
                <a:gd name="connsiteX3" fmla="*/ 9809 w 14389"/>
                <a:gd name="connsiteY3" fmla="*/ 1662 h 21632"/>
                <a:gd name="connsiteX4" fmla="*/ 10039 w 14389"/>
                <a:gd name="connsiteY4" fmla="*/ 2799 h 21632"/>
                <a:gd name="connsiteX5" fmla="*/ 11858 w 14389"/>
                <a:gd name="connsiteY5" fmla="*/ 16011 h 21632"/>
                <a:gd name="connsiteX6" fmla="*/ 11925 w 14389"/>
                <a:gd name="connsiteY6" fmla="*/ 16365 h 21632"/>
                <a:gd name="connsiteX7" fmla="*/ 12013 w 14389"/>
                <a:gd name="connsiteY7" fmla="*/ 16651 h 21632"/>
                <a:gd name="connsiteX8" fmla="*/ 12113 w 14389"/>
                <a:gd name="connsiteY8" fmla="*/ 16852 h 21632"/>
                <a:gd name="connsiteX9" fmla="*/ 12212 w 14389"/>
                <a:gd name="connsiteY9" fmla="*/ 16928 h 21632"/>
                <a:gd name="connsiteX10" fmla="*/ 14110 w 14389"/>
                <a:gd name="connsiteY10" fmla="*/ 16928 h 21632"/>
                <a:gd name="connsiteX11" fmla="*/ 14380 w 14389"/>
                <a:gd name="connsiteY11" fmla="*/ 19893 h 21632"/>
                <a:gd name="connsiteX12" fmla="*/ 14122 w 14389"/>
                <a:gd name="connsiteY12" fmla="*/ 21632 h 21632"/>
                <a:gd name="connsiteX13" fmla="*/ 12875 w 14389"/>
                <a:gd name="connsiteY13" fmla="*/ 21600 h 21632"/>
                <a:gd name="connsiteX14" fmla="*/ 12267 w 14389"/>
                <a:gd name="connsiteY14" fmla="*/ 21122 h 21632"/>
                <a:gd name="connsiteX15" fmla="*/ 11666 w 14389"/>
                <a:gd name="connsiteY15" fmla="*/ 19852 h 21632"/>
                <a:gd name="connsiteX16" fmla="*/ 11158 w 14389"/>
                <a:gd name="connsiteY16" fmla="*/ 18065 h 21632"/>
                <a:gd name="connsiteX17" fmla="*/ 10809 w 14389"/>
                <a:gd name="connsiteY17" fmla="*/ 16011 h 21632"/>
                <a:gd name="connsiteX18" fmla="*/ 9234 w 14389"/>
                <a:gd name="connsiteY18" fmla="*/ 2799 h 21632"/>
                <a:gd name="connsiteX19" fmla="*/ 9196 w 14389"/>
                <a:gd name="connsiteY19" fmla="*/ 2598 h 21632"/>
                <a:gd name="connsiteX20" fmla="*/ 9139 w 14389"/>
                <a:gd name="connsiteY20" fmla="*/ 2436 h 21632"/>
                <a:gd name="connsiteX21" fmla="*/ 9073 w 14389"/>
                <a:gd name="connsiteY21" fmla="*/ 2321 h 21632"/>
                <a:gd name="connsiteX22" fmla="*/ 9001 w 14389"/>
                <a:gd name="connsiteY22" fmla="*/ 2283 h 21632"/>
                <a:gd name="connsiteX23" fmla="*/ 7933 w 14389"/>
                <a:gd name="connsiteY23" fmla="*/ 2283 h 21632"/>
                <a:gd name="connsiteX24" fmla="*/ 7871 w 14389"/>
                <a:gd name="connsiteY24" fmla="*/ 2321 h 21632"/>
                <a:gd name="connsiteX25" fmla="*/ 7826 w 14389"/>
                <a:gd name="connsiteY25" fmla="*/ 2436 h 21632"/>
                <a:gd name="connsiteX26" fmla="*/ 7804 w 14389"/>
                <a:gd name="connsiteY26" fmla="*/ 2598 h 21632"/>
                <a:gd name="connsiteX27" fmla="*/ 7809 w 14389"/>
                <a:gd name="connsiteY27" fmla="*/ 2799 h 21632"/>
                <a:gd name="connsiteX28" fmla="*/ 8949 w 14389"/>
                <a:gd name="connsiteY28" fmla="*/ 16011 h 21632"/>
                <a:gd name="connsiteX29" fmla="*/ 9023 w 14389"/>
                <a:gd name="connsiteY29" fmla="*/ 18065 h 21632"/>
                <a:gd name="connsiteX30" fmla="*/ 8883 w 14389"/>
                <a:gd name="connsiteY30" fmla="*/ 19852 h 21632"/>
                <a:gd name="connsiteX31" fmla="*/ 8543 w 14389"/>
                <a:gd name="connsiteY31" fmla="*/ 21122 h 21632"/>
                <a:gd name="connsiteX32" fmla="*/ 8032 w 14389"/>
                <a:gd name="connsiteY32" fmla="*/ 21600 h 21632"/>
                <a:gd name="connsiteX33" fmla="*/ 6484 w 14389"/>
                <a:gd name="connsiteY33" fmla="*/ 21600 h 21632"/>
                <a:gd name="connsiteX34" fmla="*/ 5926 w 14389"/>
                <a:gd name="connsiteY34" fmla="*/ 21122 h 21632"/>
                <a:gd name="connsiteX35" fmla="*/ 5456 w 14389"/>
                <a:gd name="connsiteY35" fmla="*/ 19852 h 21632"/>
                <a:gd name="connsiteX36" fmla="*/ 5130 w 14389"/>
                <a:gd name="connsiteY36" fmla="*/ 18065 h 21632"/>
                <a:gd name="connsiteX37" fmla="*/ 4993 w 14389"/>
                <a:gd name="connsiteY37" fmla="*/ 16011 h 21632"/>
                <a:gd name="connsiteX38" fmla="*/ 4855 w 14389"/>
                <a:gd name="connsiteY38" fmla="*/ 7633 h 21632"/>
                <a:gd name="connsiteX39" fmla="*/ 4836 w 14389"/>
                <a:gd name="connsiteY39" fmla="*/ 7385 h 21632"/>
                <a:gd name="connsiteX40" fmla="*/ 4791 w 14389"/>
                <a:gd name="connsiteY40" fmla="*/ 7184 h 21632"/>
                <a:gd name="connsiteX41" fmla="*/ 4729 w 14389"/>
                <a:gd name="connsiteY41" fmla="*/ 7050 h 21632"/>
                <a:gd name="connsiteX42" fmla="*/ 4655 w 14389"/>
                <a:gd name="connsiteY42" fmla="*/ 7003 h 21632"/>
                <a:gd name="connsiteX43" fmla="*/ 3470 w 14389"/>
                <a:gd name="connsiteY43" fmla="*/ 7003 h 21632"/>
                <a:gd name="connsiteX44" fmla="*/ 3397 w 14389"/>
                <a:gd name="connsiteY44" fmla="*/ 7050 h 21632"/>
                <a:gd name="connsiteX45" fmla="*/ 3335 w 14389"/>
                <a:gd name="connsiteY45" fmla="*/ 7184 h 21632"/>
                <a:gd name="connsiteX46" fmla="*/ 3290 w 14389"/>
                <a:gd name="connsiteY46" fmla="*/ 7385 h 21632"/>
                <a:gd name="connsiteX47" fmla="*/ 3271 w 14389"/>
                <a:gd name="connsiteY47" fmla="*/ 7633 h 21632"/>
                <a:gd name="connsiteX48" fmla="*/ 3133 w 14389"/>
                <a:gd name="connsiteY48" fmla="*/ 16011 h 21632"/>
                <a:gd name="connsiteX49" fmla="*/ 2995 w 14389"/>
                <a:gd name="connsiteY49" fmla="*/ 18065 h 21632"/>
                <a:gd name="connsiteX50" fmla="*/ 2670 w 14389"/>
                <a:gd name="connsiteY50" fmla="*/ 19852 h 21632"/>
                <a:gd name="connsiteX51" fmla="*/ 2200 w 14389"/>
                <a:gd name="connsiteY51" fmla="*/ 21122 h 21632"/>
                <a:gd name="connsiteX52" fmla="*/ 1639 w 14389"/>
                <a:gd name="connsiteY52" fmla="*/ 21600 h 21632"/>
                <a:gd name="connsiteX53" fmla="*/ 84 w 14389"/>
                <a:gd name="connsiteY53" fmla="*/ 21600 h 21632"/>
                <a:gd name="connsiteX54" fmla="*/ 378 w 14389"/>
                <a:gd name="connsiteY54" fmla="*/ 16928 h 21632"/>
                <a:gd name="connsiteX55" fmla="*/ 1810 w 14389"/>
                <a:gd name="connsiteY55" fmla="*/ 16928 h 21632"/>
                <a:gd name="connsiteX56" fmla="*/ 1903 w 14389"/>
                <a:gd name="connsiteY56" fmla="*/ 16852 h 21632"/>
                <a:gd name="connsiteX57" fmla="*/ 1984 w 14389"/>
                <a:gd name="connsiteY57" fmla="*/ 16651 h 21632"/>
                <a:gd name="connsiteX58" fmla="*/ 2043 w 14389"/>
                <a:gd name="connsiteY58" fmla="*/ 16365 h 21632"/>
                <a:gd name="connsiteX59" fmla="*/ 2074 w 14389"/>
                <a:gd name="connsiteY59" fmla="*/ 16011 h 21632"/>
                <a:gd name="connsiteX60" fmla="*/ 2366 w 14389"/>
                <a:gd name="connsiteY60" fmla="*/ 7633 h 21632"/>
                <a:gd name="connsiteX61" fmla="*/ 2499 w 14389"/>
                <a:gd name="connsiteY61" fmla="*/ 6238 h 21632"/>
                <a:gd name="connsiteX62" fmla="*/ 2755 w 14389"/>
                <a:gd name="connsiteY62" fmla="*/ 5159 h 21632"/>
                <a:gd name="connsiteX63" fmla="*/ 3097 w 14389"/>
                <a:gd name="connsiteY63" fmla="*/ 4461 h 21632"/>
                <a:gd name="connsiteX64" fmla="*/ 3496 w 14389"/>
                <a:gd name="connsiteY64" fmla="*/ 4213 h 21632"/>
                <a:gd name="connsiteX65" fmla="*/ 4613 w 14389"/>
                <a:gd name="connsiteY65" fmla="*/ 4213 h 21632"/>
                <a:gd name="connsiteX66" fmla="*/ 5012 w 14389"/>
                <a:gd name="connsiteY66" fmla="*/ 4461 h 21632"/>
                <a:gd name="connsiteX67" fmla="*/ 5354 w 14389"/>
                <a:gd name="connsiteY67" fmla="*/ 5159 h 21632"/>
                <a:gd name="connsiteX68" fmla="*/ 5610 w 14389"/>
                <a:gd name="connsiteY68" fmla="*/ 6238 h 21632"/>
                <a:gd name="connsiteX69" fmla="*/ 5741 w 14389"/>
                <a:gd name="connsiteY69" fmla="*/ 7633 h 21632"/>
                <a:gd name="connsiteX70" fmla="*/ 6033 w 14389"/>
                <a:gd name="connsiteY70" fmla="*/ 16011 h 21632"/>
                <a:gd name="connsiteX71" fmla="*/ 6064 w 14389"/>
                <a:gd name="connsiteY71" fmla="*/ 16365 h 21632"/>
                <a:gd name="connsiteX72" fmla="*/ 6123 w 14389"/>
                <a:gd name="connsiteY72" fmla="*/ 16651 h 21632"/>
                <a:gd name="connsiteX73" fmla="*/ 6204 w 14389"/>
                <a:gd name="connsiteY73" fmla="*/ 16852 h 21632"/>
                <a:gd name="connsiteX74" fmla="*/ 6296 w 14389"/>
                <a:gd name="connsiteY74" fmla="*/ 16928 h 21632"/>
                <a:gd name="connsiteX75" fmla="*/ 7728 w 14389"/>
                <a:gd name="connsiteY75" fmla="*/ 16928 h 21632"/>
                <a:gd name="connsiteX76" fmla="*/ 7812 w 14389"/>
                <a:gd name="connsiteY76" fmla="*/ 16852 h 21632"/>
                <a:gd name="connsiteX77" fmla="*/ 7871 w 14389"/>
                <a:gd name="connsiteY77" fmla="*/ 16651 h 21632"/>
                <a:gd name="connsiteX78" fmla="*/ 7899 w 14389"/>
                <a:gd name="connsiteY78" fmla="*/ 16365 h 21632"/>
                <a:gd name="connsiteX79" fmla="*/ 7892 w 14389"/>
                <a:gd name="connsiteY79" fmla="*/ 16011 h 21632"/>
                <a:gd name="connsiteX80" fmla="*/ 6997 w 14389"/>
                <a:gd name="connsiteY80" fmla="*/ 2799 h 21632"/>
                <a:gd name="connsiteX81" fmla="*/ 6995 w 14389"/>
                <a:gd name="connsiteY81" fmla="*/ 1662 h 21632"/>
                <a:gd name="connsiteX82" fmla="*/ 7132 w 14389"/>
                <a:gd name="connsiteY82" fmla="*/ 783 h 21632"/>
                <a:gd name="connsiteX83" fmla="*/ 7382 w 14389"/>
                <a:gd name="connsiteY83" fmla="*/ 210 h 21632"/>
                <a:gd name="connsiteX84" fmla="*/ 7721 w 14389"/>
                <a:gd name="connsiteY84" fmla="*/ 0 h 21632"/>
                <a:gd name="connsiteX85" fmla="*/ 8738 w 14389"/>
                <a:gd name="connsiteY85" fmla="*/ 0 h 21632"/>
                <a:gd name="connsiteX0" fmla="*/ 8738 w 14313"/>
                <a:gd name="connsiteY0" fmla="*/ 0 h 21632"/>
                <a:gd name="connsiteX1" fmla="*/ 9120 w 14313"/>
                <a:gd name="connsiteY1" fmla="*/ 210 h 21632"/>
                <a:gd name="connsiteX2" fmla="*/ 9488 w 14313"/>
                <a:gd name="connsiteY2" fmla="*/ 783 h 21632"/>
                <a:gd name="connsiteX3" fmla="*/ 9809 w 14313"/>
                <a:gd name="connsiteY3" fmla="*/ 1662 h 21632"/>
                <a:gd name="connsiteX4" fmla="*/ 10039 w 14313"/>
                <a:gd name="connsiteY4" fmla="*/ 2799 h 21632"/>
                <a:gd name="connsiteX5" fmla="*/ 11858 w 14313"/>
                <a:gd name="connsiteY5" fmla="*/ 16011 h 21632"/>
                <a:gd name="connsiteX6" fmla="*/ 11925 w 14313"/>
                <a:gd name="connsiteY6" fmla="*/ 16365 h 21632"/>
                <a:gd name="connsiteX7" fmla="*/ 12013 w 14313"/>
                <a:gd name="connsiteY7" fmla="*/ 16651 h 21632"/>
                <a:gd name="connsiteX8" fmla="*/ 12113 w 14313"/>
                <a:gd name="connsiteY8" fmla="*/ 16852 h 21632"/>
                <a:gd name="connsiteX9" fmla="*/ 12212 w 14313"/>
                <a:gd name="connsiteY9" fmla="*/ 16928 h 21632"/>
                <a:gd name="connsiteX10" fmla="*/ 14110 w 14313"/>
                <a:gd name="connsiteY10" fmla="*/ 16928 h 21632"/>
                <a:gd name="connsiteX11" fmla="*/ 14122 w 14313"/>
                <a:gd name="connsiteY11" fmla="*/ 21632 h 21632"/>
                <a:gd name="connsiteX12" fmla="*/ 12875 w 14313"/>
                <a:gd name="connsiteY12" fmla="*/ 21600 h 21632"/>
                <a:gd name="connsiteX13" fmla="*/ 12267 w 14313"/>
                <a:gd name="connsiteY13" fmla="*/ 21122 h 21632"/>
                <a:gd name="connsiteX14" fmla="*/ 11666 w 14313"/>
                <a:gd name="connsiteY14" fmla="*/ 19852 h 21632"/>
                <a:gd name="connsiteX15" fmla="*/ 11158 w 14313"/>
                <a:gd name="connsiteY15" fmla="*/ 18065 h 21632"/>
                <a:gd name="connsiteX16" fmla="*/ 10809 w 14313"/>
                <a:gd name="connsiteY16" fmla="*/ 16011 h 21632"/>
                <a:gd name="connsiteX17" fmla="*/ 9234 w 14313"/>
                <a:gd name="connsiteY17" fmla="*/ 2799 h 21632"/>
                <a:gd name="connsiteX18" fmla="*/ 9196 w 14313"/>
                <a:gd name="connsiteY18" fmla="*/ 2598 h 21632"/>
                <a:gd name="connsiteX19" fmla="*/ 9139 w 14313"/>
                <a:gd name="connsiteY19" fmla="*/ 2436 h 21632"/>
                <a:gd name="connsiteX20" fmla="*/ 9073 w 14313"/>
                <a:gd name="connsiteY20" fmla="*/ 2321 h 21632"/>
                <a:gd name="connsiteX21" fmla="*/ 9001 w 14313"/>
                <a:gd name="connsiteY21" fmla="*/ 2283 h 21632"/>
                <a:gd name="connsiteX22" fmla="*/ 7933 w 14313"/>
                <a:gd name="connsiteY22" fmla="*/ 2283 h 21632"/>
                <a:gd name="connsiteX23" fmla="*/ 7871 w 14313"/>
                <a:gd name="connsiteY23" fmla="*/ 2321 h 21632"/>
                <a:gd name="connsiteX24" fmla="*/ 7826 w 14313"/>
                <a:gd name="connsiteY24" fmla="*/ 2436 h 21632"/>
                <a:gd name="connsiteX25" fmla="*/ 7804 w 14313"/>
                <a:gd name="connsiteY25" fmla="*/ 2598 h 21632"/>
                <a:gd name="connsiteX26" fmla="*/ 7809 w 14313"/>
                <a:gd name="connsiteY26" fmla="*/ 2799 h 21632"/>
                <a:gd name="connsiteX27" fmla="*/ 8949 w 14313"/>
                <a:gd name="connsiteY27" fmla="*/ 16011 h 21632"/>
                <a:gd name="connsiteX28" fmla="*/ 9023 w 14313"/>
                <a:gd name="connsiteY28" fmla="*/ 18065 h 21632"/>
                <a:gd name="connsiteX29" fmla="*/ 8883 w 14313"/>
                <a:gd name="connsiteY29" fmla="*/ 19852 h 21632"/>
                <a:gd name="connsiteX30" fmla="*/ 8543 w 14313"/>
                <a:gd name="connsiteY30" fmla="*/ 21122 h 21632"/>
                <a:gd name="connsiteX31" fmla="*/ 8032 w 14313"/>
                <a:gd name="connsiteY31" fmla="*/ 21600 h 21632"/>
                <a:gd name="connsiteX32" fmla="*/ 6484 w 14313"/>
                <a:gd name="connsiteY32" fmla="*/ 21600 h 21632"/>
                <a:gd name="connsiteX33" fmla="*/ 5926 w 14313"/>
                <a:gd name="connsiteY33" fmla="*/ 21122 h 21632"/>
                <a:gd name="connsiteX34" fmla="*/ 5456 w 14313"/>
                <a:gd name="connsiteY34" fmla="*/ 19852 h 21632"/>
                <a:gd name="connsiteX35" fmla="*/ 5130 w 14313"/>
                <a:gd name="connsiteY35" fmla="*/ 18065 h 21632"/>
                <a:gd name="connsiteX36" fmla="*/ 4993 w 14313"/>
                <a:gd name="connsiteY36" fmla="*/ 16011 h 21632"/>
                <a:gd name="connsiteX37" fmla="*/ 4855 w 14313"/>
                <a:gd name="connsiteY37" fmla="*/ 7633 h 21632"/>
                <a:gd name="connsiteX38" fmla="*/ 4836 w 14313"/>
                <a:gd name="connsiteY38" fmla="*/ 7385 h 21632"/>
                <a:gd name="connsiteX39" fmla="*/ 4791 w 14313"/>
                <a:gd name="connsiteY39" fmla="*/ 7184 h 21632"/>
                <a:gd name="connsiteX40" fmla="*/ 4729 w 14313"/>
                <a:gd name="connsiteY40" fmla="*/ 7050 h 21632"/>
                <a:gd name="connsiteX41" fmla="*/ 4655 w 14313"/>
                <a:gd name="connsiteY41" fmla="*/ 7003 h 21632"/>
                <a:gd name="connsiteX42" fmla="*/ 3470 w 14313"/>
                <a:gd name="connsiteY42" fmla="*/ 7003 h 21632"/>
                <a:gd name="connsiteX43" fmla="*/ 3397 w 14313"/>
                <a:gd name="connsiteY43" fmla="*/ 7050 h 21632"/>
                <a:gd name="connsiteX44" fmla="*/ 3335 w 14313"/>
                <a:gd name="connsiteY44" fmla="*/ 7184 h 21632"/>
                <a:gd name="connsiteX45" fmla="*/ 3290 w 14313"/>
                <a:gd name="connsiteY45" fmla="*/ 7385 h 21632"/>
                <a:gd name="connsiteX46" fmla="*/ 3271 w 14313"/>
                <a:gd name="connsiteY46" fmla="*/ 7633 h 21632"/>
                <a:gd name="connsiteX47" fmla="*/ 3133 w 14313"/>
                <a:gd name="connsiteY47" fmla="*/ 16011 h 21632"/>
                <a:gd name="connsiteX48" fmla="*/ 2995 w 14313"/>
                <a:gd name="connsiteY48" fmla="*/ 18065 h 21632"/>
                <a:gd name="connsiteX49" fmla="*/ 2670 w 14313"/>
                <a:gd name="connsiteY49" fmla="*/ 19852 h 21632"/>
                <a:gd name="connsiteX50" fmla="*/ 2200 w 14313"/>
                <a:gd name="connsiteY50" fmla="*/ 21122 h 21632"/>
                <a:gd name="connsiteX51" fmla="*/ 1639 w 14313"/>
                <a:gd name="connsiteY51" fmla="*/ 21600 h 21632"/>
                <a:gd name="connsiteX52" fmla="*/ 84 w 14313"/>
                <a:gd name="connsiteY52" fmla="*/ 21600 h 21632"/>
                <a:gd name="connsiteX53" fmla="*/ 378 w 14313"/>
                <a:gd name="connsiteY53" fmla="*/ 16928 h 21632"/>
                <a:gd name="connsiteX54" fmla="*/ 1810 w 14313"/>
                <a:gd name="connsiteY54" fmla="*/ 16928 h 21632"/>
                <a:gd name="connsiteX55" fmla="*/ 1903 w 14313"/>
                <a:gd name="connsiteY55" fmla="*/ 16852 h 21632"/>
                <a:gd name="connsiteX56" fmla="*/ 1984 w 14313"/>
                <a:gd name="connsiteY56" fmla="*/ 16651 h 21632"/>
                <a:gd name="connsiteX57" fmla="*/ 2043 w 14313"/>
                <a:gd name="connsiteY57" fmla="*/ 16365 h 21632"/>
                <a:gd name="connsiteX58" fmla="*/ 2074 w 14313"/>
                <a:gd name="connsiteY58" fmla="*/ 16011 h 21632"/>
                <a:gd name="connsiteX59" fmla="*/ 2366 w 14313"/>
                <a:gd name="connsiteY59" fmla="*/ 7633 h 21632"/>
                <a:gd name="connsiteX60" fmla="*/ 2499 w 14313"/>
                <a:gd name="connsiteY60" fmla="*/ 6238 h 21632"/>
                <a:gd name="connsiteX61" fmla="*/ 2755 w 14313"/>
                <a:gd name="connsiteY61" fmla="*/ 5159 h 21632"/>
                <a:gd name="connsiteX62" fmla="*/ 3097 w 14313"/>
                <a:gd name="connsiteY62" fmla="*/ 4461 h 21632"/>
                <a:gd name="connsiteX63" fmla="*/ 3496 w 14313"/>
                <a:gd name="connsiteY63" fmla="*/ 4213 h 21632"/>
                <a:gd name="connsiteX64" fmla="*/ 4613 w 14313"/>
                <a:gd name="connsiteY64" fmla="*/ 4213 h 21632"/>
                <a:gd name="connsiteX65" fmla="*/ 5012 w 14313"/>
                <a:gd name="connsiteY65" fmla="*/ 4461 h 21632"/>
                <a:gd name="connsiteX66" fmla="*/ 5354 w 14313"/>
                <a:gd name="connsiteY66" fmla="*/ 5159 h 21632"/>
                <a:gd name="connsiteX67" fmla="*/ 5610 w 14313"/>
                <a:gd name="connsiteY67" fmla="*/ 6238 h 21632"/>
                <a:gd name="connsiteX68" fmla="*/ 5741 w 14313"/>
                <a:gd name="connsiteY68" fmla="*/ 7633 h 21632"/>
                <a:gd name="connsiteX69" fmla="*/ 6033 w 14313"/>
                <a:gd name="connsiteY69" fmla="*/ 16011 h 21632"/>
                <a:gd name="connsiteX70" fmla="*/ 6064 w 14313"/>
                <a:gd name="connsiteY70" fmla="*/ 16365 h 21632"/>
                <a:gd name="connsiteX71" fmla="*/ 6123 w 14313"/>
                <a:gd name="connsiteY71" fmla="*/ 16651 h 21632"/>
                <a:gd name="connsiteX72" fmla="*/ 6204 w 14313"/>
                <a:gd name="connsiteY72" fmla="*/ 16852 h 21632"/>
                <a:gd name="connsiteX73" fmla="*/ 6296 w 14313"/>
                <a:gd name="connsiteY73" fmla="*/ 16928 h 21632"/>
                <a:gd name="connsiteX74" fmla="*/ 7728 w 14313"/>
                <a:gd name="connsiteY74" fmla="*/ 16928 h 21632"/>
                <a:gd name="connsiteX75" fmla="*/ 7812 w 14313"/>
                <a:gd name="connsiteY75" fmla="*/ 16852 h 21632"/>
                <a:gd name="connsiteX76" fmla="*/ 7871 w 14313"/>
                <a:gd name="connsiteY76" fmla="*/ 16651 h 21632"/>
                <a:gd name="connsiteX77" fmla="*/ 7899 w 14313"/>
                <a:gd name="connsiteY77" fmla="*/ 16365 h 21632"/>
                <a:gd name="connsiteX78" fmla="*/ 7892 w 14313"/>
                <a:gd name="connsiteY78" fmla="*/ 16011 h 21632"/>
                <a:gd name="connsiteX79" fmla="*/ 6997 w 14313"/>
                <a:gd name="connsiteY79" fmla="*/ 2799 h 21632"/>
                <a:gd name="connsiteX80" fmla="*/ 6995 w 14313"/>
                <a:gd name="connsiteY80" fmla="*/ 1662 h 21632"/>
                <a:gd name="connsiteX81" fmla="*/ 7132 w 14313"/>
                <a:gd name="connsiteY81" fmla="*/ 783 h 21632"/>
                <a:gd name="connsiteX82" fmla="*/ 7382 w 14313"/>
                <a:gd name="connsiteY82" fmla="*/ 210 h 21632"/>
                <a:gd name="connsiteX83" fmla="*/ 7721 w 14313"/>
                <a:gd name="connsiteY83" fmla="*/ 0 h 21632"/>
                <a:gd name="connsiteX84" fmla="*/ 8738 w 14313"/>
                <a:gd name="connsiteY84" fmla="*/ 0 h 21632"/>
                <a:gd name="connsiteX0" fmla="*/ 8738 w 14276"/>
                <a:gd name="connsiteY0" fmla="*/ 0 h 21632"/>
                <a:gd name="connsiteX1" fmla="*/ 9120 w 14276"/>
                <a:gd name="connsiteY1" fmla="*/ 210 h 21632"/>
                <a:gd name="connsiteX2" fmla="*/ 9488 w 14276"/>
                <a:gd name="connsiteY2" fmla="*/ 783 h 21632"/>
                <a:gd name="connsiteX3" fmla="*/ 9809 w 14276"/>
                <a:gd name="connsiteY3" fmla="*/ 1662 h 21632"/>
                <a:gd name="connsiteX4" fmla="*/ 10039 w 14276"/>
                <a:gd name="connsiteY4" fmla="*/ 2799 h 21632"/>
                <a:gd name="connsiteX5" fmla="*/ 11858 w 14276"/>
                <a:gd name="connsiteY5" fmla="*/ 16011 h 21632"/>
                <a:gd name="connsiteX6" fmla="*/ 11925 w 14276"/>
                <a:gd name="connsiteY6" fmla="*/ 16365 h 21632"/>
                <a:gd name="connsiteX7" fmla="*/ 12013 w 14276"/>
                <a:gd name="connsiteY7" fmla="*/ 16651 h 21632"/>
                <a:gd name="connsiteX8" fmla="*/ 12113 w 14276"/>
                <a:gd name="connsiteY8" fmla="*/ 16852 h 21632"/>
                <a:gd name="connsiteX9" fmla="*/ 12212 w 14276"/>
                <a:gd name="connsiteY9" fmla="*/ 16928 h 21632"/>
                <a:gd name="connsiteX10" fmla="*/ 14110 w 14276"/>
                <a:gd name="connsiteY10" fmla="*/ 16928 h 21632"/>
                <a:gd name="connsiteX11" fmla="*/ 14122 w 14276"/>
                <a:gd name="connsiteY11" fmla="*/ 21632 h 21632"/>
                <a:gd name="connsiteX12" fmla="*/ 12875 w 14276"/>
                <a:gd name="connsiteY12" fmla="*/ 21600 h 21632"/>
                <a:gd name="connsiteX13" fmla="*/ 12267 w 14276"/>
                <a:gd name="connsiteY13" fmla="*/ 21122 h 21632"/>
                <a:gd name="connsiteX14" fmla="*/ 11666 w 14276"/>
                <a:gd name="connsiteY14" fmla="*/ 19852 h 21632"/>
                <a:gd name="connsiteX15" fmla="*/ 11158 w 14276"/>
                <a:gd name="connsiteY15" fmla="*/ 18065 h 21632"/>
                <a:gd name="connsiteX16" fmla="*/ 10809 w 14276"/>
                <a:gd name="connsiteY16" fmla="*/ 16011 h 21632"/>
                <a:gd name="connsiteX17" fmla="*/ 9234 w 14276"/>
                <a:gd name="connsiteY17" fmla="*/ 2799 h 21632"/>
                <a:gd name="connsiteX18" fmla="*/ 9196 w 14276"/>
                <a:gd name="connsiteY18" fmla="*/ 2598 h 21632"/>
                <a:gd name="connsiteX19" fmla="*/ 9139 w 14276"/>
                <a:gd name="connsiteY19" fmla="*/ 2436 h 21632"/>
                <a:gd name="connsiteX20" fmla="*/ 9073 w 14276"/>
                <a:gd name="connsiteY20" fmla="*/ 2321 h 21632"/>
                <a:gd name="connsiteX21" fmla="*/ 9001 w 14276"/>
                <a:gd name="connsiteY21" fmla="*/ 2283 h 21632"/>
                <a:gd name="connsiteX22" fmla="*/ 7933 w 14276"/>
                <a:gd name="connsiteY22" fmla="*/ 2283 h 21632"/>
                <a:gd name="connsiteX23" fmla="*/ 7871 w 14276"/>
                <a:gd name="connsiteY23" fmla="*/ 2321 h 21632"/>
                <a:gd name="connsiteX24" fmla="*/ 7826 w 14276"/>
                <a:gd name="connsiteY24" fmla="*/ 2436 h 21632"/>
                <a:gd name="connsiteX25" fmla="*/ 7804 w 14276"/>
                <a:gd name="connsiteY25" fmla="*/ 2598 h 21632"/>
                <a:gd name="connsiteX26" fmla="*/ 7809 w 14276"/>
                <a:gd name="connsiteY26" fmla="*/ 2799 h 21632"/>
                <a:gd name="connsiteX27" fmla="*/ 8949 w 14276"/>
                <a:gd name="connsiteY27" fmla="*/ 16011 h 21632"/>
                <a:gd name="connsiteX28" fmla="*/ 9023 w 14276"/>
                <a:gd name="connsiteY28" fmla="*/ 18065 h 21632"/>
                <a:gd name="connsiteX29" fmla="*/ 8883 w 14276"/>
                <a:gd name="connsiteY29" fmla="*/ 19852 h 21632"/>
                <a:gd name="connsiteX30" fmla="*/ 8543 w 14276"/>
                <a:gd name="connsiteY30" fmla="*/ 21122 h 21632"/>
                <a:gd name="connsiteX31" fmla="*/ 8032 w 14276"/>
                <a:gd name="connsiteY31" fmla="*/ 21600 h 21632"/>
                <a:gd name="connsiteX32" fmla="*/ 6484 w 14276"/>
                <a:gd name="connsiteY32" fmla="*/ 21600 h 21632"/>
                <a:gd name="connsiteX33" fmla="*/ 5926 w 14276"/>
                <a:gd name="connsiteY33" fmla="*/ 21122 h 21632"/>
                <a:gd name="connsiteX34" fmla="*/ 5456 w 14276"/>
                <a:gd name="connsiteY34" fmla="*/ 19852 h 21632"/>
                <a:gd name="connsiteX35" fmla="*/ 5130 w 14276"/>
                <a:gd name="connsiteY35" fmla="*/ 18065 h 21632"/>
                <a:gd name="connsiteX36" fmla="*/ 4993 w 14276"/>
                <a:gd name="connsiteY36" fmla="*/ 16011 h 21632"/>
                <a:gd name="connsiteX37" fmla="*/ 4855 w 14276"/>
                <a:gd name="connsiteY37" fmla="*/ 7633 h 21632"/>
                <a:gd name="connsiteX38" fmla="*/ 4836 w 14276"/>
                <a:gd name="connsiteY38" fmla="*/ 7385 h 21632"/>
                <a:gd name="connsiteX39" fmla="*/ 4791 w 14276"/>
                <a:gd name="connsiteY39" fmla="*/ 7184 h 21632"/>
                <a:gd name="connsiteX40" fmla="*/ 4729 w 14276"/>
                <a:gd name="connsiteY40" fmla="*/ 7050 h 21632"/>
                <a:gd name="connsiteX41" fmla="*/ 4655 w 14276"/>
                <a:gd name="connsiteY41" fmla="*/ 7003 h 21632"/>
                <a:gd name="connsiteX42" fmla="*/ 3470 w 14276"/>
                <a:gd name="connsiteY42" fmla="*/ 7003 h 21632"/>
                <a:gd name="connsiteX43" fmla="*/ 3397 w 14276"/>
                <a:gd name="connsiteY43" fmla="*/ 7050 h 21632"/>
                <a:gd name="connsiteX44" fmla="*/ 3335 w 14276"/>
                <a:gd name="connsiteY44" fmla="*/ 7184 h 21632"/>
                <a:gd name="connsiteX45" fmla="*/ 3290 w 14276"/>
                <a:gd name="connsiteY45" fmla="*/ 7385 h 21632"/>
                <a:gd name="connsiteX46" fmla="*/ 3271 w 14276"/>
                <a:gd name="connsiteY46" fmla="*/ 7633 h 21632"/>
                <a:gd name="connsiteX47" fmla="*/ 3133 w 14276"/>
                <a:gd name="connsiteY47" fmla="*/ 16011 h 21632"/>
                <a:gd name="connsiteX48" fmla="*/ 2995 w 14276"/>
                <a:gd name="connsiteY48" fmla="*/ 18065 h 21632"/>
                <a:gd name="connsiteX49" fmla="*/ 2670 w 14276"/>
                <a:gd name="connsiteY49" fmla="*/ 19852 h 21632"/>
                <a:gd name="connsiteX50" fmla="*/ 2200 w 14276"/>
                <a:gd name="connsiteY50" fmla="*/ 21122 h 21632"/>
                <a:gd name="connsiteX51" fmla="*/ 1639 w 14276"/>
                <a:gd name="connsiteY51" fmla="*/ 21600 h 21632"/>
                <a:gd name="connsiteX52" fmla="*/ 84 w 14276"/>
                <a:gd name="connsiteY52" fmla="*/ 21600 h 21632"/>
                <a:gd name="connsiteX53" fmla="*/ 378 w 14276"/>
                <a:gd name="connsiteY53" fmla="*/ 16928 h 21632"/>
                <a:gd name="connsiteX54" fmla="*/ 1810 w 14276"/>
                <a:gd name="connsiteY54" fmla="*/ 16928 h 21632"/>
                <a:gd name="connsiteX55" fmla="*/ 1903 w 14276"/>
                <a:gd name="connsiteY55" fmla="*/ 16852 h 21632"/>
                <a:gd name="connsiteX56" fmla="*/ 1984 w 14276"/>
                <a:gd name="connsiteY56" fmla="*/ 16651 h 21632"/>
                <a:gd name="connsiteX57" fmla="*/ 2043 w 14276"/>
                <a:gd name="connsiteY57" fmla="*/ 16365 h 21632"/>
                <a:gd name="connsiteX58" fmla="*/ 2074 w 14276"/>
                <a:gd name="connsiteY58" fmla="*/ 16011 h 21632"/>
                <a:gd name="connsiteX59" fmla="*/ 2366 w 14276"/>
                <a:gd name="connsiteY59" fmla="*/ 7633 h 21632"/>
                <a:gd name="connsiteX60" fmla="*/ 2499 w 14276"/>
                <a:gd name="connsiteY60" fmla="*/ 6238 h 21632"/>
                <a:gd name="connsiteX61" fmla="*/ 2755 w 14276"/>
                <a:gd name="connsiteY61" fmla="*/ 5159 h 21632"/>
                <a:gd name="connsiteX62" fmla="*/ 3097 w 14276"/>
                <a:gd name="connsiteY62" fmla="*/ 4461 h 21632"/>
                <a:gd name="connsiteX63" fmla="*/ 3496 w 14276"/>
                <a:gd name="connsiteY63" fmla="*/ 4213 h 21632"/>
                <a:gd name="connsiteX64" fmla="*/ 4613 w 14276"/>
                <a:gd name="connsiteY64" fmla="*/ 4213 h 21632"/>
                <a:gd name="connsiteX65" fmla="*/ 5012 w 14276"/>
                <a:gd name="connsiteY65" fmla="*/ 4461 h 21632"/>
                <a:gd name="connsiteX66" fmla="*/ 5354 w 14276"/>
                <a:gd name="connsiteY66" fmla="*/ 5159 h 21632"/>
                <a:gd name="connsiteX67" fmla="*/ 5610 w 14276"/>
                <a:gd name="connsiteY67" fmla="*/ 6238 h 21632"/>
                <a:gd name="connsiteX68" fmla="*/ 5741 w 14276"/>
                <a:gd name="connsiteY68" fmla="*/ 7633 h 21632"/>
                <a:gd name="connsiteX69" fmla="*/ 6033 w 14276"/>
                <a:gd name="connsiteY69" fmla="*/ 16011 h 21632"/>
                <a:gd name="connsiteX70" fmla="*/ 6064 w 14276"/>
                <a:gd name="connsiteY70" fmla="*/ 16365 h 21632"/>
                <a:gd name="connsiteX71" fmla="*/ 6123 w 14276"/>
                <a:gd name="connsiteY71" fmla="*/ 16651 h 21632"/>
                <a:gd name="connsiteX72" fmla="*/ 6204 w 14276"/>
                <a:gd name="connsiteY72" fmla="*/ 16852 h 21632"/>
                <a:gd name="connsiteX73" fmla="*/ 6296 w 14276"/>
                <a:gd name="connsiteY73" fmla="*/ 16928 h 21632"/>
                <a:gd name="connsiteX74" fmla="*/ 7728 w 14276"/>
                <a:gd name="connsiteY74" fmla="*/ 16928 h 21632"/>
                <a:gd name="connsiteX75" fmla="*/ 7812 w 14276"/>
                <a:gd name="connsiteY75" fmla="*/ 16852 h 21632"/>
                <a:gd name="connsiteX76" fmla="*/ 7871 w 14276"/>
                <a:gd name="connsiteY76" fmla="*/ 16651 h 21632"/>
                <a:gd name="connsiteX77" fmla="*/ 7899 w 14276"/>
                <a:gd name="connsiteY77" fmla="*/ 16365 h 21632"/>
                <a:gd name="connsiteX78" fmla="*/ 7892 w 14276"/>
                <a:gd name="connsiteY78" fmla="*/ 16011 h 21632"/>
                <a:gd name="connsiteX79" fmla="*/ 6997 w 14276"/>
                <a:gd name="connsiteY79" fmla="*/ 2799 h 21632"/>
                <a:gd name="connsiteX80" fmla="*/ 6995 w 14276"/>
                <a:gd name="connsiteY80" fmla="*/ 1662 h 21632"/>
                <a:gd name="connsiteX81" fmla="*/ 7132 w 14276"/>
                <a:gd name="connsiteY81" fmla="*/ 783 h 21632"/>
                <a:gd name="connsiteX82" fmla="*/ 7382 w 14276"/>
                <a:gd name="connsiteY82" fmla="*/ 210 h 21632"/>
                <a:gd name="connsiteX83" fmla="*/ 7721 w 14276"/>
                <a:gd name="connsiteY83" fmla="*/ 0 h 21632"/>
                <a:gd name="connsiteX84" fmla="*/ 8738 w 14276"/>
                <a:gd name="connsiteY84" fmla="*/ 0 h 21632"/>
                <a:gd name="connsiteX0" fmla="*/ 8738 w 14271"/>
                <a:gd name="connsiteY0" fmla="*/ 0 h 21632"/>
                <a:gd name="connsiteX1" fmla="*/ 9120 w 14271"/>
                <a:gd name="connsiteY1" fmla="*/ 210 h 21632"/>
                <a:gd name="connsiteX2" fmla="*/ 9488 w 14271"/>
                <a:gd name="connsiteY2" fmla="*/ 783 h 21632"/>
                <a:gd name="connsiteX3" fmla="*/ 9809 w 14271"/>
                <a:gd name="connsiteY3" fmla="*/ 1662 h 21632"/>
                <a:gd name="connsiteX4" fmla="*/ 10039 w 14271"/>
                <a:gd name="connsiteY4" fmla="*/ 2799 h 21632"/>
                <a:gd name="connsiteX5" fmla="*/ 11858 w 14271"/>
                <a:gd name="connsiteY5" fmla="*/ 16011 h 21632"/>
                <a:gd name="connsiteX6" fmla="*/ 11925 w 14271"/>
                <a:gd name="connsiteY6" fmla="*/ 16365 h 21632"/>
                <a:gd name="connsiteX7" fmla="*/ 12013 w 14271"/>
                <a:gd name="connsiteY7" fmla="*/ 16651 h 21632"/>
                <a:gd name="connsiteX8" fmla="*/ 12113 w 14271"/>
                <a:gd name="connsiteY8" fmla="*/ 16852 h 21632"/>
                <a:gd name="connsiteX9" fmla="*/ 12212 w 14271"/>
                <a:gd name="connsiteY9" fmla="*/ 16928 h 21632"/>
                <a:gd name="connsiteX10" fmla="*/ 14110 w 14271"/>
                <a:gd name="connsiteY10" fmla="*/ 16928 h 21632"/>
                <a:gd name="connsiteX11" fmla="*/ 14122 w 14271"/>
                <a:gd name="connsiteY11" fmla="*/ 21632 h 21632"/>
                <a:gd name="connsiteX12" fmla="*/ 12875 w 14271"/>
                <a:gd name="connsiteY12" fmla="*/ 21600 h 21632"/>
                <a:gd name="connsiteX13" fmla="*/ 12267 w 14271"/>
                <a:gd name="connsiteY13" fmla="*/ 21122 h 21632"/>
                <a:gd name="connsiteX14" fmla="*/ 11666 w 14271"/>
                <a:gd name="connsiteY14" fmla="*/ 19852 h 21632"/>
                <a:gd name="connsiteX15" fmla="*/ 11158 w 14271"/>
                <a:gd name="connsiteY15" fmla="*/ 18065 h 21632"/>
                <a:gd name="connsiteX16" fmla="*/ 10809 w 14271"/>
                <a:gd name="connsiteY16" fmla="*/ 16011 h 21632"/>
                <a:gd name="connsiteX17" fmla="*/ 9234 w 14271"/>
                <a:gd name="connsiteY17" fmla="*/ 2799 h 21632"/>
                <a:gd name="connsiteX18" fmla="*/ 9196 w 14271"/>
                <a:gd name="connsiteY18" fmla="*/ 2598 h 21632"/>
                <a:gd name="connsiteX19" fmla="*/ 9139 w 14271"/>
                <a:gd name="connsiteY19" fmla="*/ 2436 h 21632"/>
                <a:gd name="connsiteX20" fmla="*/ 9073 w 14271"/>
                <a:gd name="connsiteY20" fmla="*/ 2321 h 21632"/>
                <a:gd name="connsiteX21" fmla="*/ 9001 w 14271"/>
                <a:gd name="connsiteY21" fmla="*/ 2283 h 21632"/>
                <a:gd name="connsiteX22" fmla="*/ 7933 w 14271"/>
                <a:gd name="connsiteY22" fmla="*/ 2283 h 21632"/>
                <a:gd name="connsiteX23" fmla="*/ 7871 w 14271"/>
                <a:gd name="connsiteY23" fmla="*/ 2321 h 21632"/>
                <a:gd name="connsiteX24" fmla="*/ 7826 w 14271"/>
                <a:gd name="connsiteY24" fmla="*/ 2436 h 21632"/>
                <a:gd name="connsiteX25" fmla="*/ 7804 w 14271"/>
                <a:gd name="connsiteY25" fmla="*/ 2598 h 21632"/>
                <a:gd name="connsiteX26" fmla="*/ 7809 w 14271"/>
                <a:gd name="connsiteY26" fmla="*/ 2799 h 21632"/>
                <a:gd name="connsiteX27" fmla="*/ 8949 w 14271"/>
                <a:gd name="connsiteY27" fmla="*/ 16011 h 21632"/>
                <a:gd name="connsiteX28" fmla="*/ 9023 w 14271"/>
                <a:gd name="connsiteY28" fmla="*/ 18065 h 21632"/>
                <a:gd name="connsiteX29" fmla="*/ 8883 w 14271"/>
                <a:gd name="connsiteY29" fmla="*/ 19852 h 21632"/>
                <a:gd name="connsiteX30" fmla="*/ 8543 w 14271"/>
                <a:gd name="connsiteY30" fmla="*/ 21122 h 21632"/>
                <a:gd name="connsiteX31" fmla="*/ 8032 w 14271"/>
                <a:gd name="connsiteY31" fmla="*/ 21600 h 21632"/>
                <a:gd name="connsiteX32" fmla="*/ 6484 w 14271"/>
                <a:gd name="connsiteY32" fmla="*/ 21600 h 21632"/>
                <a:gd name="connsiteX33" fmla="*/ 5926 w 14271"/>
                <a:gd name="connsiteY33" fmla="*/ 21122 h 21632"/>
                <a:gd name="connsiteX34" fmla="*/ 5456 w 14271"/>
                <a:gd name="connsiteY34" fmla="*/ 19852 h 21632"/>
                <a:gd name="connsiteX35" fmla="*/ 5130 w 14271"/>
                <a:gd name="connsiteY35" fmla="*/ 18065 h 21632"/>
                <a:gd name="connsiteX36" fmla="*/ 4993 w 14271"/>
                <a:gd name="connsiteY36" fmla="*/ 16011 h 21632"/>
                <a:gd name="connsiteX37" fmla="*/ 4855 w 14271"/>
                <a:gd name="connsiteY37" fmla="*/ 7633 h 21632"/>
                <a:gd name="connsiteX38" fmla="*/ 4836 w 14271"/>
                <a:gd name="connsiteY38" fmla="*/ 7385 h 21632"/>
                <a:gd name="connsiteX39" fmla="*/ 4791 w 14271"/>
                <a:gd name="connsiteY39" fmla="*/ 7184 h 21632"/>
                <a:gd name="connsiteX40" fmla="*/ 4729 w 14271"/>
                <a:gd name="connsiteY40" fmla="*/ 7050 h 21632"/>
                <a:gd name="connsiteX41" fmla="*/ 4655 w 14271"/>
                <a:gd name="connsiteY41" fmla="*/ 7003 h 21632"/>
                <a:gd name="connsiteX42" fmla="*/ 3470 w 14271"/>
                <a:gd name="connsiteY42" fmla="*/ 7003 h 21632"/>
                <a:gd name="connsiteX43" fmla="*/ 3397 w 14271"/>
                <a:gd name="connsiteY43" fmla="*/ 7050 h 21632"/>
                <a:gd name="connsiteX44" fmla="*/ 3335 w 14271"/>
                <a:gd name="connsiteY44" fmla="*/ 7184 h 21632"/>
                <a:gd name="connsiteX45" fmla="*/ 3290 w 14271"/>
                <a:gd name="connsiteY45" fmla="*/ 7385 h 21632"/>
                <a:gd name="connsiteX46" fmla="*/ 3271 w 14271"/>
                <a:gd name="connsiteY46" fmla="*/ 7633 h 21632"/>
                <a:gd name="connsiteX47" fmla="*/ 3133 w 14271"/>
                <a:gd name="connsiteY47" fmla="*/ 16011 h 21632"/>
                <a:gd name="connsiteX48" fmla="*/ 2995 w 14271"/>
                <a:gd name="connsiteY48" fmla="*/ 18065 h 21632"/>
                <a:gd name="connsiteX49" fmla="*/ 2670 w 14271"/>
                <a:gd name="connsiteY49" fmla="*/ 19852 h 21632"/>
                <a:gd name="connsiteX50" fmla="*/ 2200 w 14271"/>
                <a:gd name="connsiteY50" fmla="*/ 21122 h 21632"/>
                <a:gd name="connsiteX51" fmla="*/ 1639 w 14271"/>
                <a:gd name="connsiteY51" fmla="*/ 21600 h 21632"/>
                <a:gd name="connsiteX52" fmla="*/ 84 w 14271"/>
                <a:gd name="connsiteY52" fmla="*/ 21600 h 21632"/>
                <a:gd name="connsiteX53" fmla="*/ 378 w 14271"/>
                <a:gd name="connsiteY53" fmla="*/ 16928 h 21632"/>
                <a:gd name="connsiteX54" fmla="*/ 1810 w 14271"/>
                <a:gd name="connsiteY54" fmla="*/ 16928 h 21632"/>
                <a:gd name="connsiteX55" fmla="*/ 1903 w 14271"/>
                <a:gd name="connsiteY55" fmla="*/ 16852 h 21632"/>
                <a:gd name="connsiteX56" fmla="*/ 1984 w 14271"/>
                <a:gd name="connsiteY56" fmla="*/ 16651 h 21632"/>
                <a:gd name="connsiteX57" fmla="*/ 2043 w 14271"/>
                <a:gd name="connsiteY57" fmla="*/ 16365 h 21632"/>
                <a:gd name="connsiteX58" fmla="*/ 2074 w 14271"/>
                <a:gd name="connsiteY58" fmla="*/ 16011 h 21632"/>
                <a:gd name="connsiteX59" fmla="*/ 2366 w 14271"/>
                <a:gd name="connsiteY59" fmla="*/ 7633 h 21632"/>
                <a:gd name="connsiteX60" fmla="*/ 2499 w 14271"/>
                <a:gd name="connsiteY60" fmla="*/ 6238 h 21632"/>
                <a:gd name="connsiteX61" fmla="*/ 2755 w 14271"/>
                <a:gd name="connsiteY61" fmla="*/ 5159 h 21632"/>
                <a:gd name="connsiteX62" fmla="*/ 3097 w 14271"/>
                <a:gd name="connsiteY62" fmla="*/ 4461 h 21632"/>
                <a:gd name="connsiteX63" fmla="*/ 3496 w 14271"/>
                <a:gd name="connsiteY63" fmla="*/ 4213 h 21632"/>
                <a:gd name="connsiteX64" fmla="*/ 4613 w 14271"/>
                <a:gd name="connsiteY64" fmla="*/ 4213 h 21632"/>
                <a:gd name="connsiteX65" fmla="*/ 5012 w 14271"/>
                <a:gd name="connsiteY65" fmla="*/ 4461 h 21632"/>
                <a:gd name="connsiteX66" fmla="*/ 5354 w 14271"/>
                <a:gd name="connsiteY66" fmla="*/ 5159 h 21632"/>
                <a:gd name="connsiteX67" fmla="*/ 5610 w 14271"/>
                <a:gd name="connsiteY67" fmla="*/ 6238 h 21632"/>
                <a:gd name="connsiteX68" fmla="*/ 5741 w 14271"/>
                <a:gd name="connsiteY68" fmla="*/ 7633 h 21632"/>
                <a:gd name="connsiteX69" fmla="*/ 6033 w 14271"/>
                <a:gd name="connsiteY69" fmla="*/ 16011 h 21632"/>
                <a:gd name="connsiteX70" fmla="*/ 6064 w 14271"/>
                <a:gd name="connsiteY70" fmla="*/ 16365 h 21632"/>
                <a:gd name="connsiteX71" fmla="*/ 6123 w 14271"/>
                <a:gd name="connsiteY71" fmla="*/ 16651 h 21632"/>
                <a:gd name="connsiteX72" fmla="*/ 6204 w 14271"/>
                <a:gd name="connsiteY72" fmla="*/ 16852 h 21632"/>
                <a:gd name="connsiteX73" fmla="*/ 6296 w 14271"/>
                <a:gd name="connsiteY73" fmla="*/ 16928 h 21632"/>
                <a:gd name="connsiteX74" fmla="*/ 7728 w 14271"/>
                <a:gd name="connsiteY74" fmla="*/ 16928 h 21632"/>
                <a:gd name="connsiteX75" fmla="*/ 7812 w 14271"/>
                <a:gd name="connsiteY75" fmla="*/ 16852 h 21632"/>
                <a:gd name="connsiteX76" fmla="*/ 7871 w 14271"/>
                <a:gd name="connsiteY76" fmla="*/ 16651 h 21632"/>
                <a:gd name="connsiteX77" fmla="*/ 7899 w 14271"/>
                <a:gd name="connsiteY77" fmla="*/ 16365 h 21632"/>
                <a:gd name="connsiteX78" fmla="*/ 7892 w 14271"/>
                <a:gd name="connsiteY78" fmla="*/ 16011 h 21632"/>
                <a:gd name="connsiteX79" fmla="*/ 6997 w 14271"/>
                <a:gd name="connsiteY79" fmla="*/ 2799 h 21632"/>
                <a:gd name="connsiteX80" fmla="*/ 6995 w 14271"/>
                <a:gd name="connsiteY80" fmla="*/ 1662 h 21632"/>
                <a:gd name="connsiteX81" fmla="*/ 7132 w 14271"/>
                <a:gd name="connsiteY81" fmla="*/ 783 h 21632"/>
                <a:gd name="connsiteX82" fmla="*/ 7382 w 14271"/>
                <a:gd name="connsiteY82" fmla="*/ 210 h 21632"/>
                <a:gd name="connsiteX83" fmla="*/ 7721 w 14271"/>
                <a:gd name="connsiteY83" fmla="*/ 0 h 21632"/>
                <a:gd name="connsiteX84" fmla="*/ 8738 w 14271"/>
                <a:gd name="connsiteY84" fmla="*/ 0 h 2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4271" h="21632" extrusionOk="0">
                  <a:moveTo>
                    <a:pt x="8738" y="0"/>
                  </a:moveTo>
                  <a:cubicBezTo>
                    <a:pt x="8864" y="0"/>
                    <a:pt x="8992" y="76"/>
                    <a:pt x="9120" y="210"/>
                  </a:cubicBezTo>
                  <a:cubicBezTo>
                    <a:pt x="9246" y="344"/>
                    <a:pt x="9372" y="545"/>
                    <a:pt x="9488" y="783"/>
                  </a:cubicBezTo>
                  <a:cubicBezTo>
                    <a:pt x="9605" y="1032"/>
                    <a:pt x="9714" y="1328"/>
                    <a:pt x="9809" y="1662"/>
                  </a:cubicBezTo>
                  <a:cubicBezTo>
                    <a:pt x="9904" y="2006"/>
                    <a:pt x="9985" y="2388"/>
                    <a:pt x="10039" y="2799"/>
                  </a:cubicBezTo>
                  <a:lnTo>
                    <a:pt x="11858" y="16011"/>
                  </a:lnTo>
                  <a:cubicBezTo>
                    <a:pt x="11875" y="16136"/>
                    <a:pt x="11899" y="16250"/>
                    <a:pt x="11925" y="16365"/>
                  </a:cubicBezTo>
                  <a:cubicBezTo>
                    <a:pt x="11951" y="16470"/>
                    <a:pt x="11982" y="16575"/>
                    <a:pt x="12013" y="16651"/>
                  </a:cubicBezTo>
                  <a:cubicBezTo>
                    <a:pt x="12046" y="16737"/>
                    <a:pt x="12079" y="16804"/>
                    <a:pt x="12113" y="16852"/>
                  </a:cubicBezTo>
                  <a:cubicBezTo>
                    <a:pt x="12146" y="16900"/>
                    <a:pt x="12181" y="16928"/>
                    <a:pt x="12212" y="16928"/>
                  </a:cubicBezTo>
                  <a:lnTo>
                    <a:pt x="14110" y="16928"/>
                  </a:lnTo>
                  <a:cubicBezTo>
                    <a:pt x="14333" y="18123"/>
                    <a:pt x="14314" y="20442"/>
                    <a:pt x="14122" y="21632"/>
                  </a:cubicBezTo>
                  <a:lnTo>
                    <a:pt x="12875" y="21600"/>
                  </a:lnTo>
                  <a:cubicBezTo>
                    <a:pt x="12683" y="21600"/>
                    <a:pt x="12474" y="21428"/>
                    <a:pt x="12267" y="21122"/>
                  </a:cubicBezTo>
                  <a:cubicBezTo>
                    <a:pt x="12060" y="20817"/>
                    <a:pt x="11856" y="20377"/>
                    <a:pt x="11666" y="19852"/>
                  </a:cubicBezTo>
                  <a:cubicBezTo>
                    <a:pt x="11478" y="19336"/>
                    <a:pt x="11305" y="18724"/>
                    <a:pt x="11158" y="18065"/>
                  </a:cubicBezTo>
                  <a:cubicBezTo>
                    <a:pt x="11013" y="17416"/>
                    <a:pt x="10894" y="16728"/>
                    <a:pt x="10809" y="16011"/>
                  </a:cubicBezTo>
                  <a:lnTo>
                    <a:pt x="9234" y="2799"/>
                  </a:lnTo>
                  <a:cubicBezTo>
                    <a:pt x="9225" y="2723"/>
                    <a:pt x="9213" y="2656"/>
                    <a:pt x="9196" y="2598"/>
                  </a:cubicBezTo>
                  <a:cubicBezTo>
                    <a:pt x="9180" y="2532"/>
                    <a:pt x="9161" y="2484"/>
                    <a:pt x="9139" y="2436"/>
                  </a:cubicBezTo>
                  <a:cubicBezTo>
                    <a:pt x="9118" y="2388"/>
                    <a:pt x="9094" y="2350"/>
                    <a:pt x="9073" y="2321"/>
                  </a:cubicBezTo>
                  <a:cubicBezTo>
                    <a:pt x="9049" y="2293"/>
                    <a:pt x="9025" y="2283"/>
                    <a:pt x="9001" y="2283"/>
                  </a:cubicBezTo>
                  <a:lnTo>
                    <a:pt x="7933" y="2283"/>
                  </a:lnTo>
                  <a:cubicBezTo>
                    <a:pt x="7909" y="2283"/>
                    <a:pt x="7888" y="2302"/>
                    <a:pt x="7871" y="2321"/>
                  </a:cubicBezTo>
                  <a:cubicBezTo>
                    <a:pt x="7852" y="2350"/>
                    <a:pt x="7838" y="2388"/>
                    <a:pt x="7826" y="2436"/>
                  </a:cubicBezTo>
                  <a:cubicBezTo>
                    <a:pt x="7814" y="2484"/>
                    <a:pt x="7807" y="2541"/>
                    <a:pt x="7804" y="2598"/>
                  </a:cubicBezTo>
                  <a:cubicBezTo>
                    <a:pt x="7802" y="2665"/>
                    <a:pt x="7802" y="2732"/>
                    <a:pt x="7809" y="2799"/>
                  </a:cubicBezTo>
                  <a:lnTo>
                    <a:pt x="8949" y="16011"/>
                  </a:lnTo>
                  <a:cubicBezTo>
                    <a:pt x="9011" y="16718"/>
                    <a:pt x="9035" y="17416"/>
                    <a:pt x="9023" y="18065"/>
                  </a:cubicBezTo>
                  <a:cubicBezTo>
                    <a:pt x="9011" y="18724"/>
                    <a:pt x="8963" y="19336"/>
                    <a:pt x="8883" y="19852"/>
                  </a:cubicBezTo>
                  <a:cubicBezTo>
                    <a:pt x="8800" y="20377"/>
                    <a:pt x="8686" y="20817"/>
                    <a:pt x="8543" y="21122"/>
                  </a:cubicBezTo>
                  <a:cubicBezTo>
                    <a:pt x="8398" y="21428"/>
                    <a:pt x="8227" y="21600"/>
                    <a:pt x="8032" y="21600"/>
                  </a:cubicBezTo>
                  <a:lnTo>
                    <a:pt x="6484" y="21600"/>
                  </a:lnTo>
                  <a:cubicBezTo>
                    <a:pt x="6292" y="21600"/>
                    <a:pt x="6102" y="21428"/>
                    <a:pt x="5926" y="21122"/>
                  </a:cubicBezTo>
                  <a:cubicBezTo>
                    <a:pt x="5750" y="20817"/>
                    <a:pt x="5591" y="20377"/>
                    <a:pt x="5456" y="19852"/>
                  </a:cubicBezTo>
                  <a:cubicBezTo>
                    <a:pt x="5320" y="19336"/>
                    <a:pt x="5211" y="18724"/>
                    <a:pt x="5130" y="18065"/>
                  </a:cubicBezTo>
                  <a:cubicBezTo>
                    <a:pt x="5052" y="17416"/>
                    <a:pt x="5004" y="16728"/>
                    <a:pt x="4993" y="16011"/>
                  </a:cubicBezTo>
                  <a:lnTo>
                    <a:pt x="4855" y="7633"/>
                  </a:lnTo>
                  <a:cubicBezTo>
                    <a:pt x="4852" y="7547"/>
                    <a:pt x="4848" y="7461"/>
                    <a:pt x="4836" y="7385"/>
                  </a:cubicBezTo>
                  <a:cubicBezTo>
                    <a:pt x="4824" y="7308"/>
                    <a:pt x="4810" y="7241"/>
                    <a:pt x="4791" y="7184"/>
                  </a:cubicBezTo>
                  <a:cubicBezTo>
                    <a:pt x="4772" y="7127"/>
                    <a:pt x="4750" y="7079"/>
                    <a:pt x="4729" y="7050"/>
                  </a:cubicBezTo>
                  <a:cubicBezTo>
                    <a:pt x="4705" y="7022"/>
                    <a:pt x="4681" y="7003"/>
                    <a:pt x="4655" y="7003"/>
                  </a:cubicBezTo>
                  <a:lnTo>
                    <a:pt x="3470" y="7003"/>
                  </a:lnTo>
                  <a:cubicBezTo>
                    <a:pt x="3444" y="7003"/>
                    <a:pt x="3418" y="7022"/>
                    <a:pt x="3397" y="7050"/>
                  </a:cubicBezTo>
                  <a:cubicBezTo>
                    <a:pt x="3373" y="7079"/>
                    <a:pt x="3351" y="7127"/>
                    <a:pt x="3335" y="7184"/>
                  </a:cubicBezTo>
                  <a:cubicBezTo>
                    <a:pt x="3316" y="7241"/>
                    <a:pt x="3302" y="7308"/>
                    <a:pt x="3290" y="7385"/>
                  </a:cubicBezTo>
                  <a:cubicBezTo>
                    <a:pt x="3278" y="7461"/>
                    <a:pt x="3273" y="7547"/>
                    <a:pt x="3271" y="7633"/>
                  </a:cubicBezTo>
                  <a:lnTo>
                    <a:pt x="3133" y="16011"/>
                  </a:lnTo>
                  <a:cubicBezTo>
                    <a:pt x="3121" y="16718"/>
                    <a:pt x="3074" y="17416"/>
                    <a:pt x="2995" y="18065"/>
                  </a:cubicBezTo>
                  <a:cubicBezTo>
                    <a:pt x="2914" y="18724"/>
                    <a:pt x="2805" y="19336"/>
                    <a:pt x="2670" y="19852"/>
                  </a:cubicBezTo>
                  <a:cubicBezTo>
                    <a:pt x="2532" y="20377"/>
                    <a:pt x="2373" y="20817"/>
                    <a:pt x="2200" y="21122"/>
                  </a:cubicBezTo>
                  <a:cubicBezTo>
                    <a:pt x="2024" y="21428"/>
                    <a:pt x="1834" y="21600"/>
                    <a:pt x="1639" y="21600"/>
                  </a:cubicBezTo>
                  <a:lnTo>
                    <a:pt x="84" y="21600"/>
                  </a:lnTo>
                  <a:cubicBezTo>
                    <a:pt x="-126" y="20821"/>
                    <a:pt x="90" y="17706"/>
                    <a:pt x="378" y="16928"/>
                  </a:cubicBezTo>
                  <a:lnTo>
                    <a:pt x="1810" y="16928"/>
                  </a:lnTo>
                  <a:cubicBezTo>
                    <a:pt x="1841" y="16928"/>
                    <a:pt x="1872" y="16900"/>
                    <a:pt x="1903" y="16852"/>
                  </a:cubicBezTo>
                  <a:cubicBezTo>
                    <a:pt x="1931" y="16804"/>
                    <a:pt x="1960" y="16737"/>
                    <a:pt x="1984" y="16651"/>
                  </a:cubicBezTo>
                  <a:cubicBezTo>
                    <a:pt x="2007" y="16565"/>
                    <a:pt x="2026" y="16470"/>
                    <a:pt x="2043" y="16365"/>
                  </a:cubicBezTo>
                  <a:cubicBezTo>
                    <a:pt x="2057" y="16260"/>
                    <a:pt x="2069" y="16136"/>
                    <a:pt x="2074" y="16011"/>
                  </a:cubicBezTo>
                  <a:cubicBezTo>
                    <a:pt x="2171" y="13218"/>
                    <a:pt x="2269" y="10426"/>
                    <a:pt x="2366" y="7633"/>
                  </a:cubicBezTo>
                  <a:cubicBezTo>
                    <a:pt x="2382" y="7127"/>
                    <a:pt x="2430" y="6659"/>
                    <a:pt x="2499" y="6238"/>
                  </a:cubicBezTo>
                  <a:cubicBezTo>
                    <a:pt x="2565" y="5828"/>
                    <a:pt x="2653" y="5464"/>
                    <a:pt x="2755" y="5159"/>
                  </a:cubicBezTo>
                  <a:cubicBezTo>
                    <a:pt x="2857" y="4863"/>
                    <a:pt x="2971" y="4624"/>
                    <a:pt x="3097" y="4461"/>
                  </a:cubicBezTo>
                  <a:cubicBezTo>
                    <a:pt x="3221" y="4299"/>
                    <a:pt x="3356" y="4213"/>
                    <a:pt x="3496" y="4213"/>
                  </a:cubicBezTo>
                  <a:lnTo>
                    <a:pt x="4613" y="4213"/>
                  </a:lnTo>
                  <a:cubicBezTo>
                    <a:pt x="4753" y="4213"/>
                    <a:pt x="4886" y="4299"/>
                    <a:pt x="5012" y="4461"/>
                  </a:cubicBezTo>
                  <a:cubicBezTo>
                    <a:pt x="5137" y="4624"/>
                    <a:pt x="5254" y="4863"/>
                    <a:pt x="5354" y="5159"/>
                  </a:cubicBezTo>
                  <a:cubicBezTo>
                    <a:pt x="5456" y="5464"/>
                    <a:pt x="5544" y="5828"/>
                    <a:pt x="5610" y="6238"/>
                  </a:cubicBezTo>
                  <a:cubicBezTo>
                    <a:pt x="5679" y="6659"/>
                    <a:pt x="5724" y="7127"/>
                    <a:pt x="5741" y="7633"/>
                  </a:cubicBezTo>
                  <a:cubicBezTo>
                    <a:pt x="5838" y="10426"/>
                    <a:pt x="5936" y="13218"/>
                    <a:pt x="6033" y="16011"/>
                  </a:cubicBezTo>
                  <a:cubicBezTo>
                    <a:pt x="6038" y="16136"/>
                    <a:pt x="6047" y="16250"/>
                    <a:pt x="6064" y="16365"/>
                  </a:cubicBezTo>
                  <a:cubicBezTo>
                    <a:pt x="6078" y="16470"/>
                    <a:pt x="6099" y="16575"/>
                    <a:pt x="6123" y="16651"/>
                  </a:cubicBezTo>
                  <a:cubicBezTo>
                    <a:pt x="6147" y="16737"/>
                    <a:pt x="6173" y="16804"/>
                    <a:pt x="6204" y="16852"/>
                  </a:cubicBezTo>
                  <a:cubicBezTo>
                    <a:pt x="6232" y="16900"/>
                    <a:pt x="6263" y="16928"/>
                    <a:pt x="6296" y="16928"/>
                  </a:cubicBezTo>
                  <a:lnTo>
                    <a:pt x="7728" y="16928"/>
                  </a:lnTo>
                  <a:cubicBezTo>
                    <a:pt x="7759" y="16928"/>
                    <a:pt x="7788" y="16900"/>
                    <a:pt x="7812" y="16852"/>
                  </a:cubicBezTo>
                  <a:cubicBezTo>
                    <a:pt x="7835" y="16804"/>
                    <a:pt x="7857" y="16737"/>
                    <a:pt x="7871" y="16651"/>
                  </a:cubicBezTo>
                  <a:cubicBezTo>
                    <a:pt x="7885" y="16565"/>
                    <a:pt x="7897" y="16470"/>
                    <a:pt x="7899" y="16365"/>
                  </a:cubicBezTo>
                  <a:cubicBezTo>
                    <a:pt x="7904" y="16260"/>
                    <a:pt x="7902" y="16136"/>
                    <a:pt x="7892" y="16011"/>
                  </a:cubicBezTo>
                  <a:cubicBezTo>
                    <a:pt x="7594" y="11607"/>
                    <a:pt x="7295" y="7203"/>
                    <a:pt x="6997" y="2799"/>
                  </a:cubicBezTo>
                  <a:cubicBezTo>
                    <a:pt x="6968" y="2388"/>
                    <a:pt x="6971" y="2006"/>
                    <a:pt x="6995" y="1662"/>
                  </a:cubicBezTo>
                  <a:cubicBezTo>
                    <a:pt x="7018" y="1328"/>
                    <a:pt x="7066" y="1032"/>
                    <a:pt x="7132" y="783"/>
                  </a:cubicBezTo>
                  <a:cubicBezTo>
                    <a:pt x="7199" y="535"/>
                    <a:pt x="7282" y="344"/>
                    <a:pt x="7382" y="210"/>
                  </a:cubicBezTo>
                  <a:cubicBezTo>
                    <a:pt x="7481" y="76"/>
                    <a:pt x="7595" y="0"/>
                    <a:pt x="7721" y="0"/>
                  </a:cubicBezTo>
                  <a:lnTo>
                    <a:pt x="8738" y="0"/>
                  </a:lnTo>
                  <a:close/>
                </a:path>
              </a:pathLst>
            </a:custGeom>
            <a:solidFill>
              <a:schemeClr val="tx1">
                <a:lumMod val="50000"/>
                <a:lumOff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8" name="Shape">
              <a:extLst>
                <a:ext uri="{FF2B5EF4-FFF2-40B4-BE49-F238E27FC236}">
                  <a16:creationId xmlns:a16="http://schemas.microsoft.com/office/drawing/2014/main" id="{073B7BFC-F803-E461-712C-E4DD46555503}"/>
                </a:ext>
              </a:extLst>
            </p:cNvPr>
            <p:cNvSpPr/>
            <p:nvPr/>
          </p:nvSpPr>
          <p:spPr>
            <a:xfrm>
              <a:off x="6796382" y="4346624"/>
              <a:ext cx="287260" cy="21806"/>
            </a:xfrm>
            <a:custGeom>
              <a:avLst/>
              <a:gdLst/>
              <a:ahLst/>
              <a:cxnLst>
                <a:cxn ang="0">
                  <a:pos x="wd2" y="hd2"/>
                </a:cxn>
                <a:cxn ang="5400000">
                  <a:pos x="wd2" y="hd2"/>
                </a:cxn>
                <a:cxn ang="10800000">
                  <a:pos x="wd2" y="hd2"/>
                </a:cxn>
                <a:cxn ang="16200000">
                  <a:pos x="wd2" y="hd2"/>
                </a:cxn>
              </a:cxnLst>
              <a:rect l="0" t="0" r="r" b="b"/>
              <a:pathLst>
                <a:path w="21600" h="21600" extrusionOk="0">
                  <a:moveTo>
                    <a:pt x="1323" y="21600"/>
                  </a:moveTo>
                  <a:lnTo>
                    <a:pt x="0" y="0"/>
                  </a:lnTo>
                  <a:lnTo>
                    <a:pt x="20278"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9" name="Shape">
              <a:extLst>
                <a:ext uri="{FF2B5EF4-FFF2-40B4-BE49-F238E27FC236}">
                  <a16:creationId xmlns:a16="http://schemas.microsoft.com/office/drawing/2014/main" id="{A8BBE2F6-8999-2541-42FD-2BDD87834290}"/>
                </a:ext>
              </a:extLst>
            </p:cNvPr>
            <p:cNvSpPr/>
            <p:nvPr/>
          </p:nvSpPr>
          <p:spPr>
            <a:xfrm>
              <a:off x="7324001" y="4346623"/>
              <a:ext cx="287267" cy="254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55" y="0"/>
                  </a:lnTo>
                  <a:cubicBezTo>
                    <a:pt x="12489" y="0"/>
                    <a:pt x="13224" y="0"/>
                    <a:pt x="14106" y="0"/>
                  </a:cubicBezTo>
                  <a:cubicBezTo>
                    <a:pt x="14841" y="0"/>
                    <a:pt x="15722" y="771"/>
                    <a:pt x="16457" y="771"/>
                  </a:cubicBezTo>
                  <a:cubicBezTo>
                    <a:pt x="17192" y="771"/>
                    <a:pt x="18073" y="1543"/>
                    <a:pt x="18808" y="2314"/>
                  </a:cubicBezTo>
                  <a:cubicBezTo>
                    <a:pt x="19543" y="3085"/>
                    <a:pt x="20424" y="3085"/>
                    <a:pt x="21159" y="3856"/>
                  </a:cubicBezTo>
                  <a:lnTo>
                    <a:pt x="21600" y="21600"/>
                  </a:lnTo>
                  <a:cubicBezTo>
                    <a:pt x="20865" y="20829"/>
                    <a:pt x="20278" y="20829"/>
                    <a:pt x="19543" y="20057"/>
                  </a:cubicBezTo>
                  <a:cubicBezTo>
                    <a:pt x="18808" y="19286"/>
                    <a:pt x="18221" y="19286"/>
                    <a:pt x="17486" y="19286"/>
                  </a:cubicBezTo>
                  <a:cubicBezTo>
                    <a:pt x="16751" y="19286"/>
                    <a:pt x="16164" y="18515"/>
                    <a:pt x="15429" y="18515"/>
                  </a:cubicBezTo>
                  <a:cubicBezTo>
                    <a:pt x="14695" y="18515"/>
                    <a:pt x="14107" y="18515"/>
                    <a:pt x="13372" y="18515"/>
                  </a:cubicBezTo>
                  <a:lnTo>
                    <a:pt x="1470" y="18515"/>
                  </a:lnTo>
                  <a:lnTo>
                    <a:pt x="0" y="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0" name="Shape">
              <a:extLst>
                <a:ext uri="{FF2B5EF4-FFF2-40B4-BE49-F238E27FC236}">
                  <a16:creationId xmlns:a16="http://schemas.microsoft.com/office/drawing/2014/main" id="{CA2B99C4-DFC6-33C7-48D7-4B920601AD6C}"/>
                </a:ext>
              </a:extLst>
            </p:cNvPr>
            <p:cNvSpPr/>
            <p:nvPr/>
          </p:nvSpPr>
          <p:spPr>
            <a:xfrm>
              <a:off x="6307848" y="4346623"/>
              <a:ext cx="240363" cy="62691"/>
            </a:xfrm>
            <a:custGeom>
              <a:avLst/>
              <a:gdLst/>
              <a:ahLst/>
              <a:cxnLst>
                <a:cxn ang="0">
                  <a:pos x="wd2" y="hd2"/>
                </a:cxn>
                <a:cxn ang="5400000">
                  <a:pos x="wd2" y="hd2"/>
                </a:cxn>
                <a:cxn ang="10800000">
                  <a:pos x="wd2" y="hd2"/>
                </a:cxn>
                <a:cxn ang="16200000">
                  <a:pos x="wd2" y="hd2"/>
                </a:cxn>
              </a:cxnLst>
              <a:rect l="0" t="0" r="r" b="b"/>
              <a:pathLst>
                <a:path w="21600" h="21600" extrusionOk="0">
                  <a:moveTo>
                    <a:pt x="0" y="16904"/>
                  </a:moveTo>
                  <a:cubicBezTo>
                    <a:pt x="1054" y="14713"/>
                    <a:pt x="2283" y="12835"/>
                    <a:pt x="3688" y="10956"/>
                  </a:cubicBezTo>
                  <a:cubicBezTo>
                    <a:pt x="5093" y="9078"/>
                    <a:pt x="6498" y="7513"/>
                    <a:pt x="8078" y="6261"/>
                  </a:cubicBezTo>
                  <a:cubicBezTo>
                    <a:pt x="9658" y="4696"/>
                    <a:pt x="11415" y="3443"/>
                    <a:pt x="13171" y="2504"/>
                  </a:cubicBezTo>
                  <a:cubicBezTo>
                    <a:pt x="14927" y="1565"/>
                    <a:pt x="16859" y="626"/>
                    <a:pt x="18790" y="0"/>
                  </a:cubicBezTo>
                  <a:lnTo>
                    <a:pt x="21600" y="7200"/>
                  </a:lnTo>
                  <a:cubicBezTo>
                    <a:pt x="19844" y="7826"/>
                    <a:pt x="18264" y="8452"/>
                    <a:pt x="16683" y="9391"/>
                  </a:cubicBezTo>
                  <a:cubicBezTo>
                    <a:pt x="15103" y="10331"/>
                    <a:pt x="13698" y="11269"/>
                    <a:pt x="12293" y="12522"/>
                  </a:cubicBezTo>
                  <a:cubicBezTo>
                    <a:pt x="10888" y="13774"/>
                    <a:pt x="9658" y="15026"/>
                    <a:pt x="8429" y="16591"/>
                  </a:cubicBezTo>
                  <a:cubicBezTo>
                    <a:pt x="7200" y="18157"/>
                    <a:pt x="6146" y="19722"/>
                    <a:pt x="5268" y="21600"/>
                  </a:cubicBezTo>
                  <a:lnTo>
                    <a:pt x="0" y="16904"/>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1" name="Shape">
              <a:extLst>
                <a:ext uri="{FF2B5EF4-FFF2-40B4-BE49-F238E27FC236}">
                  <a16:creationId xmlns:a16="http://schemas.microsoft.com/office/drawing/2014/main" id="{BE40DB6C-9BA6-6792-5C76-2819B2B870F0}"/>
                </a:ext>
              </a:extLst>
            </p:cNvPr>
            <p:cNvSpPr/>
            <p:nvPr/>
          </p:nvSpPr>
          <p:spPr>
            <a:xfrm>
              <a:off x="7871159" y="4401138"/>
              <a:ext cx="255989" cy="94490"/>
            </a:xfrm>
            <a:custGeom>
              <a:avLst/>
              <a:gdLst/>
              <a:ahLst/>
              <a:cxnLst>
                <a:cxn ang="0">
                  <a:pos x="wd2" y="hd2"/>
                </a:cxn>
                <a:cxn ang="5400000">
                  <a:pos x="wd2" y="hd2"/>
                </a:cxn>
                <a:cxn ang="10800000">
                  <a:pos x="wd2" y="hd2"/>
                </a:cxn>
                <a:cxn ang="16200000">
                  <a:pos x="wd2" y="hd2"/>
                </a:cxn>
              </a:cxnLst>
              <a:rect l="0" t="0" r="r" b="b"/>
              <a:pathLst>
                <a:path w="21600" h="21600" extrusionOk="0">
                  <a:moveTo>
                    <a:pt x="2638" y="0"/>
                  </a:moveTo>
                  <a:cubicBezTo>
                    <a:pt x="4617" y="1454"/>
                    <a:pt x="6430" y="2908"/>
                    <a:pt x="8244" y="4569"/>
                  </a:cubicBezTo>
                  <a:cubicBezTo>
                    <a:pt x="10058" y="6231"/>
                    <a:pt x="11707" y="7892"/>
                    <a:pt x="13356" y="9554"/>
                  </a:cubicBezTo>
                  <a:cubicBezTo>
                    <a:pt x="15005" y="11215"/>
                    <a:pt x="16488" y="13084"/>
                    <a:pt x="17808" y="14954"/>
                  </a:cubicBezTo>
                  <a:cubicBezTo>
                    <a:pt x="19127" y="16823"/>
                    <a:pt x="20446" y="18692"/>
                    <a:pt x="21600" y="20769"/>
                  </a:cubicBezTo>
                  <a:lnTo>
                    <a:pt x="16324" y="21600"/>
                  </a:lnTo>
                  <a:cubicBezTo>
                    <a:pt x="15334" y="19938"/>
                    <a:pt x="14345" y="18277"/>
                    <a:pt x="13191" y="16615"/>
                  </a:cubicBezTo>
                  <a:cubicBezTo>
                    <a:pt x="12037" y="14954"/>
                    <a:pt x="10718" y="13500"/>
                    <a:pt x="9398" y="11838"/>
                  </a:cubicBezTo>
                  <a:cubicBezTo>
                    <a:pt x="8079" y="10385"/>
                    <a:pt x="6595" y="8931"/>
                    <a:pt x="4947" y="7477"/>
                  </a:cubicBezTo>
                  <a:cubicBezTo>
                    <a:pt x="3463" y="6023"/>
                    <a:pt x="1814" y="4777"/>
                    <a:pt x="0" y="3531"/>
                  </a:cubicBezTo>
                  <a:lnTo>
                    <a:pt x="2638" y="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2" name="Shape">
              <a:extLst>
                <a:ext uri="{FF2B5EF4-FFF2-40B4-BE49-F238E27FC236}">
                  <a16:creationId xmlns:a16="http://schemas.microsoft.com/office/drawing/2014/main" id="{F350C74D-1E49-CF34-DA6E-81D6BFFD7295}"/>
                </a:ext>
              </a:extLst>
            </p:cNvPr>
            <p:cNvSpPr/>
            <p:nvPr/>
          </p:nvSpPr>
          <p:spPr>
            <a:xfrm>
              <a:off x="6249227" y="4491992"/>
              <a:ext cx="130931" cy="99941"/>
            </a:xfrm>
            <a:custGeom>
              <a:avLst/>
              <a:gdLst/>
              <a:ahLst/>
              <a:cxnLst>
                <a:cxn ang="0">
                  <a:pos x="wd2" y="hd2"/>
                </a:cxn>
                <a:cxn ang="5400000">
                  <a:pos x="wd2" y="hd2"/>
                </a:cxn>
                <a:cxn ang="10800000">
                  <a:pos x="wd2" y="hd2"/>
                </a:cxn>
                <a:cxn ang="16200000">
                  <a:pos x="wd2" y="hd2"/>
                </a:cxn>
              </a:cxnLst>
              <a:rect l="0" t="0" r="r" b="b"/>
              <a:pathLst>
                <a:path w="21600" h="21600" extrusionOk="0">
                  <a:moveTo>
                    <a:pt x="1935" y="5498"/>
                  </a:moveTo>
                  <a:cubicBezTo>
                    <a:pt x="1612" y="5105"/>
                    <a:pt x="1612" y="4516"/>
                    <a:pt x="1290" y="4123"/>
                  </a:cubicBezTo>
                  <a:cubicBezTo>
                    <a:pt x="967" y="3731"/>
                    <a:pt x="967" y="3142"/>
                    <a:pt x="645" y="2749"/>
                  </a:cubicBezTo>
                  <a:cubicBezTo>
                    <a:pt x="323" y="2356"/>
                    <a:pt x="323" y="1767"/>
                    <a:pt x="323" y="1374"/>
                  </a:cubicBezTo>
                  <a:cubicBezTo>
                    <a:pt x="323" y="982"/>
                    <a:pt x="0" y="393"/>
                    <a:pt x="0" y="0"/>
                  </a:cubicBezTo>
                  <a:lnTo>
                    <a:pt x="11283" y="786"/>
                  </a:lnTo>
                  <a:cubicBezTo>
                    <a:pt x="11283" y="1178"/>
                    <a:pt x="11606" y="1571"/>
                    <a:pt x="11606" y="1964"/>
                  </a:cubicBezTo>
                  <a:cubicBezTo>
                    <a:pt x="11606" y="2356"/>
                    <a:pt x="11929" y="2749"/>
                    <a:pt x="11929" y="3142"/>
                  </a:cubicBezTo>
                  <a:cubicBezTo>
                    <a:pt x="11929" y="3534"/>
                    <a:pt x="12251" y="3927"/>
                    <a:pt x="12573" y="4320"/>
                  </a:cubicBezTo>
                  <a:cubicBezTo>
                    <a:pt x="12896" y="4713"/>
                    <a:pt x="12896" y="5105"/>
                    <a:pt x="13218" y="5498"/>
                  </a:cubicBezTo>
                  <a:lnTo>
                    <a:pt x="21600" y="21600"/>
                  </a:lnTo>
                  <a:lnTo>
                    <a:pt x="10317" y="21600"/>
                  </a:lnTo>
                  <a:lnTo>
                    <a:pt x="1935" y="5498"/>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3" name="Shape">
              <a:extLst>
                <a:ext uri="{FF2B5EF4-FFF2-40B4-BE49-F238E27FC236}">
                  <a16:creationId xmlns:a16="http://schemas.microsoft.com/office/drawing/2014/main" id="{F13C31E5-4DA3-6D0D-D260-C41CCE44E173}"/>
                </a:ext>
              </a:extLst>
            </p:cNvPr>
            <p:cNvSpPr/>
            <p:nvPr/>
          </p:nvSpPr>
          <p:spPr>
            <a:xfrm>
              <a:off x="8183819" y="4591933"/>
              <a:ext cx="183693" cy="104485"/>
            </a:xfrm>
            <a:custGeom>
              <a:avLst/>
              <a:gdLst/>
              <a:ahLst/>
              <a:cxnLst>
                <a:cxn ang="0">
                  <a:pos x="wd2" y="hd2"/>
                </a:cxn>
                <a:cxn ang="5400000">
                  <a:pos x="wd2" y="hd2"/>
                </a:cxn>
                <a:cxn ang="10800000">
                  <a:pos x="wd2" y="hd2"/>
                </a:cxn>
                <a:cxn ang="16200000">
                  <a:pos x="wd2" y="hd2"/>
                </a:cxn>
              </a:cxnLst>
              <a:rect l="0" t="0" r="r" b="b"/>
              <a:pathLst>
                <a:path w="21600" h="21600" extrusionOk="0">
                  <a:moveTo>
                    <a:pt x="13558" y="21600"/>
                  </a:moveTo>
                  <a:lnTo>
                    <a:pt x="0" y="0"/>
                  </a:lnTo>
                  <a:lnTo>
                    <a:pt x="8042"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4" name="Shape">
              <a:extLst>
                <a:ext uri="{FF2B5EF4-FFF2-40B4-BE49-F238E27FC236}">
                  <a16:creationId xmlns:a16="http://schemas.microsoft.com/office/drawing/2014/main" id="{8B3B91EA-4BCE-78C5-4D70-0ADC3E93C6B7}"/>
                </a:ext>
              </a:extLst>
            </p:cNvPr>
            <p:cNvSpPr/>
            <p:nvPr/>
          </p:nvSpPr>
          <p:spPr>
            <a:xfrm>
              <a:off x="3298484" y="4755473"/>
              <a:ext cx="300938" cy="263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 y="0"/>
                  </a:lnTo>
                  <a:lnTo>
                    <a:pt x="21460"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5" name="Shape">
              <a:extLst>
                <a:ext uri="{FF2B5EF4-FFF2-40B4-BE49-F238E27FC236}">
                  <a16:creationId xmlns:a16="http://schemas.microsoft.com/office/drawing/2014/main" id="{9343CE9B-30EE-B608-AB90-B892C1C9C9D2}"/>
                </a:ext>
              </a:extLst>
            </p:cNvPr>
            <p:cNvSpPr/>
            <p:nvPr/>
          </p:nvSpPr>
          <p:spPr>
            <a:xfrm>
              <a:off x="3904265" y="4755473"/>
              <a:ext cx="308750" cy="417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2" y="0"/>
                  </a:lnTo>
                  <a:cubicBezTo>
                    <a:pt x="7519" y="0"/>
                    <a:pt x="8749" y="0"/>
                    <a:pt x="10116" y="469"/>
                  </a:cubicBezTo>
                  <a:cubicBezTo>
                    <a:pt x="11484" y="939"/>
                    <a:pt x="12714" y="1408"/>
                    <a:pt x="14081" y="2348"/>
                  </a:cubicBezTo>
                  <a:cubicBezTo>
                    <a:pt x="15311" y="3287"/>
                    <a:pt x="16678" y="4226"/>
                    <a:pt x="17909" y="5165"/>
                  </a:cubicBezTo>
                  <a:cubicBezTo>
                    <a:pt x="19139" y="6104"/>
                    <a:pt x="20370" y="7513"/>
                    <a:pt x="21600" y="8922"/>
                  </a:cubicBezTo>
                  <a:lnTo>
                    <a:pt x="19823" y="21600"/>
                  </a:lnTo>
                  <a:cubicBezTo>
                    <a:pt x="18729" y="20191"/>
                    <a:pt x="17635" y="19252"/>
                    <a:pt x="16542" y="18313"/>
                  </a:cubicBezTo>
                  <a:cubicBezTo>
                    <a:pt x="15448" y="17374"/>
                    <a:pt x="14354" y="16435"/>
                    <a:pt x="13261" y="15965"/>
                  </a:cubicBezTo>
                  <a:cubicBezTo>
                    <a:pt x="12167" y="15496"/>
                    <a:pt x="10937" y="15027"/>
                    <a:pt x="9843" y="14556"/>
                  </a:cubicBezTo>
                  <a:cubicBezTo>
                    <a:pt x="8749" y="14087"/>
                    <a:pt x="7519" y="14087"/>
                    <a:pt x="6425" y="14087"/>
                  </a:cubicBezTo>
                  <a:lnTo>
                    <a:pt x="273" y="14087"/>
                  </a:lnTo>
                  <a:lnTo>
                    <a:pt x="0" y="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6" name="Shape">
              <a:extLst>
                <a:ext uri="{FF2B5EF4-FFF2-40B4-BE49-F238E27FC236}">
                  <a16:creationId xmlns:a16="http://schemas.microsoft.com/office/drawing/2014/main" id="{386A34D0-6AC1-AD82-FCA5-5E2B6264B272}"/>
                </a:ext>
              </a:extLst>
            </p:cNvPr>
            <p:cNvSpPr/>
            <p:nvPr/>
          </p:nvSpPr>
          <p:spPr>
            <a:xfrm>
              <a:off x="6366473" y="4691876"/>
              <a:ext cx="142653" cy="109937"/>
            </a:xfrm>
            <a:custGeom>
              <a:avLst/>
              <a:gdLst/>
              <a:ahLst/>
              <a:cxnLst>
                <a:cxn ang="0">
                  <a:pos x="wd2" y="hd2"/>
                </a:cxn>
                <a:cxn ang="5400000">
                  <a:pos x="wd2" y="hd2"/>
                </a:cxn>
                <a:cxn ang="10800000">
                  <a:pos x="wd2" y="hd2"/>
                </a:cxn>
                <a:cxn ang="16200000">
                  <a:pos x="wd2" y="hd2"/>
                </a:cxn>
              </a:cxnLst>
              <a:rect l="0" t="0" r="r" b="b"/>
              <a:pathLst>
                <a:path w="21600" h="21600" extrusionOk="0">
                  <a:moveTo>
                    <a:pt x="10948" y="21600"/>
                  </a:moveTo>
                  <a:lnTo>
                    <a:pt x="0" y="0"/>
                  </a:lnTo>
                  <a:lnTo>
                    <a:pt x="10652"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7" name="Shape">
              <a:extLst>
                <a:ext uri="{FF2B5EF4-FFF2-40B4-BE49-F238E27FC236}">
                  <a16:creationId xmlns:a16="http://schemas.microsoft.com/office/drawing/2014/main" id="{2361242F-EE1F-D4C7-E5C5-484FC5E27E47}"/>
                </a:ext>
              </a:extLst>
            </p:cNvPr>
            <p:cNvSpPr/>
            <p:nvPr/>
          </p:nvSpPr>
          <p:spPr>
            <a:xfrm>
              <a:off x="2712244" y="4764560"/>
              <a:ext cx="304850" cy="6269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cubicBezTo>
                    <a:pt x="1661" y="12209"/>
                    <a:pt x="3185" y="10331"/>
                    <a:pt x="4985" y="8765"/>
                  </a:cubicBezTo>
                  <a:cubicBezTo>
                    <a:pt x="6646" y="7200"/>
                    <a:pt x="8446" y="5635"/>
                    <a:pt x="10246" y="4383"/>
                  </a:cubicBezTo>
                  <a:cubicBezTo>
                    <a:pt x="12046" y="3130"/>
                    <a:pt x="13846" y="2192"/>
                    <a:pt x="15784" y="1565"/>
                  </a:cubicBezTo>
                  <a:cubicBezTo>
                    <a:pt x="17585" y="939"/>
                    <a:pt x="19523" y="313"/>
                    <a:pt x="21461" y="0"/>
                  </a:cubicBezTo>
                  <a:lnTo>
                    <a:pt x="21600" y="9078"/>
                  </a:lnTo>
                  <a:cubicBezTo>
                    <a:pt x="19939" y="9391"/>
                    <a:pt x="18277" y="9704"/>
                    <a:pt x="16615" y="10331"/>
                  </a:cubicBezTo>
                  <a:cubicBezTo>
                    <a:pt x="14954" y="10956"/>
                    <a:pt x="13431" y="11896"/>
                    <a:pt x="11769" y="12835"/>
                  </a:cubicBezTo>
                  <a:cubicBezTo>
                    <a:pt x="10246" y="13774"/>
                    <a:pt x="8723" y="15026"/>
                    <a:pt x="7200" y="16591"/>
                  </a:cubicBezTo>
                  <a:cubicBezTo>
                    <a:pt x="5677" y="18157"/>
                    <a:pt x="4292" y="19722"/>
                    <a:pt x="2908" y="21600"/>
                  </a:cubicBezTo>
                  <a:lnTo>
                    <a:pt x="0" y="144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8" name="Shape">
              <a:extLst>
                <a:ext uri="{FF2B5EF4-FFF2-40B4-BE49-F238E27FC236}">
                  <a16:creationId xmlns:a16="http://schemas.microsoft.com/office/drawing/2014/main" id="{7967135F-105B-B29E-99B4-47CD84F027A3}"/>
                </a:ext>
              </a:extLst>
            </p:cNvPr>
            <p:cNvSpPr/>
            <p:nvPr/>
          </p:nvSpPr>
          <p:spPr>
            <a:xfrm>
              <a:off x="8418314" y="4800903"/>
              <a:ext cx="201276" cy="114479"/>
            </a:xfrm>
            <a:custGeom>
              <a:avLst/>
              <a:gdLst/>
              <a:ahLst/>
              <a:cxnLst>
                <a:cxn ang="0">
                  <a:pos x="wd2" y="hd2"/>
                </a:cxn>
                <a:cxn ang="5400000">
                  <a:pos x="wd2" y="hd2"/>
                </a:cxn>
                <a:cxn ang="10800000">
                  <a:pos x="wd2" y="hd2"/>
                </a:cxn>
                <a:cxn ang="16200000">
                  <a:pos x="wd2" y="hd2"/>
                </a:cxn>
              </a:cxnLst>
              <a:rect l="0" t="0" r="r" b="b"/>
              <a:pathLst>
                <a:path w="21600" h="21600" extrusionOk="0">
                  <a:moveTo>
                    <a:pt x="13631" y="21600"/>
                  </a:moveTo>
                  <a:lnTo>
                    <a:pt x="0" y="0"/>
                  </a:lnTo>
                  <a:lnTo>
                    <a:pt x="7760"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9" name="Shape">
              <a:extLst>
                <a:ext uri="{FF2B5EF4-FFF2-40B4-BE49-F238E27FC236}">
                  <a16:creationId xmlns:a16="http://schemas.microsoft.com/office/drawing/2014/main" id="{A85C48B5-F420-242D-CAA4-633FCEED993E}"/>
                </a:ext>
              </a:extLst>
            </p:cNvPr>
            <p:cNvSpPr/>
            <p:nvPr/>
          </p:nvSpPr>
          <p:spPr>
            <a:xfrm>
              <a:off x="4412341" y="4855415"/>
              <a:ext cx="171966" cy="119930"/>
            </a:xfrm>
            <a:custGeom>
              <a:avLst/>
              <a:gdLst/>
              <a:ahLst/>
              <a:cxnLst>
                <a:cxn ang="0">
                  <a:pos x="wd2" y="hd2"/>
                </a:cxn>
                <a:cxn ang="5400000">
                  <a:pos x="wd2" y="hd2"/>
                </a:cxn>
                <a:cxn ang="10800000">
                  <a:pos x="wd2" y="hd2"/>
                </a:cxn>
                <a:cxn ang="16200000">
                  <a:pos x="wd2" y="hd2"/>
                </a:cxn>
              </a:cxnLst>
              <a:rect l="0" t="0" r="r" b="b"/>
              <a:pathLst>
                <a:path w="21600" h="21600" extrusionOk="0">
                  <a:moveTo>
                    <a:pt x="12273" y="21436"/>
                  </a:moveTo>
                  <a:lnTo>
                    <a:pt x="12027" y="20455"/>
                  </a:lnTo>
                  <a:cubicBezTo>
                    <a:pt x="11781" y="18818"/>
                    <a:pt x="11290" y="17182"/>
                    <a:pt x="10800" y="15709"/>
                  </a:cubicBezTo>
                  <a:cubicBezTo>
                    <a:pt x="10063" y="14073"/>
                    <a:pt x="9327" y="12600"/>
                    <a:pt x="8345" y="11127"/>
                  </a:cubicBezTo>
                  <a:cubicBezTo>
                    <a:pt x="7364" y="9654"/>
                    <a:pt x="6136" y="8182"/>
                    <a:pt x="4663" y="6709"/>
                  </a:cubicBezTo>
                  <a:cubicBezTo>
                    <a:pt x="3190" y="5236"/>
                    <a:pt x="1718" y="3927"/>
                    <a:pt x="0" y="2618"/>
                  </a:cubicBezTo>
                  <a:lnTo>
                    <a:pt x="7364" y="0"/>
                  </a:lnTo>
                  <a:cubicBezTo>
                    <a:pt x="9327" y="1473"/>
                    <a:pt x="11045" y="3109"/>
                    <a:pt x="12763" y="4746"/>
                  </a:cubicBezTo>
                  <a:cubicBezTo>
                    <a:pt x="14236" y="6382"/>
                    <a:pt x="15709" y="8018"/>
                    <a:pt x="16936" y="9818"/>
                  </a:cubicBezTo>
                  <a:cubicBezTo>
                    <a:pt x="18163" y="11618"/>
                    <a:pt x="19145" y="13255"/>
                    <a:pt x="19881" y="15055"/>
                  </a:cubicBezTo>
                  <a:cubicBezTo>
                    <a:pt x="20618" y="16854"/>
                    <a:pt x="21109" y="18654"/>
                    <a:pt x="21354" y="20618"/>
                  </a:cubicBezTo>
                  <a:lnTo>
                    <a:pt x="21600" y="21600"/>
                  </a:lnTo>
                  <a:lnTo>
                    <a:pt x="12273"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0" name="Shape">
              <a:extLst>
                <a:ext uri="{FF2B5EF4-FFF2-40B4-BE49-F238E27FC236}">
                  <a16:creationId xmlns:a16="http://schemas.microsoft.com/office/drawing/2014/main" id="{90C727E7-71B2-B91E-A149-3654D82B3B1F}"/>
                </a:ext>
              </a:extLst>
            </p:cNvPr>
            <p:cNvSpPr/>
            <p:nvPr/>
          </p:nvSpPr>
          <p:spPr>
            <a:xfrm>
              <a:off x="2438660" y="4900844"/>
              <a:ext cx="121158" cy="124472"/>
            </a:xfrm>
            <a:custGeom>
              <a:avLst/>
              <a:gdLst/>
              <a:ahLst/>
              <a:cxnLst>
                <a:cxn ang="0">
                  <a:pos x="wd2" y="hd2"/>
                </a:cxn>
                <a:cxn ang="5400000">
                  <a:pos x="wd2" y="hd2"/>
                </a:cxn>
                <a:cxn ang="10800000">
                  <a:pos x="wd2" y="hd2"/>
                </a:cxn>
                <a:cxn ang="16200000">
                  <a:pos x="wd2" y="hd2"/>
                </a:cxn>
              </a:cxnLst>
              <a:rect l="0" t="0" r="r" b="b"/>
              <a:pathLst>
                <a:path w="21600" h="21600" extrusionOk="0">
                  <a:moveTo>
                    <a:pt x="2090" y="11668"/>
                  </a:moveTo>
                  <a:cubicBezTo>
                    <a:pt x="2438" y="10722"/>
                    <a:pt x="2786" y="9618"/>
                    <a:pt x="3135" y="8672"/>
                  </a:cubicBezTo>
                  <a:cubicBezTo>
                    <a:pt x="3483" y="7726"/>
                    <a:pt x="4181" y="6622"/>
                    <a:pt x="4877" y="5676"/>
                  </a:cubicBezTo>
                  <a:cubicBezTo>
                    <a:pt x="5574" y="4730"/>
                    <a:pt x="6271" y="3784"/>
                    <a:pt x="6967" y="2838"/>
                  </a:cubicBezTo>
                  <a:cubicBezTo>
                    <a:pt x="7664" y="1892"/>
                    <a:pt x="8709" y="946"/>
                    <a:pt x="9755" y="0"/>
                  </a:cubicBezTo>
                  <a:lnTo>
                    <a:pt x="21600" y="1577"/>
                  </a:lnTo>
                  <a:cubicBezTo>
                    <a:pt x="20555" y="2365"/>
                    <a:pt x="19858" y="3153"/>
                    <a:pt x="19161" y="4099"/>
                  </a:cubicBezTo>
                  <a:cubicBezTo>
                    <a:pt x="18465" y="4888"/>
                    <a:pt x="17768" y="5834"/>
                    <a:pt x="17419" y="6622"/>
                  </a:cubicBezTo>
                  <a:cubicBezTo>
                    <a:pt x="16723" y="7410"/>
                    <a:pt x="16374" y="8356"/>
                    <a:pt x="16026" y="9145"/>
                  </a:cubicBezTo>
                  <a:cubicBezTo>
                    <a:pt x="15678" y="10090"/>
                    <a:pt x="15329" y="10879"/>
                    <a:pt x="15329" y="11825"/>
                  </a:cubicBezTo>
                  <a:lnTo>
                    <a:pt x="13239" y="21600"/>
                  </a:lnTo>
                  <a:lnTo>
                    <a:pt x="0" y="21600"/>
                  </a:lnTo>
                  <a:lnTo>
                    <a:pt x="2090" y="11668"/>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1" name="Shape">
              <a:extLst>
                <a:ext uri="{FF2B5EF4-FFF2-40B4-BE49-F238E27FC236}">
                  <a16:creationId xmlns:a16="http://schemas.microsoft.com/office/drawing/2014/main" id="{E91EFAE3-DEE6-640C-7E30-DBA854C1FCA6}"/>
                </a:ext>
              </a:extLst>
            </p:cNvPr>
            <p:cNvSpPr/>
            <p:nvPr/>
          </p:nvSpPr>
          <p:spPr>
            <a:xfrm>
              <a:off x="6522807" y="4919014"/>
              <a:ext cx="154376" cy="120838"/>
            </a:xfrm>
            <a:custGeom>
              <a:avLst/>
              <a:gdLst/>
              <a:ahLst/>
              <a:cxnLst>
                <a:cxn ang="0">
                  <a:pos x="wd2" y="hd2"/>
                </a:cxn>
                <a:cxn ang="5400000">
                  <a:pos x="wd2" y="hd2"/>
                </a:cxn>
                <a:cxn ang="10800000">
                  <a:pos x="wd2" y="hd2"/>
                </a:cxn>
                <a:cxn ang="16200000">
                  <a:pos x="wd2" y="hd2"/>
                </a:cxn>
              </a:cxnLst>
              <a:rect l="0" t="0" r="r" b="b"/>
              <a:pathLst>
                <a:path w="21600" h="21600" extrusionOk="0">
                  <a:moveTo>
                    <a:pt x="10937" y="21600"/>
                  </a:moveTo>
                  <a:lnTo>
                    <a:pt x="0" y="0"/>
                  </a:lnTo>
                  <a:lnTo>
                    <a:pt x="10116"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2" name="Shape">
              <a:extLst>
                <a:ext uri="{FF2B5EF4-FFF2-40B4-BE49-F238E27FC236}">
                  <a16:creationId xmlns:a16="http://schemas.microsoft.com/office/drawing/2014/main" id="{4822FCFF-456D-96D2-D49D-57C5113436FF}"/>
                </a:ext>
              </a:extLst>
            </p:cNvPr>
            <p:cNvSpPr/>
            <p:nvPr/>
          </p:nvSpPr>
          <p:spPr>
            <a:xfrm>
              <a:off x="8672353" y="5037126"/>
              <a:ext cx="216909" cy="128108"/>
            </a:xfrm>
            <a:custGeom>
              <a:avLst/>
              <a:gdLst/>
              <a:ahLst/>
              <a:cxnLst>
                <a:cxn ang="0">
                  <a:pos x="wd2" y="hd2"/>
                </a:cxn>
                <a:cxn ang="5400000">
                  <a:pos x="wd2" y="hd2"/>
                </a:cxn>
                <a:cxn ang="10800000">
                  <a:pos x="wd2" y="hd2"/>
                </a:cxn>
                <a:cxn ang="16200000">
                  <a:pos x="wd2" y="hd2"/>
                </a:cxn>
              </a:cxnLst>
              <a:rect l="0" t="0" r="r" b="b"/>
              <a:pathLst>
                <a:path w="21600" h="21600" extrusionOk="0">
                  <a:moveTo>
                    <a:pt x="14011" y="21600"/>
                  </a:moveTo>
                  <a:lnTo>
                    <a:pt x="0" y="0"/>
                  </a:lnTo>
                  <a:lnTo>
                    <a:pt x="7395"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3" name="Shape">
              <a:extLst>
                <a:ext uri="{FF2B5EF4-FFF2-40B4-BE49-F238E27FC236}">
                  <a16:creationId xmlns:a16="http://schemas.microsoft.com/office/drawing/2014/main" id="{50AE4C83-3918-7DDB-CD38-E15D14000E93}"/>
                </a:ext>
              </a:extLst>
            </p:cNvPr>
            <p:cNvSpPr/>
            <p:nvPr/>
          </p:nvSpPr>
          <p:spPr>
            <a:xfrm>
              <a:off x="4529588" y="5100726"/>
              <a:ext cx="105526" cy="130832"/>
            </a:xfrm>
            <a:custGeom>
              <a:avLst/>
              <a:gdLst/>
              <a:ahLst/>
              <a:cxnLst>
                <a:cxn ang="0">
                  <a:pos x="wd2" y="hd2"/>
                </a:cxn>
                <a:cxn ang="5400000">
                  <a:pos x="wd2" y="hd2"/>
                </a:cxn>
                <a:cxn ang="10800000">
                  <a:pos x="wd2" y="hd2"/>
                </a:cxn>
                <a:cxn ang="16200000">
                  <a:pos x="wd2" y="hd2"/>
                </a:cxn>
              </a:cxnLst>
              <a:rect l="0" t="0" r="r" b="b"/>
              <a:pathLst>
                <a:path w="21600" h="21600" extrusionOk="0">
                  <a:moveTo>
                    <a:pt x="15600" y="0"/>
                  </a:moveTo>
                  <a:lnTo>
                    <a:pt x="21600" y="21600"/>
                  </a:lnTo>
                  <a:lnTo>
                    <a:pt x="5600" y="21600"/>
                  </a:lnTo>
                  <a:lnTo>
                    <a:pt x="0" y="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4" name="Shape">
              <a:extLst>
                <a:ext uri="{FF2B5EF4-FFF2-40B4-BE49-F238E27FC236}">
                  <a16:creationId xmlns:a16="http://schemas.microsoft.com/office/drawing/2014/main" id="{AE695E01-8156-93E7-4C7C-EE61CA78858D}"/>
                </a:ext>
              </a:extLst>
            </p:cNvPr>
            <p:cNvSpPr/>
            <p:nvPr/>
          </p:nvSpPr>
          <p:spPr>
            <a:xfrm>
              <a:off x="2380041" y="5155241"/>
              <a:ext cx="107477" cy="1344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91" y="0"/>
                  </a:lnTo>
                  <a:lnTo>
                    <a:pt x="21600" y="0"/>
                  </a:lnTo>
                  <a:lnTo>
                    <a:pt x="15709"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5" name="Shape">
              <a:extLst>
                <a:ext uri="{FF2B5EF4-FFF2-40B4-BE49-F238E27FC236}">
                  <a16:creationId xmlns:a16="http://schemas.microsoft.com/office/drawing/2014/main" id="{BBDBE9B5-9AB8-94EB-F458-34729FE921BB}"/>
                </a:ext>
              </a:extLst>
            </p:cNvPr>
            <p:cNvSpPr/>
            <p:nvPr/>
          </p:nvSpPr>
          <p:spPr>
            <a:xfrm>
              <a:off x="6679137" y="5164327"/>
              <a:ext cx="168054" cy="135376"/>
            </a:xfrm>
            <a:custGeom>
              <a:avLst/>
              <a:gdLst/>
              <a:ahLst/>
              <a:cxnLst>
                <a:cxn ang="0">
                  <a:pos x="wd2" y="hd2"/>
                </a:cxn>
                <a:cxn ang="5400000">
                  <a:pos x="wd2" y="hd2"/>
                </a:cxn>
                <a:cxn ang="10800000">
                  <a:pos x="wd2" y="hd2"/>
                </a:cxn>
                <a:cxn ang="16200000">
                  <a:pos x="wd2" y="hd2"/>
                </a:cxn>
              </a:cxnLst>
              <a:rect l="0" t="0" r="r" b="b"/>
              <a:pathLst>
                <a:path w="21600" h="21600" extrusionOk="0">
                  <a:moveTo>
                    <a:pt x="11553" y="21600"/>
                  </a:moveTo>
                  <a:lnTo>
                    <a:pt x="0" y="0"/>
                  </a:lnTo>
                  <a:lnTo>
                    <a:pt x="10047"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68" name="Shape">
              <a:extLst>
                <a:ext uri="{FF2B5EF4-FFF2-40B4-BE49-F238E27FC236}">
                  <a16:creationId xmlns:a16="http://schemas.microsoft.com/office/drawing/2014/main" id="{920D9EFD-2140-42A8-5FD9-A0B5CBF1F6F8}"/>
                </a:ext>
              </a:extLst>
            </p:cNvPr>
            <p:cNvSpPr/>
            <p:nvPr/>
          </p:nvSpPr>
          <p:spPr>
            <a:xfrm>
              <a:off x="8965471" y="5300611"/>
              <a:ext cx="238406" cy="142645"/>
            </a:xfrm>
            <a:custGeom>
              <a:avLst/>
              <a:gdLst/>
              <a:ahLst/>
              <a:cxnLst>
                <a:cxn ang="0">
                  <a:pos x="wd2" y="hd2"/>
                </a:cxn>
                <a:cxn ang="5400000">
                  <a:pos x="wd2" y="hd2"/>
                </a:cxn>
                <a:cxn ang="10800000">
                  <a:pos x="wd2" y="hd2"/>
                </a:cxn>
                <a:cxn ang="16200000">
                  <a:pos x="wd2" y="hd2"/>
                </a:cxn>
              </a:cxnLst>
              <a:rect l="0" t="0" r="r" b="b"/>
              <a:pathLst>
                <a:path w="21600" h="21600" extrusionOk="0">
                  <a:moveTo>
                    <a:pt x="14164" y="21600"/>
                  </a:moveTo>
                  <a:lnTo>
                    <a:pt x="0" y="0"/>
                  </a:lnTo>
                  <a:lnTo>
                    <a:pt x="7082"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0" name="Shape">
              <a:extLst>
                <a:ext uri="{FF2B5EF4-FFF2-40B4-BE49-F238E27FC236}">
                  <a16:creationId xmlns:a16="http://schemas.microsoft.com/office/drawing/2014/main" id="{7510DE66-391E-02F7-E747-F51F146076DA}"/>
                </a:ext>
              </a:extLst>
            </p:cNvPr>
            <p:cNvSpPr/>
            <p:nvPr/>
          </p:nvSpPr>
          <p:spPr>
            <a:xfrm>
              <a:off x="4588213" y="5364209"/>
              <a:ext cx="115292" cy="147187"/>
            </a:xfrm>
            <a:custGeom>
              <a:avLst/>
              <a:gdLst/>
              <a:ahLst/>
              <a:cxnLst>
                <a:cxn ang="0">
                  <a:pos x="wd2" y="hd2"/>
                </a:cxn>
                <a:cxn ang="5400000">
                  <a:pos x="wd2" y="hd2"/>
                </a:cxn>
                <a:cxn ang="10800000">
                  <a:pos x="wd2" y="hd2"/>
                </a:cxn>
                <a:cxn ang="16200000">
                  <a:pos x="wd2" y="hd2"/>
                </a:cxn>
              </a:cxnLst>
              <a:rect l="0" t="0" r="r" b="b"/>
              <a:pathLst>
                <a:path w="21600" h="21600" extrusionOk="0">
                  <a:moveTo>
                    <a:pt x="5857" y="21600"/>
                  </a:moveTo>
                  <a:lnTo>
                    <a:pt x="0" y="0"/>
                  </a:lnTo>
                  <a:lnTo>
                    <a:pt x="15010"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2" name="Shape">
              <a:extLst>
                <a:ext uri="{FF2B5EF4-FFF2-40B4-BE49-F238E27FC236}">
                  <a16:creationId xmlns:a16="http://schemas.microsoft.com/office/drawing/2014/main" id="{A98013AD-CEBE-41A6-FAB7-855DA7C9C09E}"/>
                </a:ext>
              </a:extLst>
            </p:cNvPr>
            <p:cNvSpPr/>
            <p:nvPr/>
          </p:nvSpPr>
          <p:spPr>
            <a:xfrm>
              <a:off x="2321414" y="5427806"/>
              <a:ext cx="115292" cy="150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590" y="0"/>
                  </a:lnTo>
                  <a:lnTo>
                    <a:pt x="21600" y="0"/>
                  </a:lnTo>
                  <a:lnTo>
                    <a:pt x="15742"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3" name="Shape">
              <a:extLst>
                <a:ext uri="{FF2B5EF4-FFF2-40B4-BE49-F238E27FC236}">
                  <a16:creationId xmlns:a16="http://schemas.microsoft.com/office/drawing/2014/main" id="{1FEFF0B7-C4CD-122E-B1AD-8352ACC1C5A3}"/>
                </a:ext>
              </a:extLst>
            </p:cNvPr>
            <p:cNvSpPr/>
            <p:nvPr/>
          </p:nvSpPr>
          <p:spPr>
            <a:xfrm>
              <a:off x="6855006" y="5445978"/>
              <a:ext cx="183689" cy="151729"/>
            </a:xfrm>
            <a:custGeom>
              <a:avLst/>
              <a:gdLst/>
              <a:ahLst/>
              <a:cxnLst>
                <a:cxn ang="0">
                  <a:pos x="wd2" y="hd2"/>
                </a:cxn>
                <a:cxn ang="5400000">
                  <a:pos x="wd2" y="hd2"/>
                </a:cxn>
                <a:cxn ang="10800000">
                  <a:pos x="wd2" y="hd2"/>
                </a:cxn>
                <a:cxn ang="16200000">
                  <a:pos x="wd2" y="hd2"/>
                </a:cxn>
              </a:cxnLst>
              <a:rect l="0" t="0" r="r" b="b"/>
              <a:pathLst>
                <a:path w="21600" h="21600" extrusionOk="0">
                  <a:moveTo>
                    <a:pt x="11719" y="21600"/>
                  </a:moveTo>
                  <a:lnTo>
                    <a:pt x="0" y="0"/>
                  </a:lnTo>
                  <a:lnTo>
                    <a:pt x="9651"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5" name="Shape">
              <a:extLst>
                <a:ext uri="{FF2B5EF4-FFF2-40B4-BE49-F238E27FC236}">
                  <a16:creationId xmlns:a16="http://schemas.microsoft.com/office/drawing/2014/main" id="{743CE7F4-C4EF-F503-D822-FD7B6AFAAC09}"/>
                </a:ext>
              </a:extLst>
            </p:cNvPr>
            <p:cNvSpPr/>
            <p:nvPr/>
          </p:nvSpPr>
          <p:spPr>
            <a:xfrm>
              <a:off x="9297675" y="5600431"/>
              <a:ext cx="261859" cy="160816"/>
            </a:xfrm>
            <a:custGeom>
              <a:avLst/>
              <a:gdLst/>
              <a:ahLst/>
              <a:cxnLst>
                <a:cxn ang="0">
                  <a:pos x="wd2" y="hd2"/>
                </a:cxn>
                <a:cxn ang="5400000">
                  <a:pos x="wd2" y="hd2"/>
                </a:cxn>
                <a:cxn ang="10800000">
                  <a:pos x="wd2" y="hd2"/>
                </a:cxn>
                <a:cxn ang="16200000">
                  <a:pos x="wd2" y="hd2"/>
                </a:cxn>
              </a:cxnLst>
              <a:rect l="0" t="0" r="r" b="b"/>
              <a:pathLst>
                <a:path w="21600" h="21600" extrusionOk="0">
                  <a:moveTo>
                    <a:pt x="14185" y="21112"/>
                  </a:moveTo>
                  <a:lnTo>
                    <a:pt x="0" y="0"/>
                  </a:lnTo>
                  <a:lnTo>
                    <a:pt x="6931" y="0"/>
                  </a:lnTo>
                  <a:lnTo>
                    <a:pt x="21600" y="21600"/>
                  </a:lnTo>
                  <a:lnTo>
                    <a:pt x="14507"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6" name="Shape">
              <a:extLst>
                <a:ext uri="{FF2B5EF4-FFF2-40B4-BE49-F238E27FC236}">
                  <a16:creationId xmlns:a16="http://schemas.microsoft.com/office/drawing/2014/main" id="{515EFD26-53EF-66D8-31B9-798D5F80EB1F}"/>
                </a:ext>
              </a:extLst>
            </p:cNvPr>
            <p:cNvSpPr/>
            <p:nvPr/>
          </p:nvSpPr>
          <p:spPr>
            <a:xfrm>
              <a:off x="4646836" y="5673113"/>
              <a:ext cx="144606" cy="170810"/>
            </a:xfrm>
            <a:custGeom>
              <a:avLst/>
              <a:gdLst/>
              <a:ahLst/>
              <a:cxnLst>
                <a:cxn ang="0">
                  <a:pos x="wd2" y="hd2"/>
                </a:cxn>
                <a:cxn ang="5400000">
                  <a:pos x="wd2" y="hd2"/>
                </a:cxn>
                <a:cxn ang="10800000">
                  <a:pos x="wd2" y="hd2"/>
                </a:cxn>
                <a:cxn ang="16200000">
                  <a:pos x="wd2" y="hd2"/>
                </a:cxn>
              </a:cxnLst>
              <a:rect l="0" t="0" r="r" b="b"/>
              <a:pathLst>
                <a:path w="21600" h="21600" extrusionOk="0">
                  <a:moveTo>
                    <a:pt x="12551" y="0"/>
                  </a:moveTo>
                  <a:lnTo>
                    <a:pt x="15470" y="10570"/>
                  </a:lnTo>
                  <a:cubicBezTo>
                    <a:pt x="15762" y="11374"/>
                    <a:pt x="16054" y="12179"/>
                    <a:pt x="16346" y="12983"/>
                  </a:cubicBezTo>
                  <a:cubicBezTo>
                    <a:pt x="16638" y="13787"/>
                    <a:pt x="17222" y="14592"/>
                    <a:pt x="17513" y="15396"/>
                  </a:cubicBezTo>
                  <a:cubicBezTo>
                    <a:pt x="18097" y="16200"/>
                    <a:pt x="18680" y="17004"/>
                    <a:pt x="19265" y="17808"/>
                  </a:cubicBezTo>
                  <a:cubicBezTo>
                    <a:pt x="19848" y="18613"/>
                    <a:pt x="20724" y="19417"/>
                    <a:pt x="21600" y="20106"/>
                  </a:cubicBezTo>
                  <a:lnTo>
                    <a:pt x="9341" y="21600"/>
                  </a:lnTo>
                  <a:cubicBezTo>
                    <a:pt x="8465" y="20681"/>
                    <a:pt x="7589" y="19762"/>
                    <a:pt x="7005" y="18843"/>
                  </a:cubicBezTo>
                  <a:cubicBezTo>
                    <a:pt x="6129" y="17923"/>
                    <a:pt x="5546" y="17004"/>
                    <a:pt x="4962" y="16085"/>
                  </a:cubicBezTo>
                  <a:cubicBezTo>
                    <a:pt x="4378" y="15166"/>
                    <a:pt x="3795" y="14247"/>
                    <a:pt x="3503" y="13328"/>
                  </a:cubicBezTo>
                  <a:cubicBezTo>
                    <a:pt x="3210" y="12408"/>
                    <a:pt x="2919" y="11489"/>
                    <a:pt x="2627" y="10570"/>
                  </a:cubicBezTo>
                  <a:lnTo>
                    <a:pt x="0" y="0"/>
                  </a:lnTo>
                  <a:lnTo>
                    <a:pt x="12551" y="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8" name="Shape">
              <a:extLst>
                <a:ext uri="{FF2B5EF4-FFF2-40B4-BE49-F238E27FC236}">
                  <a16:creationId xmlns:a16="http://schemas.microsoft.com/office/drawing/2014/main" id="{9CEE7624-6502-54D0-7568-B382BA433E8F}"/>
                </a:ext>
              </a:extLst>
            </p:cNvPr>
            <p:cNvSpPr/>
            <p:nvPr/>
          </p:nvSpPr>
          <p:spPr>
            <a:xfrm>
              <a:off x="2165082" y="5736714"/>
              <a:ext cx="201276" cy="172628"/>
            </a:xfrm>
            <a:custGeom>
              <a:avLst/>
              <a:gdLst/>
              <a:ahLst/>
              <a:cxnLst>
                <a:cxn ang="0">
                  <a:pos x="wd2" y="hd2"/>
                </a:cxn>
                <a:cxn ang="5400000">
                  <a:pos x="wd2" y="hd2"/>
                </a:cxn>
                <a:cxn ang="10800000">
                  <a:pos x="wd2" y="hd2"/>
                </a:cxn>
                <a:cxn ang="16200000">
                  <a:pos x="wd2" y="hd2"/>
                </a:cxn>
              </a:cxnLst>
              <a:rect l="0" t="0" r="r" b="b"/>
              <a:pathLst>
                <a:path w="21600" h="21600" extrusionOk="0">
                  <a:moveTo>
                    <a:pt x="11953" y="2046"/>
                  </a:moveTo>
                  <a:lnTo>
                    <a:pt x="12373" y="0"/>
                  </a:lnTo>
                  <a:lnTo>
                    <a:pt x="21600" y="0"/>
                  </a:lnTo>
                  <a:lnTo>
                    <a:pt x="21181" y="2046"/>
                  </a:lnTo>
                  <a:cubicBezTo>
                    <a:pt x="20971" y="3752"/>
                    <a:pt x="20342" y="5457"/>
                    <a:pt x="19713" y="7048"/>
                  </a:cubicBezTo>
                  <a:cubicBezTo>
                    <a:pt x="19084" y="8754"/>
                    <a:pt x="18035" y="10345"/>
                    <a:pt x="16986" y="12051"/>
                  </a:cubicBezTo>
                  <a:cubicBezTo>
                    <a:pt x="15938" y="13756"/>
                    <a:pt x="14470" y="15347"/>
                    <a:pt x="13002" y="16939"/>
                  </a:cubicBezTo>
                  <a:cubicBezTo>
                    <a:pt x="11534" y="18531"/>
                    <a:pt x="9647" y="20122"/>
                    <a:pt x="7759" y="21600"/>
                  </a:cubicBezTo>
                  <a:lnTo>
                    <a:pt x="0" y="18985"/>
                  </a:lnTo>
                  <a:cubicBezTo>
                    <a:pt x="1678" y="17735"/>
                    <a:pt x="3146" y="16370"/>
                    <a:pt x="4614" y="14893"/>
                  </a:cubicBezTo>
                  <a:cubicBezTo>
                    <a:pt x="5872" y="13529"/>
                    <a:pt x="7130" y="12164"/>
                    <a:pt x="8178" y="10686"/>
                  </a:cubicBezTo>
                  <a:cubicBezTo>
                    <a:pt x="9227" y="9208"/>
                    <a:pt x="10066" y="7844"/>
                    <a:pt x="10695" y="6366"/>
                  </a:cubicBezTo>
                  <a:cubicBezTo>
                    <a:pt x="11114" y="5002"/>
                    <a:pt x="11534" y="3524"/>
                    <a:pt x="11953" y="2046"/>
                  </a:cubicBez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79" name="Shape">
              <a:extLst>
                <a:ext uri="{FF2B5EF4-FFF2-40B4-BE49-F238E27FC236}">
                  <a16:creationId xmlns:a16="http://schemas.microsoft.com/office/drawing/2014/main" id="{402FA869-892D-7E56-BE39-BF298618F897}"/>
                </a:ext>
              </a:extLst>
            </p:cNvPr>
            <p:cNvSpPr/>
            <p:nvPr/>
          </p:nvSpPr>
          <p:spPr>
            <a:xfrm>
              <a:off x="7069959" y="5754885"/>
              <a:ext cx="119201" cy="171718"/>
            </a:xfrm>
            <a:custGeom>
              <a:avLst/>
              <a:gdLst/>
              <a:ahLst/>
              <a:cxnLst>
                <a:cxn ang="0">
                  <a:pos x="wd2" y="hd2"/>
                </a:cxn>
                <a:cxn ang="5400000">
                  <a:pos x="wd2" y="hd2"/>
                </a:cxn>
                <a:cxn ang="10800000">
                  <a:pos x="wd2" y="hd2"/>
                </a:cxn>
                <a:cxn ang="16200000">
                  <a:pos x="wd2" y="hd2"/>
                </a:cxn>
              </a:cxnLst>
              <a:rect l="0" t="0" r="r" b="b"/>
              <a:pathLst>
                <a:path w="21600" h="21600" extrusionOk="0">
                  <a:moveTo>
                    <a:pt x="0" y="18857"/>
                  </a:moveTo>
                  <a:cubicBezTo>
                    <a:pt x="1771" y="17486"/>
                    <a:pt x="2833" y="16000"/>
                    <a:pt x="3896" y="14400"/>
                  </a:cubicBezTo>
                  <a:cubicBezTo>
                    <a:pt x="4604" y="12914"/>
                    <a:pt x="5312" y="11314"/>
                    <a:pt x="5312" y="9714"/>
                  </a:cubicBezTo>
                  <a:cubicBezTo>
                    <a:pt x="5312" y="8114"/>
                    <a:pt x="4957" y="6514"/>
                    <a:pt x="4249" y="4914"/>
                  </a:cubicBezTo>
                  <a:cubicBezTo>
                    <a:pt x="3541" y="3314"/>
                    <a:pt x="2479" y="1714"/>
                    <a:pt x="708" y="0"/>
                  </a:cubicBezTo>
                  <a:lnTo>
                    <a:pt x="16288" y="0"/>
                  </a:lnTo>
                  <a:cubicBezTo>
                    <a:pt x="18059" y="1943"/>
                    <a:pt x="19475" y="3771"/>
                    <a:pt x="20184" y="5600"/>
                  </a:cubicBezTo>
                  <a:cubicBezTo>
                    <a:pt x="21246" y="7429"/>
                    <a:pt x="21600" y="9371"/>
                    <a:pt x="21600" y="11086"/>
                  </a:cubicBezTo>
                  <a:cubicBezTo>
                    <a:pt x="21600" y="12914"/>
                    <a:pt x="21246" y="14743"/>
                    <a:pt x="20184" y="16457"/>
                  </a:cubicBezTo>
                  <a:cubicBezTo>
                    <a:pt x="19121" y="18171"/>
                    <a:pt x="17705" y="19886"/>
                    <a:pt x="15935" y="21600"/>
                  </a:cubicBezTo>
                  <a:lnTo>
                    <a:pt x="0" y="18857"/>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1" name="Shape">
              <a:extLst>
                <a:ext uri="{FF2B5EF4-FFF2-40B4-BE49-F238E27FC236}">
                  <a16:creationId xmlns:a16="http://schemas.microsoft.com/office/drawing/2014/main" id="{38852BA5-ED00-25DD-E695-6931EF2FF15F}"/>
                </a:ext>
              </a:extLst>
            </p:cNvPr>
            <p:cNvSpPr/>
            <p:nvPr/>
          </p:nvSpPr>
          <p:spPr>
            <a:xfrm>
              <a:off x="9766666" y="5909336"/>
              <a:ext cx="449448" cy="141736"/>
            </a:xfrm>
            <a:custGeom>
              <a:avLst/>
              <a:gdLst/>
              <a:ahLst/>
              <a:cxnLst>
                <a:cxn ang="0">
                  <a:pos x="wd2" y="hd2"/>
                </a:cxn>
                <a:cxn ang="5400000">
                  <a:pos x="wd2" y="hd2"/>
                </a:cxn>
                <a:cxn ang="10800000">
                  <a:pos x="wd2" y="hd2"/>
                </a:cxn>
                <a:cxn ang="16200000">
                  <a:pos x="wd2" y="hd2"/>
                </a:cxn>
              </a:cxnLst>
              <a:rect l="0" t="0" r="r" b="b"/>
              <a:pathLst>
                <a:path w="21600" h="21600" extrusionOk="0">
                  <a:moveTo>
                    <a:pt x="2254" y="0"/>
                  </a:moveTo>
                  <a:cubicBezTo>
                    <a:pt x="3663" y="1661"/>
                    <a:pt x="5165" y="3323"/>
                    <a:pt x="6668" y="4846"/>
                  </a:cubicBezTo>
                  <a:cubicBezTo>
                    <a:pt x="8170" y="6369"/>
                    <a:pt x="9767" y="7754"/>
                    <a:pt x="11269" y="9138"/>
                  </a:cubicBezTo>
                  <a:cubicBezTo>
                    <a:pt x="12866" y="10385"/>
                    <a:pt x="14462" y="11631"/>
                    <a:pt x="16059" y="12738"/>
                  </a:cubicBezTo>
                  <a:cubicBezTo>
                    <a:pt x="17656" y="13846"/>
                    <a:pt x="19346" y="14677"/>
                    <a:pt x="20943" y="15508"/>
                  </a:cubicBezTo>
                  <a:lnTo>
                    <a:pt x="21600" y="21600"/>
                  </a:lnTo>
                  <a:cubicBezTo>
                    <a:pt x="19722" y="20631"/>
                    <a:pt x="17843" y="19523"/>
                    <a:pt x="15965" y="18277"/>
                  </a:cubicBezTo>
                  <a:cubicBezTo>
                    <a:pt x="14087" y="17031"/>
                    <a:pt x="12209" y="15646"/>
                    <a:pt x="10424" y="14123"/>
                  </a:cubicBezTo>
                  <a:cubicBezTo>
                    <a:pt x="8640" y="12600"/>
                    <a:pt x="6856" y="10938"/>
                    <a:pt x="5071" y="9138"/>
                  </a:cubicBezTo>
                  <a:cubicBezTo>
                    <a:pt x="3287" y="7338"/>
                    <a:pt x="1596" y="5538"/>
                    <a:pt x="0" y="3462"/>
                  </a:cubicBezTo>
                  <a:lnTo>
                    <a:pt x="2254" y="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2" name="Shape">
              <a:extLst>
                <a:ext uri="{FF2B5EF4-FFF2-40B4-BE49-F238E27FC236}">
                  <a16:creationId xmlns:a16="http://schemas.microsoft.com/office/drawing/2014/main" id="{06A7FED2-86C4-CAB5-6E72-EEAF172C8AF4}"/>
                </a:ext>
              </a:extLst>
            </p:cNvPr>
            <p:cNvSpPr/>
            <p:nvPr/>
          </p:nvSpPr>
          <p:spPr>
            <a:xfrm>
              <a:off x="4979038" y="5963848"/>
              <a:ext cx="394740" cy="108119"/>
            </a:xfrm>
            <a:custGeom>
              <a:avLst/>
              <a:gdLst/>
              <a:ahLst/>
              <a:cxnLst>
                <a:cxn ang="0">
                  <a:pos x="wd2" y="hd2"/>
                </a:cxn>
                <a:cxn ang="5400000">
                  <a:pos x="wd2" y="hd2"/>
                </a:cxn>
                <a:cxn ang="10800000">
                  <a:pos x="wd2" y="hd2"/>
                </a:cxn>
                <a:cxn ang="16200000">
                  <a:pos x="wd2" y="hd2"/>
                </a:cxn>
              </a:cxnLst>
              <a:rect l="0" t="0" r="r" b="b"/>
              <a:pathLst>
                <a:path w="21600" h="21600" extrusionOk="0">
                  <a:moveTo>
                    <a:pt x="0" y="6534"/>
                  </a:moveTo>
                  <a:lnTo>
                    <a:pt x="2673" y="0"/>
                  </a:lnTo>
                  <a:cubicBezTo>
                    <a:pt x="4063" y="1815"/>
                    <a:pt x="5454" y="3449"/>
                    <a:pt x="6950" y="4901"/>
                  </a:cubicBezTo>
                  <a:cubicBezTo>
                    <a:pt x="8447" y="6353"/>
                    <a:pt x="9945" y="7623"/>
                    <a:pt x="11548" y="8712"/>
                  </a:cubicBezTo>
                  <a:cubicBezTo>
                    <a:pt x="13152" y="9801"/>
                    <a:pt x="14756" y="10709"/>
                    <a:pt x="16360" y="11435"/>
                  </a:cubicBezTo>
                  <a:cubicBezTo>
                    <a:pt x="17964" y="12161"/>
                    <a:pt x="19675" y="12706"/>
                    <a:pt x="21279" y="12887"/>
                  </a:cubicBezTo>
                  <a:lnTo>
                    <a:pt x="21600" y="21600"/>
                  </a:lnTo>
                  <a:cubicBezTo>
                    <a:pt x="19675" y="21237"/>
                    <a:pt x="17750" y="20692"/>
                    <a:pt x="15826" y="19966"/>
                  </a:cubicBezTo>
                  <a:cubicBezTo>
                    <a:pt x="13901" y="19240"/>
                    <a:pt x="12083" y="18151"/>
                    <a:pt x="10266" y="16881"/>
                  </a:cubicBezTo>
                  <a:cubicBezTo>
                    <a:pt x="8448" y="15610"/>
                    <a:pt x="6630" y="14158"/>
                    <a:pt x="4919" y="12524"/>
                  </a:cubicBezTo>
                  <a:cubicBezTo>
                    <a:pt x="3208" y="10346"/>
                    <a:pt x="1604" y="8531"/>
                    <a:pt x="0" y="6534"/>
                  </a:cubicBez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5" name="Shape">
              <a:extLst>
                <a:ext uri="{FF2B5EF4-FFF2-40B4-BE49-F238E27FC236}">
                  <a16:creationId xmlns:a16="http://schemas.microsoft.com/office/drawing/2014/main" id="{48A0DF34-C465-8122-2914-C69F5240713D}"/>
                </a:ext>
              </a:extLst>
            </p:cNvPr>
            <p:cNvSpPr/>
            <p:nvPr/>
          </p:nvSpPr>
          <p:spPr>
            <a:xfrm>
              <a:off x="5741150" y="6027437"/>
              <a:ext cx="404507" cy="43611"/>
            </a:xfrm>
            <a:custGeom>
              <a:avLst/>
              <a:gdLst/>
              <a:ahLst/>
              <a:cxnLst>
                <a:cxn ang="0">
                  <a:pos x="wd2" y="hd2"/>
                </a:cxn>
                <a:cxn ang="5400000">
                  <a:pos x="wd2" y="hd2"/>
                </a:cxn>
                <a:cxn ang="10800000">
                  <a:pos x="wd2" y="hd2"/>
                </a:cxn>
                <a:cxn ang="16200000">
                  <a:pos x="wd2" y="hd2"/>
                </a:cxn>
              </a:cxnLst>
              <a:rect l="0" t="0" r="r" b="b"/>
              <a:pathLst>
                <a:path w="21600" h="21600" extrusionOk="0">
                  <a:moveTo>
                    <a:pt x="939" y="21600"/>
                  </a:moveTo>
                  <a:lnTo>
                    <a:pt x="0" y="0"/>
                  </a:lnTo>
                  <a:lnTo>
                    <a:pt x="20557"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6" name="Shape">
              <a:extLst>
                <a:ext uri="{FF2B5EF4-FFF2-40B4-BE49-F238E27FC236}">
                  <a16:creationId xmlns:a16="http://schemas.microsoft.com/office/drawing/2014/main" id="{7097937A-84CF-7694-CD3F-02C020644B59}"/>
                </a:ext>
              </a:extLst>
            </p:cNvPr>
            <p:cNvSpPr/>
            <p:nvPr/>
          </p:nvSpPr>
          <p:spPr>
            <a:xfrm>
              <a:off x="6503263" y="6009263"/>
              <a:ext cx="406458" cy="64508"/>
            </a:xfrm>
            <a:custGeom>
              <a:avLst/>
              <a:gdLst/>
              <a:ahLst/>
              <a:cxnLst>
                <a:cxn ang="0">
                  <a:pos x="wd2" y="hd2"/>
                </a:cxn>
                <a:cxn ang="5400000">
                  <a:pos x="wd2" y="hd2"/>
                </a:cxn>
                <a:cxn ang="10800000">
                  <a:pos x="wd2" y="hd2"/>
                </a:cxn>
                <a:cxn ang="16200000">
                  <a:pos x="wd2" y="hd2"/>
                </a:cxn>
              </a:cxnLst>
              <a:rect l="0" t="0" r="r" b="b"/>
              <a:pathLst>
                <a:path w="21600" h="21600" extrusionOk="0">
                  <a:moveTo>
                    <a:pt x="7165" y="6693"/>
                  </a:moveTo>
                  <a:cubicBezTo>
                    <a:pt x="8204" y="6693"/>
                    <a:pt x="9242" y="6693"/>
                    <a:pt x="10177" y="6389"/>
                  </a:cubicBezTo>
                  <a:cubicBezTo>
                    <a:pt x="11215" y="6085"/>
                    <a:pt x="12150" y="5780"/>
                    <a:pt x="13085" y="5172"/>
                  </a:cubicBezTo>
                  <a:cubicBezTo>
                    <a:pt x="14019" y="4563"/>
                    <a:pt x="14954" y="3955"/>
                    <a:pt x="15888" y="3042"/>
                  </a:cubicBezTo>
                  <a:cubicBezTo>
                    <a:pt x="16823" y="2129"/>
                    <a:pt x="17654" y="1217"/>
                    <a:pt x="18485" y="0"/>
                  </a:cubicBezTo>
                  <a:lnTo>
                    <a:pt x="21600" y="13386"/>
                  </a:lnTo>
                  <a:cubicBezTo>
                    <a:pt x="20665" y="14603"/>
                    <a:pt x="19627" y="15820"/>
                    <a:pt x="18589" y="17037"/>
                  </a:cubicBezTo>
                  <a:cubicBezTo>
                    <a:pt x="17550" y="17949"/>
                    <a:pt x="16512" y="18862"/>
                    <a:pt x="15369" y="19471"/>
                  </a:cubicBezTo>
                  <a:cubicBezTo>
                    <a:pt x="14227" y="20079"/>
                    <a:pt x="13085" y="20688"/>
                    <a:pt x="11942" y="20992"/>
                  </a:cubicBezTo>
                  <a:cubicBezTo>
                    <a:pt x="10800" y="21296"/>
                    <a:pt x="9554" y="21600"/>
                    <a:pt x="8411" y="21600"/>
                  </a:cubicBezTo>
                  <a:lnTo>
                    <a:pt x="1246" y="21600"/>
                  </a:lnTo>
                  <a:lnTo>
                    <a:pt x="0" y="6997"/>
                  </a:lnTo>
                  <a:lnTo>
                    <a:pt x="7165" y="6997"/>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7" name="Shape">
              <a:extLst>
                <a:ext uri="{FF2B5EF4-FFF2-40B4-BE49-F238E27FC236}">
                  <a16:creationId xmlns:a16="http://schemas.microsoft.com/office/drawing/2014/main" id="{3B7DE6E6-CA96-E39F-EEED-3B8923781217}"/>
                </a:ext>
              </a:extLst>
            </p:cNvPr>
            <p:cNvSpPr/>
            <p:nvPr/>
          </p:nvSpPr>
          <p:spPr>
            <a:xfrm>
              <a:off x="1500678" y="6000182"/>
              <a:ext cx="406461" cy="71775"/>
            </a:xfrm>
            <a:custGeom>
              <a:avLst/>
              <a:gdLst/>
              <a:ahLst/>
              <a:cxnLst>
                <a:cxn ang="0">
                  <a:pos x="wd2" y="hd2"/>
                </a:cxn>
                <a:cxn ang="5400000">
                  <a:pos x="wd2" y="hd2"/>
                </a:cxn>
                <a:cxn ang="10800000">
                  <a:pos x="wd2" y="hd2"/>
                </a:cxn>
                <a:cxn ang="16200000">
                  <a:pos x="wd2" y="hd2"/>
                </a:cxn>
              </a:cxnLst>
              <a:rect l="0" t="0" r="r" b="b"/>
              <a:pathLst>
                <a:path w="21600" h="21600" extrusionOk="0">
                  <a:moveTo>
                    <a:pt x="5815" y="8476"/>
                  </a:moveTo>
                  <a:cubicBezTo>
                    <a:pt x="7061" y="8476"/>
                    <a:pt x="8204" y="8203"/>
                    <a:pt x="9450" y="7929"/>
                  </a:cubicBezTo>
                  <a:cubicBezTo>
                    <a:pt x="10696" y="7656"/>
                    <a:pt x="11838" y="7109"/>
                    <a:pt x="13085" y="6289"/>
                  </a:cubicBezTo>
                  <a:cubicBezTo>
                    <a:pt x="14331" y="5468"/>
                    <a:pt x="15473" y="4648"/>
                    <a:pt x="16615" y="3555"/>
                  </a:cubicBezTo>
                  <a:cubicBezTo>
                    <a:pt x="17758" y="2461"/>
                    <a:pt x="19004" y="1367"/>
                    <a:pt x="20146" y="0"/>
                  </a:cubicBezTo>
                  <a:lnTo>
                    <a:pt x="21600" y="11757"/>
                  </a:lnTo>
                  <a:cubicBezTo>
                    <a:pt x="20250" y="13398"/>
                    <a:pt x="18900" y="14765"/>
                    <a:pt x="17550" y="16132"/>
                  </a:cubicBezTo>
                  <a:cubicBezTo>
                    <a:pt x="16200" y="17499"/>
                    <a:pt x="14850" y="18319"/>
                    <a:pt x="13396" y="19139"/>
                  </a:cubicBezTo>
                  <a:cubicBezTo>
                    <a:pt x="12046" y="19960"/>
                    <a:pt x="10592" y="20507"/>
                    <a:pt x="9242" y="21053"/>
                  </a:cubicBezTo>
                  <a:cubicBezTo>
                    <a:pt x="7788" y="21600"/>
                    <a:pt x="6439" y="21600"/>
                    <a:pt x="4985" y="21600"/>
                  </a:cubicBezTo>
                  <a:lnTo>
                    <a:pt x="0" y="21600"/>
                  </a:lnTo>
                  <a:lnTo>
                    <a:pt x="831" y="8476"/>
                  </a:lnTo>
                  <a:lnTo>
                    <a:pt x="5815" y="8476"/>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8" name="Shape">
              <a:extLst>
                <a:ext uri="{FF2B5EF4-FFF2-40B4-BE49-F238E27FC236}">
                  <a16:creationId xmlns:a16="http://schemas.microsoft.com/office/drawing/2014/main" id="{65DFD11D-878A-4DD2-EF71-EF49B7C28947}"/>
                </a:ext>
              </a:extLst>
            </p:cNvPr>
            <p:cNvSpPr/>
            <p:nvPr/>
          </p:nvSpPr>
          <p:spPr>
            <a:xfrm>
              <a:off x="738564" y="6027439"/>
              <a:ext cx="404510" cy="436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3" y="0"/>
                  </a:lnTo>
                  <a:lnTo>
                    <a:pt x="21600" y="0"/>
                  </a:lnTo>
                  <a:lnTo>
                    <a:pt x="20557"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9" name="Shape">
              <a:extLst>
                <a:ext uri="{FF2B5EF4-FFF2-40B4-BE49-F238E27FC236}">
                  <a16:creationId xmlns:a16="http://schemas.microsoft.com/office/drawing/2014/main" id="{6CD9CAEF-0BBE-6EAE-E4A4-3236992DACD3}"/>
                </a:ext>
              </a:extLst>
            </p:cNvPr>
            <p:cNvSpPr/>
            <p:nvPr/>
          </p:nvSpPr>
          <p:spPr>
            <a:xfrm>
              <a:off x="10606940" y="6027439"/>
              <a:ext cx="439680" cy="43611"/>
            </a:xfrm>
            <a:custGeom>
              <a:avLst/>
              <a:gdLst/>
              <a:ahLst/>
              <a:cxnLst>
                <a:cxn ang="0">
                  <a:pos x="wd2" y="hd2"/>
                </a:cxn>
                <a:cxn ang="5400000">
                  <a:pos x="wd2" y="hd2"/>
                </a:cxn>
                <a:cxn ang="10800000">
                  <a:pos x="wd2" y="hd2"/>
                </a:cxn>
                <a:cxn ang="16200000">
                  <a:pos x="wd2" y="hd2"/>
                </a:cxn>
              </a:cxnLst>
              <a:rect l="0" t="0" r="r" b="b"/>
              <a:pathLst>
                <a:path w="21600" h="21600" extrusionOk="0">
                  <a:moveTo>
                    <a:pt x="2688" y="21600"/>
                  </a:moveTo>
                  <a:lnTo>
                    <a:pt x="0" y="0"/>
                  </a:lnTo>
                  <a:lnTo>
                    <a:pt x="18816" y="0"/>
                  </a:lnTo>
                  <a:lnTo>
                    <a:pt x="21600"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90" name="Shape">
              <a:extLst>
                <a:ext uri="{FF2B5EF4-FFF2-40B4-BE49-F238E27FC236}">
                  <a16:creationId xmlns:a16="http://schemas.microsoft.com/office/drawing/2014/main" id="{B8E21F14-BAA2-C002-8868-80C9EC5B5EEE}"/>
                </a:ext>
              </a:extLst>
            </p:cNvPr>
            <p:cNvSpPr/>
            <p:nvPr/>
          </p:nvSpPr>
          <p:spPr>
            <a:xfrm>
              <a:off x="11369054" y="6027444"/>
              <a:ext cx="447496" cy="436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582" y="0"/>
                  </a:lnTo>
                  <a:lnTo>
                    <a:pt x="21600" y="21600"/>
                  </a:lnTo>
                  <a:lnTo>
                    <a:pt x="2924" y="21600"/>
                  </a:lnTo>
                  <a:close/>
                </a:path>
              </a:pathLst>
            </a:custGeom>
            <a:solidFill>
              <a:srgbClr val="F6F6F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178BA8FA-A133-3356-5C40-B6D633DF5460}"/>
              </a:ext>
            </a:extLst>
          </p:cNvPr>
          <p:cNvGrpSpPr/>
          <p:nvPr/>
        </p:nvGrpSpPr>
        <p:grpSpPr>
          <a:xfrm>
            <a:off x="501570" y="3803853"/>
            <a:ext cx="1467557" cy="2397390"/>
            <a:chOff x="339125" y="3543896"/>
            <a:chExt cx="1467557" cy="2397390"/>
          </a:xfrm>
        </p:grpSpPr>
        <p:grpSp>
          <p:nvGrpSpPr>
            <p:cNvPr id="117" name="Group 116">
              <a:extLst>
                <a:ext uri="{FF2B5EF4-FFF2-40B4-BE49-F238E27FC236}">
                  <a16:creationId xmlns:a16="http://schemas.microsoft.com/office/drawing/2014/main" id="{1E3C885C-9819-1F13-F422-E03739AA570E}"/>
                </a:ext>
              </a:extLst>
            </p:cNvPr>
            <p:cNvGrpSpPr/>
            <p:nvPr/>
          </p:nvGrpSpPr>
          <p:grpSpPr>
            <a:xfrm>
              <a:off x="339125" y="3543896"/>
              <a:ext cx="1467557" cy="2397390"/>
              <a:chOff x="163539" y="4315489"/>
              <a:chExt cx="605466" cy="1080175"/>
            </a:xfrm>
          </p:grpSpPr>
          <p:sp>
            <p:nvSpPr>
              <p:cNvPr id="103" name="Circle">
                <a:extLst>
                  <a:ext uri="{FF2B5EF4-FFF2-40B4-BE49-F238E27FC236}">
                    <a16:creationId xmlns:a16="http://schemas.microsoft.com/office/drawing/2014/main" id="{8DBDA890-FAA9-7FAA-11DA-3CFEE37BFB35}"/>
                  </a:ext>
                </a:extLst>
              </p:cNvPr>
              <p:cNvSpPr/>
              <p:nvPr/>
            </p:nvSpPr>
            <p:spPr>
              <a:xfrm>
                <a:off x="406274" y="5275670"/>
                <a:ext cx="119997"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4" name="Shape">
                <a:extLst>
                  <a:ext uri="{FF2B5EF4-FFF2-40B4-BE49-F238E27FC236}">
                    <a16:creationId xmlns:a16="http://schemas.microsoft.com/office/drawing/2014/main" id="{3CD7AB5C-5915-69FC-2106-5A81646307E8}"/>
                  </a:ext>
                </a:extLst>
              </p:cNvPr>
              <p:cNvSpPr/>
              <p:nvPr/>
            </p:nvSpPr>
            <p:spPr>
              <a:xfrm>
                <a:off x="163539" y="4315489"/>
                <a:ext cx="605466"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7" y="21190"/>
                      <a:pt x="11205" y="20442"/>
                    </a:cubicBezTo>
                    <a:lnTo>
                      <a:pt x="18827" y="8785"/>
                    </a:ln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5" name="Circle">
                <a:extLst>
                  <a:ext uri="{FF2B5EF4-FFF2-40B4-BE49-F238E27FC236}">
                    <a16:creationId xmlns:a16="http://schemas.microsoft.com/office/drawing/2014/main" id="{CE948673-D49B-2806-FD0F-5CE7B700228F}"/>
                  </a:ext>
                </a:extLst>
              </p:cNvPr>
              <p:cNvSpPr/>
              <p:nvPr/>
            </p:nvSpPr>
            <p:spPr>
              <a:xfrm>
                <a:off x="222755" y="4374309"/>
                <a:ext cx="487034" cy="532869"/>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pic>
          <p:nvPicPr>
            <p:cNvPr id="122" name="Picture 121">
              <a:extLst>
                <a:ext uri="{FF2B5EF4-FFF2-40B4-BE49-F238E27FC236}">
                  <a16:creationId xmlns:a16="http://schemas.microsoft.com/office/drawing/2014/main" id="{0CCE543A-3D8F-DFDE-5653-E4C445CB4001}"/>
                </a:ext>
              </a:extLst>
            </p:cNvPr>
            <p:cNvPicPr>
              <a:picLocks noChangeAspect="1"/>
            </p:cNvPicPr>
            <p:nvPr/>
          </p:nvPicPr>
          <p:blipFill>
            <a:blip r:embed="rId3"/>
            <a:stretch>
              <a:fillRect/>
            </a:stretch>
          </p:blipFill>
          <p:spPr>
            <a:xfrm>
              <a:off x="797713" y="3696295"/>
              <a:ext cx="493819" cy="566977"/>
            </a:xfrm>
            <a:prstGeom prst="rect">
              <a:avLst/>
            </a:prstGeom>
          </p:spPr>
        </p:pic>
        <p:pic>
          <p:nvPicPr>
            <p:cNvPr id="124" name="Picture 123" descr="Shape&#10;&#10;Description automatically generated with medium confidence">
              <a:extLst>
                <a:ext uri="{FF2B5EF4-FFF2-40B4-BE49-F238E27FC236}">
                  <a16:creationId xmlns:a16="http://schemas.microsoft.com/office/drawing/2014/main" id="{82DB7104-419E-FB47-06AB-04E470CC15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720" y="4333729"/>
              <a:ext cx="708075" cy="469690"/>
            </a:xfrm>
            <a:prstGeom prst="rect">
              <a:avLst/>
            </a:prstGeom>
          </p:spPr>
        </p:pic>
      </p:grpSp>
      <p:grpSp>
        <p:nvGrpSpPr>
          <p:cNvPr id="13" name="Group 12">
            <a:extLst>
              <a:ext uri="{FF2B5EF4-FFF2-40B4-BE49-F238E27FC236}">
                <a16:creationId xmlns:a16="http://schemas.microsoft.com/office/drawing/2014/main" id="{B8CBA835-F88B-A954-DE3B-3785AAD60BEE}"/>
              </a:ext>
            </a:extLst>
          </p:cNvPr>
          <p:cNvGrpSpPr/>
          <p:nvPr/>
        </p:nvGrpSpPr>
        <p:grpSpPr>
          <a:xfrm>
            <a:off x="2886328" y="2518694"/>
            <a:ext cx="1467557" cy="2397390"/>
            <a:chOff x="163539" y="4315489"/>
            <a:chExt cx="605466" cy="1080175"/>
          </a:xfrm>
        </p:grpSpPr>
        <p:sp>
          <p:nvSpPr>
            <p:cNvPr id="16" name="Circle">
              <a:extLst>
                <a:ext uri="{FF2B5EF4-FFF2-40B4-BE49-F238E27FC236}">
                  <a16:creationId xmlns:a16="http://schemas.microsoft.com/office/drawing/2014/main" id="{54166996-5694-9A33-4071-228AFD522779}"/>
                </a:ext>
              </a:extLst>
            </p:cNvPr>
            <p:cNvSpPr/>
            <p:nvPr/>
          </p:nvSpPr>
          <p:spPr>
            <a:xfrm>
              <a:off x="406274" y="5275670"/>
              <a:ext cx="119997"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7" name="Shape">
              <a:extLst>
                <a:ext uri="{FF2B5EF4-FFF2-40B4-BE49-F238E27FC236}">
                  <a16:creationId xmlns:a16="http://schemas.microsoft.com/office/drawing/2014/main" id="{E01A5C84-35D9-A013-CF8B-E5755DE60B3B}"/>
                </a:ext>
              </a:extLst>
            </p:cNvPr>
            <p:cNvSpPr/>
            <p:nvPr/>
          </p:nvSpPr>
          <p:spPr>
            <a:xfrm>
              <a:off x="163539" y="4315489"/>
              <a:ext cx="605466"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7" y="21190"/>
                    <a:pt x="11205" y="20442"/>
                  </a:cubicBezTo>
                  <a:lnTo>
                    <a:pt x="18827" y="8785"/>
                  </a:ln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8" name="Circle">
              <a:extLst>
                <a:ext uri="{FF2B5EF4-FFF2-40B4-BE49-F238E27FC236}">
                  <a16:creationId xmlns:a16="http://schemas.microsoft.com/office/drawing/2014/main" id="{5868B9E2-94EC-88EE-22D8-EA6CA796EA0B}"/>
                </a:ext>
              </a:extLst>
            </p:cNvPr>
            <p:cNvSpPr/>
            <p:nvPr/>
          </p:nvSpPr>
          <p:spPr>
            <a:xfrm>
              <a:off x="222755" y="4374309"/>
              <a:ext cx="487034" cy="532869"/>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pic>
        <p:nvPicPr>
          <p:cNvPr id="23" name="Picture 22">
            <a:extLst>
              <a:ext uri="{FF2B5EF4-FFF2-40B4-BE49-F238E27FC236}">
                <a16:creationId xmlns:a16="http://schemas.microsoft.com/office/drawing/2014/main" id="{571FF73F-6381-4CEF-2FC0-B3D8454D0D28}"/>
              </a:ext>
            </a:extLst>
          </p:cNvPr>
          <p:cNvPicPr>
            <a:picLocks noChangeAspect="1"/>
          </p:cNvPicPr>
          <p:nvPr/>
        </p:nvPicPr>
        <p:blipFill>
          <a:blip r:embed="rId5"/>
          <a:stretch>
            <a:fillRect/>
          </a:stretch>
        </p:blipFill>
        <p:spPr>
          <a:xfrm>
            <a:off x="3103275" y="2728661"/>
            <a:ext cx="1031787" cy="1006310"/>
          </a:xfrm>
          <a:prstGeom prst="flowChartConnector">
            <a:avLst/>
          </a:prstGeom>
        </p:spPr>
      </p:pic>
      <p:grpSp>
        <p:nvGrpSpPr>
          <p:cNvPr id="24" name="Group 23">
            <a:extLst>
              <a:ext uri="{FF2B5EF4-FFF2-40B4-BE49-F238E27FC236}">
                <a16:creationId xmlns:a16="http://schemas.microsoft.com/office/drawing/2014/main" id="{60958CBC-F38B-97B6-0F0A-CD74FA2CCB1D}"/>
              </a:ext>
            </a:extLst>
          </p:cNvPr>
          <p:cNvGrpSpPr/>
          <p:nvPr/>
        </p:nvGrpSpPr>
        <p:grpSpPr>
          <a:xfrm>
            <a:off x="6449486" y="2048660"/>
            <a:ext cx="1467557" cy="2397390"/>
            <a:chOff x="163539" y="4315489"/>
            <a:chExt cx="605466" cy="1080175"/>
          </a:xfrm>
        </p:grpSpPr>
        <p:sp>
          <p:nvSpPr>
            <p:cNvPr id="25" name="Circle">
              <a:extLst>
                <a:ext uri="{FF2B5EF4-FFF2-40B4-BE49-F238E27FC236}">
                  <a16:creationId xmlns:a16="http://schemas.microsoft.com/office/drawing/2014/main" id="{39B392E0-F4EA-01BD-3FC7-9B3AECE20E9D}"/>
                </a:ext>
              </a:extLst>
            </p:cNvPr>
            <p:cNvSpPr/>
            <p:nvPr/>
          </p:nvSpPr>
          <p:spPr>
            <a:xfrm>
              <a:off x="406274" y="5275670"/>
              <a:ext cx="119997"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26" name="Shape">
              <a:extLst>
                <a:ext uri="{FF2B5EF4-FFF2-40B4-BE49-F238E27FC236}">
                  <a16:creationId xmlns:a16="http://schemas.microsoft.com/office/drawing/2014/main" id="{C1EC1584-481F-E081-6E0D-808D4892373A}"/>
                </a:ext>
              </a:extLst>
            </p:cNvPr>
            <p:cNvSpPr/>
            <p:nvPr/>
          </p:nvSpPr>
          <p:spPr>
            <a:xfrm>
              <a:off x="163539" y="4315489"/>
              <a:ext cx="605466"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7" y="21190"/>
                    <a:pt x="11205" y="20442"/>
                  </a:cubicBezTo>
                  <a:lnTo>
                    <a:pt x="18827" y="8785"/>
                  </a:lnTo>
                  <a:close/>
                </a:path>
              </a:pathLst>
            </a:custGeom>
            <a:solidFill>
              <a:schemeClr val="accent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27" name="Circle">
              <a:extLst>
                <a:ext uri="{FF2B5EF4-FFF2-40B4-BE49-F238E27FC236}">
                  <a16:creationId xmlns:a16="http://schemas.microsoft.com/office/drawing/2014/main" id="{59458C78-732B-88F2-C605-288C97811C18}"/>
                </a:ext>
              </a:extLst>
            </p:cNvPr>
            <p:cNvSpPr/>
            <p:nvPr/>
          </p:nvSpPr>
          <p:spPr>
            <a:xfrm>
              <a:off x="222755" y="4374309"/>
              <a:ext cx="487034" cy="532869"/>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5A6ABE22-601C-698E-DC9F-80DD66D332B2}"/>
              </a:ext>
            </a:extLst>
          </p:cNvPr>
          <p:cNvGrpSpPr/>
          <p:nvPr/>
        </p:nvGrpSpPr>
        <p:grpSpPr>
          <a:xfrm>
            <a:off x="10201288" y="3729331"/>
            <a:ext cx="1467557" cy="2397390"/>
            <a:chOff x="163539" y="4315489"/>
            <a:chExt cx="605466" cy="1080175"/>
          </a:xfrm>
        </p:grpSpPr>
        <p:sp>
          <p:nvSpPr>
            <p:cNvPr id="30" name="Circle">
              <a:extLst>
                <a:ext uri="{FF2B5EF4-FFF2-40B4-BE49-F238E27FC236}">
                  <a16:creationId xmlns:a16="http://schemas.microsoft.com/office/drawing/2014/main" id="{0092F045-CBD5-FE7C-614B-7F44484EF478}"/>
                </a:ext>
              </a:extLst>
            </p:cNvPr>
            <p:cNvSpPr/>
            <p:nvPr/>
          </p:nvSpPr>
          <p:spPr>
            <a:xfrm>
              <a:off x="406274" y="5275670"/>
              <a:ext cx="119997"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31" name="Shape">
              <a:extLst>
                <a:ext uri="{FF2B5EF4-FFF2-40B4-BE49-F238E27FC236}">
                  <a16:creationId xmlns:a16="http://schemas.microsoft.com/office/drawing/2014/main" id="{1F142ACC-8541-F832-787F-959BA6F8AE61}"/>
                </a:ext>
              </a:extLst>
            </p:cNvPr>
            <p:cNvSpPr/>
            <p:nvPr/>
          </p:nvSpPr>
          <p:spPr>
            <a:xfrm>
              <a:off x="163539" y="4315489"/>
              <a:ext cx="605466"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7" y="21190"/>
                    <a:pt x="11205" y="20442"/>
                  </a:cubicBezTo>
                  <a:lnTo>
                    <a:pt x="18827" y="8785"/>
                  </a:lnTo>
                  <a:close/>
                </a:path>
              </a:pathLst>
            </a:custGeom>
            <a:solidFill>
              <a:schemeClr val="accent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32" name="Circle">
              <a:extLst>
                <a:ext uri="{FF2B5EF4-FFF2-40B4-BE49-F238E27FC236}">
                  <a16:creationId xmlns:a16="http://schemas.microsoft.com/office/drawing/2014/main" id="{34B74C34-9199-9844-5AB4-1BA9FA098D2B}"/>
                </a:ext>
              </a:extLst>
            </p:cNvPr>
            <p:cNvSpPr/>
            <p:nvPr/>
          </p:nvSpPr>
          <p:spPr>
            <a:xfrm>
              <a:off x="222755" y="4374309"/>
              <a:ext cx="487034" cy="532869"/>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pic>
        <p:nvPicPr>
          <p:cNvPr id="35" name="Picture 34">
            <a:extLst>
              <a:ext uri="{FF2B5EF4-FFF2-40B4-BE49-F238E27FC236}">
                <a16:creationId xmlns:a16="http://schemas.microsoft.com/office/drawing/2014/main" id="{9919FD18-0F8C-7AD3-2F58-DCF0BD7A645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66960" y="4043786"/>
            <a:ext cx="752014" cy="747299"/>
          </a:xfrm>
          <a:prstGeom prst="rect">
            <a:avLst/>
          </a:prstGeom>
        </p:spPr>
      </p:pic>
      <p:pic>
        <p:nvPicPr>
          <p:cNvPr id="3" name="Picture 2" descr="Logo, company name&#10;&#10;Description automatically generated">
            <a:extLst>
              <a:ext uri="{FF2B5EF4-FFF2-40B4-BE49-F238E27FC236}">
                <a16:creationId xmlns:a16="http://schemas.microsoft.com/office/drawing/2014/main" id="{5CF9B2C6-FB19-D3D1-3ABD-F8A6A1D9BD6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4682" r="-3245"/>
          <a:stretch/>
        </p:blipFill>
        <p:spPr>
          <a:xfrm>
            <a:off x="6748534" y="2267525"/>
            <a:ext cx="869459" cy="552446"/>
          </a:xfrm>
          <a:prstGeom prst="flowChartConnector">
            <a:avLst/>
          </a:prstGeom>
        </p:spPr>
      </p:pic>
      <p:pic>
        <p:nvPicPr>
          <p:cNvPr id="5" name="Picture 4">
            <a:extLst>
              <a:ext uri="{FF2B5EF4-FFF2-40B4-BE49-F238E27FC236}">
                <a16:creationId xmlns:a16="http://schemas.microsoft.com/office/drawing/2014/main" id="{7E0C6339-4F38-C9DF-1536-4646899463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45275" y="2748723"/>
            <a:ext cx="713765" cy="479355"/>
          </a:xfrm>
          <a:prstGeom prst="rect">
            <a:avLst/>
          </a:prstGeom>
        </p:spPr>
      </p:pic>
      <p:sp>
        <p:nvSpPr>
          <p:cNvPr id="6" name="TextBox 5">
            <a:extLst>
              <a:ext uri="{FF2B5EF4-FFF2-40B4-BE49-F238E27FC236}">
                <a16:creationId xmlns:a16="http://schemas.microsoft.com/office/drawing/2014/main" id="{FB64418B-EFEC-C364-798C-E9096B3EC6CF}"/>
              </a:ext>
            </a:extLst>
          </p:cNvPr>
          <p:cNvSpPr txBox="1"/>
          <p:nvPr/>
        </p:nvSpPr>
        <p:spPr>
          <a:xfrm>
            <a:off x="216562" y="2875633"/>
            <a:ext cx="2102872" cy="954107"/>
          </a:xfrm>
          <a:prstGeom prst="rect">
            <a:avLst/>
          </a:prstGeom>
          <a:noFill/>
        </p:spPr>
        <p:txBody>
          <a:bodyPr wrap="square">
            <a:spAutoFit/>
          </a:bodyPr>
          <a:lstStyle/>
          <a:p>
            <a:pPr lvl="0" algn="ctr">
              <a:spcAft>
                <a:spcPts val="600"/>
              </a:spcAft>
              <a:defRPr/>
            </a:pPr>
            <a:r>
              <a:rPr lang="en-US" sz="2800" b="1" dirty="0">
                <a:solidFill>
                  <a:srgbClr val="004620"/>
                </a:solidFill>
                <a:latin typeface="Arial" panose="020B0604020202020204" pitchFamily="34" charset="0"/>
                <a:cs typeface="Arial" panose="020B0604020202020204" pitchFamily="34" charset="0"/>
              </a:rPr>
              <a:t>Registered Dietitian</a:t>
            </a:r>
            <a:endParaRPr kumimoji="0" lang="en-US" sz="2800" b="1" strike="noStrike" kern="1200" cap="none" spc="0" normalizeH="0" baseline="0" noProof="0" dirty="0">
              <a:ln>
                <a:noFill/>
              </a:ln>
              <a:solidFill>
                <a:srgbClr val="00462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61D0FF-BC14-6D60-2D17-FD2CCCB3EEA4}"/>
              </a:ext>
            </a:extLst>
          </p:cNvPr>
          <p:cNvSpPr txBox="1"/>
          <p:nvPr/>
        </p:nvSpPr>
        <p:spPr>
          <a:xfrm>
            <a:off x="2255221" y="1576577"/>
            <a:ext cx="2727894" cy="954107"/>
          </a:xfrm>
          <a:prstGeom prst="rect">
            <a:avLst/>
          </a:prstGeom>
          <a:noFill/>
        </p:spPr>
        <p:txBody>
          <a:bodyPr wrap="square">
            <a:spAutoFit/>
          </a:bodyPr>
          <a:lstStyle/>
          <a:p>
            <a:pPr lvl="0" algn="ctr">
              <a:spcAft>
                <a:spcPts val="600"/>
              </a:spcAft>
              <a:defRPr/>
            </a:pPr>
            <a:r>
              <a:rPr lang="en-US" sz="2800" b="1" dirty="0">
                <a:solidFill>
                  <a:srgbClr val="004620"/>
                </a:solidFill>
                <a:latin typeface="Arial" panose="020B0604020202020204" pitchFamily="34" charset="0"/>
                <a:cs typeface="Arial" panose="020B0604020202020204" pitchFamily="34" charset="0"/>
              </a:rPr>
              <a:t>Nutritional Microbiology</a:t>
            </a:r>
            <a:endParaRPr kumimoji="0" lang="en-US" sz="2800" b="1" strike="noStrike" kern="1200" cap="none" spc="0" normalizeH="0" baseline="0" noProof="0" dirty="0">
              <a:ln>
                <a:noFill/>
              </a:ln>
              <a:solidFill>
                <a:srgbClr val="004620"/>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1D77D9E-97C6-6110-C63C-AEEEC76E1FF2}"/>
              </a:ext>
            </a:extLst>
          </p:cNvPr>
          <p:cNvSpPr txBox="1"/>
          <p:nvPr/>
        </p:nvSpPr>
        <p:spPr>
          <a:xfrm>
            <a:off x="5819316" y="1146990"/>
            <a:ext cx="2727894" cy="954107"/>
          </a:xfrm>
          <a:prstGeom prst="rect">
            <a:avLst/>
          </a:prstGeom>
          <a:noFill/>
        </p:spPr>
        <p:txBody>
          <a:bodyPr wrap="square">
            <a:spAutoFit/>
          </a:bodyPr>
          <a:lstStyle/>
          <a:p>
            <a:pPr lvl="0" algn="ctr">
              <a:spcAft>
                <a:spcPts val="600"/>
              </a:spcAft>
              <a:defRPr/>
            </a:pPr>
            <a:r>
              <a:rPr lang="en-US" sz="2800" b="1" dirty="0">
                <a:solidFill>
                  <a:srgbClr val="004620"/>
                </a:solidFill>
                <a:latin typeface="Arial" panose="020B0604020202020204" pitchFamily="34" charset="0"/>
                <a:cs typeface="Arial" panose="020B0604020202020204" pitchFamily="34" charset="0"/>
              </a:rPr>
              <a:t>Fiber Ingredients</a:t>
            </a:r>
            <a:endParaRPr kumimoji="0" lang="en-US" sz="2800" b="1" strike="noStrike" kern="1200" cap="none" spc="0" normalizeH="0" baseline="0" noProof="0" dirty="0">
              <a:ln>
                <a:noFill/>
              </a:ln>
              <a:solidFill>
                <a:srgbClr val="00462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04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DB83334-5B0D-3782-964D-FAE23B6ADBDE}"/>
              </a:ext>
            </a:extLst>
          </p:cNvPr>
          <p:cNvSpPr>
            <a:spLocks noGrp="1"/>
          </p:cNvSpPr>
          <p:nvPr>
            <p:ph idx="1"/>
          </p:nvPr>
        </p:nvSpPr>
        <p:spPr>
          <a:xfrm>
            <a:off x="604371" y="2344364"/>
            <a:ext cx="5491629" cy="3495700"/>
          </a:xfrm>
        </p:spPr>
        <p:txBody>
          <a:bodyPr>
            <a:normAutofit lnSpcReduction="10000"/>
          </a:bodyPr>
          <a:lstStyle/>
          <a:p>
            <a:pPr marL="0" indent="0">
              <a:buNone/>
            </a:pPr>
            <a:r>
              <a:rPr lang="fr-FR" sz="3000" b="1" dirty="0"/>
              <a:t>Large fiber particules</a:t>
            </a:r>
          </a:p>
          <a:p>
            <a:pPr marL="0" indent="0">
              <a:buNone/>
            </a:pPr>
            <a:r>
              <a:rPr lang="fr-FR" sz="3000" b="1" dirty="0"/>
              <a:t>Viscous &amp; water holding fibers</a:t>
            </a:r>
            <a:endParaRPr lang="fr-FR" sz="2600" b="1" dirty="0"/>
          </a:p>
          <a:p>
            <a:pPr lvl="1"/>
            <a:r>
              <a:rPr lang="en-US" sz="2600" dirty="0"/>
              <a:t>Alter Texture</a:t>
            </a:r>
          </a:p>
          <a:p>
            <a:pPr lvl="2"/>
            <a:r>
              <a:rPr lang="en-US" sz="2200" dirty="0"/>
              <a:t>↑ chewing &amp; saliva production</a:t>
            </a:r>
          </a:p>
          <a:p>
            <a:pPr lvl="1"/>
            <a:r>
              <a:rPr lang="en-US" sz="2600" dirty="0"/>
              <a:t>Mimic mouthfeel of fats</a:t>
            </a:r>
          </a:p>
          <a:p>
            <a:pPr lvl="1"/>
            <a:r>
              <a:rPr lang="en-US" sz="2600" dirty="0"/>
              <a:t>Mimic taste of sugars</a:t>
            </a:r>
          </a:p>
          <a:p>
            <a:pPr lvl="1"/>
            <a:r>
              <a:rPr lang="en-US" sz="2600" dirty="0"/>
              <a:t>Satiety effects are concentration &amp; property dependent</a:t>
            </a:r>
          </a:p>
        </p:txBody>
      </p:sp>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p:txBody>
          <a:bodyPr/>
          <a:lstStyle/>
          <a:p>
            <a:fld id="{764C28C9-204C-4C22-86C3-BF74D16CB9DA}" type="slidenum">
              <a:rPr lang="en-CA" smtClean="0"/>
              <a:pPr/>
              <a:t>20</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439698" y="499157"/>
            <a:ext cx="5734493" cy="144074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Effects of Fibers Along the Gastrointestinal Tract:</a:t>
            </a:r>
          </a:p>
          <a:p>
            <a:r>
              <a:rPr lang="en-US" dirty="0">
                <a:solidFill>
                  <a:srgbClr val="004620"/>
                </a:solidFill>
                <a:latin typeface="Arial" panose="020B0604020202020204" pitchFamily="34" charset="0"/>
                <a:cs typeface="Arial" panose="020B0604020202020204" pitchFamily="34" charset="0"/>
              </a:rPr>
              <a:t>Oral Phase</a:t>
            </a:r>
          </a:p>
        </p:txBody>
      </p:sp>
      <p:pic>
        <p:nvPicPr>
          <p:cNvPr id="4" name="Picture 3">
            <a:extLst>
              <a:ext uri="{FF2B5EF4-FFF2-40B4-BE49-F238E27FC236}">
                <a16:creationId xmlns:a16="http://schemas.microsoft.com/office/drawing/2014/main" id="{C659CCFD-8F89-7863-AD5F-7A069012603D}"/>
              </a:ext>
            </a:extLst>
          </p:cNvPr>
          <p:cNvPicPr>
            <a:picLocks noChangeAspect="1"/>
          </p:cNvPicPr>
          <p:nvPr/>
        </p:nvPicPr>
        <p:blipFill>
          <a:blip r:embed="rId3"/>
          <a:stretch>
            <a:fillRect/>
          </a:stretch>
        </p:blipFill>
        <p:spPr>
          <a:xfrm>
            <a:off x="6712136" y="587172"/>
            <a:ext cx="5040166" cy="5881504"/>
          </a:xfrm>
          <a:prstGeom prst="rect">
            <a:avLst/>
          </a:prstGeom>
        </p:spPr>
      </p:pic>
      <p:sp>
        <p:nvSpPr>
          <p:cNvPr id="5" name="TextBox 4">
            <a:extLst>
              <a:ext uri="{FF2B5EF4-FFF2-40B4-BE49-F238E27FC236}">
                <a16:creationId xmlns:a16="http://schemas.microsoft.com/office/drawing/2014/main" id="{DB0D079A-ABB5-D8BC-F1DC-E43D1B8B6DEE}"/>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
        <p:nvSpPr>
          <p:cNvPr id="3" name="Rectangle 2">
            <a:extLst>
              <a:ext uri="{FF2B5EF4-FFF2-40B4-BE49-F238E27FC236}">
                <a16:creationId xmlns:a16="http://schemas.microsoft.com/office/drawing/2014/main" id="{5E21C355-68B8-9EA9-F92B-6C024004AB70}"/>
              </a:ext>
            </a:extLst>
          </p:cNvPr>
          <p:cNvSpPr/>
          <p:nvPr/>
        </p:nvSpPr>
        <p:spPr>
          <a:xfrm>
            <a:off x="6712136" y="1219531"/>
            <a:ext cx="4396851" cy="1261021"/>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23860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DB83334-5B0D-3782-964D-FAE23B6ADBDE}"/>
              </a:ext>
            </a:extLst>
          </p:cNvPr>
          <p:cNvSpPr>
            <a:spLocks noGrp="1"/>
          </p:cNvSpPr>
          <p:nvPr>
            <p:ph idx="1"/>
          </p:nvPr>
        </p:nvSpPr>
        <p:spPr>
          <a:xfrm>
            <a:off x="605092" y="2586306"/>
            <a:ext cx="5571996" cy="3153013"/>
          </a:xfrm>
        </p:spPr>
        <p:txBody>
          <a:bodyPr>
            <a:normAutofit fontScale="92500" lnSpcReduction="10000"/>
          </a:bodyPr>
          <a:lstStyle/>
          <a:p>
            <a:pPr marL="0" indent="0">
              <a:buNone/>
            </a:pPr>
            <a:r>
              <a:rPr lang="en-US" sz="3000" b="1" dirty="0"/>
              <a:t>Viscous &amp; water holding fibers</a:t>
            </a:r>
          </a:p>
          <a:p>
            <a:r>
              <a:rPr lang="en-US" sz="2600" dirty="0"/>
              <a:t>Higher-molecular weight</a:t>
            </a:r>
          </a:p>
          <a:p>
            <a:r>
              <a:rPr lang="en-US" sz="2600" dirty="0"/>
              <a:t>Mixed-linked, branched, or microfibrillated</a:t>
            </a:r>
          </a:p>
          <a:p>
            <a:pPr lvl="1"/>
            <a:r>
              <a:rPr lang="en-US" sz="2600" dirty="0"/>
              <a:t>↑ Gastric distension (bulking)</a:t>
            </a:r>
          </a:p>
          <a:p>
            <a:pPr lvl="2"/>
            <a:r>
              <a:rPr lang="en-US" sz="2200" dirty="0"/>
              <a:t>Satiety</a:t>
            </a:r>
          </a:p>
          <a:p>
            <a:pPr lvl="1"/>
            <a:r>
              <a:rPr lang="en-US" sz="2600" dirty="0"/>
              <a:t>↓ Gastric emptying (viscosity)</a:t>
            </a:r>
          </a:p>
          <a:p>
            <a:pPr lvl="2"/>
            <a:r>
              <a:rPr lang="en-US" sz="2200" dirty="0"/>
              <a:t>Satiety &amp; metabolism</a:t>
            </a:r>
          </a:p>
        </p:txBody>
      </p:sp>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p:txBody>
          <a:bodyPr/>
          <a:lstStyle/>
          <a:p>
            <a:fld id="{764C28C9-204C-4C22-86C3-BF74D16CB9DA}" type="slidenum">
              <a:rPr lang="en-CA" smtClean="0"/>
              <a:pPr/>
              <a:t>21</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523844" y="587172"/>
            <a:ext cx="5734493" cy="144074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Effects of Fibers Along the Gastrointestinal Tract:</a:t>
            </a:r>
          </a:p>
          <a:p>
            <a:r>
              <a:rPr lang="en-US" dirty="0">
                <a:solidFill>
                  <a:srgbClr val="004620"/>
                </a:solidFill>
                <a:latin typeface="Arial" panose="020B0604020202020204" pitchFamily="34" charset="0"/>
                <a:cs typeface="Arial" panose="020B0604020202020204" pitchFamily="34" charset="0"/>
              </a:rPr>
              <a:t>Gastric Phase</a:t>
            </a:r>
          </a:p>
        </p:txBody>
      </p:sp>
      <p:pic>
        <p:nvPicPr>
          <p:cNvPr id="4" name="Picture 3">
            <a:extLst>
              <a:ext uri="{FF2B5EF4-FFF2-40B4-BE49-F238E27FC236}">
                <a16:creationId xmlns:a16="http://schemas.microsoft.com/office/drawing/2014/main" id="{C659CCFD-8F89-7863-AD5F-7A069012603D}"/>
              </a:ext>
            </a:extLst>
          </p:cNvPr>
          <p:cNvPicPr>
            <a:picLocks noChangeAspect="1"/>
          </p:cNvPicPr>
          <p:nvPr/>
        </p:nvPicPr>
        <p:blipFill>
          <a:blip r:embed="rId3"/>
          <a:stretch>
            <a:fillRect/>
          </a:stretch>
        </p:blipFill>
        <p:spPr>
          <a:xfrm>
            <a:off x="6712136" y="587172"/>
            <a:ext cx="5040166" cy="5881504"/>
          </a:xfrm>
          <a:prstGeom prst="rect">
            <a:avLst/>
          </a:prstGeom>
        </p:spPr>
      </p:pic>
      <p:sp>
        <p:nvSpPr>
          <p:cNvPr id="5" name="TextBox 4">
            <a:extLst>
              <a:ext uri="{FF2B5EF4-FFF2-40B4-BE49-F238E27FC236}">
                <a16:creationId xmlns:a16="http://schemas.microsoft.com/office/drawing/2014/main" id="{DB0D079A-ABB5-D8BC-F1DC-E43D1B8B6DEE}"/>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
        <p:nvSpPr>
          <p:cNvPr id="10" name="Rectangle 9">
            <a:extLst>
              <a:ext uri="{FF2B5EF4-FFF2-40B4-BE49-F238E27FC236}">
                <a16:creationId xmlns:a16="http://schemas.microsoft.com/office/drawing/2014/main" id="{D6A9CFD4-AE97-96FF-A998-2DBDE0CF7962}"/>
              </a:ext>
            </a:extLst>
          </p:cNvPr>
          <p:cNvSpPr/>
          <p:nvPr/>
        </p:nvSpPr>
        <p:spPr>
          <a:xfrm>
            <a:off x="6712136" y="3787633"/>
            <a:ext cx="4727592" cy="1261021"/>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414934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22</a:t>
            </a:fld>
            <a:endParaRPr lang="en-CA" dirty="0"/>
          </a:p>
        </p:txBody>
      </p:sp>
      <p:sp>
        <p:nvSpPr>
          <p:cNvPr id="5" name="TextBox 4">
            <a:extLst>
              <a:ext uri="{FF2B5EF4-FFF2-40B4-BE49-F238E27FC236}">
                <a16:creationId xmlns:a16="http://schemas.microsoft.com/office/drawing/2014/main" id="{DB0D079A-ABB5-D8BC-F1DC-E43D1B8B6DEE}"/>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
        <p:nvSpPr>
          <p:cNvPr id="9" name="Title 1">
            <a:extLst>
              <a:ext uri="{FF2B5EF4-FFF2-40B4-BE49-F238E27FC236}">
                <a16:creationId xmlns:a16="http://schemas.microsoft.com/office/drawing/2014/main" id="{A1A7B3F9-6146-73A0-2035-46FCC199E5FC}"/>
              </a:ext>
            </a:extLst>
          </p:cNvPr>
          <p:cNvSpPr txBox="1">
            <a:spLocks/>
          </p:cNvSpPr>
          <p:nvPr/>
        </p:nvSpPr>
        <p:spPr>
          <a:xfrm>
            <a:off x="585613" y="194026"/>
            <a:ext cx="10610923" cy="144074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Effects of Fibers Along the Gastrointestinal Tract:</a:t>
            </a:r>
          </a:p>
          <a:p>
            <a:r>
              <a:rPr lang="en-US" dirty="0">
                <a:solidFill>
                  <a:srgbClr val="004620"/>
                </a:solidFill>
                <a:latin typeface="Arial" panose="020B0604020202020204" pitchFamily="34" charset="0"/>
                <a:cs typeface="Arial" panose="020B0604020202020204" pitchFamily="34" charset="0"/>
              </a:rPr>
              <a:t>Small Intestinal Phase</a:t>
            </a:r>
          </a:p>
        </p:txBody>
      </p:sp>
      <p:pic>
        <p:nvPicPr>
          <p:cNvPr id="12" name="Picture 11">
            <a:extLst>
              <a:ext uri="{FF2B5EF4-FFF2-40B4-BE49-F238E27FC236}">
                <a16:creationId xmlns:a16="http://schemas.microsoft.com/office/drawing/2014/main" id="{1F8C4E56-40DA-7084-FBF1-A074A5CD8D5D}"/>
              </a:ext>
            </a:extLst>
          </p:cNvPr>
          <p:cNvPicPr>
            <a:picLocks noChangeAspect="1"/>
          </p:cNvPicPr>
          <p:nvPr/>
        </p:nvPicPr>
        <p:blipFill>
          <a:blip r:embed="rId3"/>
          <a:stretch>
            <a:fillRect/>
          </a:stretch>
        </p:blipFill>
        <p:spPr>
          <a:xfrm>
            <a:off x="2715952" y="1880231"/>
            <a:ext cx="8866448" cy="4112155"/>
          </a:xfrm>
          <a:prstGeom prst="rect">
            <a:avLst/>
          </a:prstGeom>
        </p:spPr>
      </p:pic>
      <p:sp>
        <p:nvSpPr>
          <p:cNvPr id="16" name="TextBox 15">
            <a:extLst>
              <a:ext uri="{FF2B5EF4-FFF2-40B4-BE49-F238E27FC236}">
                <a16:creationId xmlns:a16="http://schemas.microsoft.com/office/drawing/2014/main" id="{94FAA38D-46AD-EF5C-6D41-60D484760A9B}"/>
              </a:ext>
            </a:extLst>
          </p:cNvPr>
          <p:cNvSpPr txBox="1"/>
          <p:nvPr/>
        </p:nvSpPr>
        <p:spPr>
          <a:xfrm>
            <a:off x="3391043" y="1537074"/>
            <a:ext cx="3304176" cy="461665"/>
          </a:xfrm>
          <a:prstGeom prst="rect">
            <a:avLst/>
          </a:prstGeom>
          <a:noFill/>
        </p:spPr>
        <p:txBody>
          <a:bodyPr wrap="square">
            <a:spAutoFit/>
          </a:bodyPr>
          <a:lstStyle/>
          <a:p>
            <a:pPr marL="117475" lvl="0" indent="-117475">
              <a:spcAft>
                <a:spcPts val="300"/>
              </a:spcAft>
              <a:buFont typeface="Arial" panose="020B0604020202020204" pitchFamily="34" charset="0"/>
              <a:buChar char="•"/>
              <a:tabLst>
                <a:tab pos="282575" algn="l"/>
              </a:tabLst>
              <a:defRPr/>
            </a:pPr>
            <a:r>
              <a:rPr lang="en-US" sz="2400" b="1" dirty="0">
                <a:latin typeface="Arial" panose="020B0604020202020204" pitchFamily="34" charset="0"/>
                <a:cs typeface="Arial" panose="020B0604020202020204" pitchFamily="34" charset="0"/>
              </a:rPr>
              <a:t>↑ Digesta Viscosity</a:t>
            </a:r>
          </a:p>
        </p:txBody>
      </p:sp>
      <p:sp>
        <p:nvSpPr>
          <p:cNvPr id="2" name="Oval 1">
            <a:extLst>
              <a:ext uri="{FF2B5EF4-FFF2-40B4-BE49-F238E27FC236}">
                <a16:creationId xmlns:a16="http://schemas.microsoft.com/office/drawing/2014/main" id="{CE63CE75-4277-968E-EBD8-9C0B70D12A19}"/>
              </a:ext>
            </a:extLst>
          </p:cNvPr>
          <p:cNvSpPr/>
          <p:nvPr/>
        </p:nvSpPr>
        <p:spPr>
          <a:xfrm>
            <a:off x="302933" y="2972969"/>
            <a:ext cx="1975301" cy="1884774"/>
          </a:xfrm>
          <a:prstGeom prst="ellipse">
            <a:avLst/>
          </a:prstGeom>
          <a:solidFill>
            <a:schemeClr val="accent4">
              <a:alpha val="1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A708FBB2-B161-3CFD-189B-5EF345F0A640}"/>
              </a:ext>
            </a:extLst>
          </p:cNvPr>
          <p:cNvSpPr/>
          <p:nvPr/>
        </p:nvSpPr>
        <p:spPr>
          <a:xfrm>
            <a:off x="311883" y="4455163"/>
            <a:ext cx="1989430" cy="1884774"/>
          </a:xfrm>
          <a:prstGeom prst="ellipse">
            <a:avLst/>
          </a:prstGeom>
          <a:solidFill>
            <a:schemeClr val="accent2">
              <a:alpha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899C966A-6AAB-6253-E33F-68B68683AD44}"/>
              </a:ext>
            </a:extLst>
          </p:cNvPr>
          <p:cNvSpPr txBox="1"/>
          <p:nvPr/>
        </p:nvSpPr>
        <p:spPr>
          <a:xfrm>
            <a:off x="408080" y="3370225"/>
            <a:ext cx="18354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Nutrient Absorption</a:t>
            </a:r>
          </a:p>
        </p:txBody>
      </p:sp>
      <p:sp>
        <p:nvSpPr>
          <p:cNvPr id="6" name="TextBox 5">
            <a:extLst>
              <a:ext uri="{FF2B5EF4-FFF2-40B4-BE49-F238E27FC236}">
                <a16:creationId xmlns:a16="http://schemas.microsoft.com/office/drawing/2014/main" id="{54294070-DE74-1B92-8503-F265F1765A93}"/>
              </a:ext>
            </a:extLst>
          </p:cNvPr>
          <p:cNvSpPr txBox="1"/>
          <p:nvPr/>
        </p:nvSpPr>
        <p:spPr>
          <a:xfrm>
            <a:off x="377848" y="4857743"/>
            <a:ext cx="1911926" cy="1015663"/>
          </a:xfrm>
          <a:prstGeom prst="rect">
            <a:avLst/>
          </a:prstGeom>
          <a:noFill/>
        </p:spPr>
        <p:txBody>
          <a:bodyPr wrap="square" rtlCol="0">
            <a:spAutoFit/>
          </a:bodyPr>
          <a:lstStyle/>
          <a:p>
            <a:pPr lvl="0" algn="ctr">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Altered</a:t>
            </a:r>
            <a:endParaRPr lang="en-CA" sz="2000" b="1" dirty="0">
              <a:solidFill>
                <a:prstClr val="black"/>
              </a:solidFill>
              <a:latin typeface="Arial" panose="020B0604020202020204" pitchFamily="34" charset="0"/>
              <a:cs typeface="Arial" panose="020B0604020202020204" pitchFamily="34" charset="0"/>
            </a:endParaRPr>
          </a:p>
          <a:p>
            <a:pPr lvl="0" algn="ctr">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Bile </a:t>
            </a:r>
            <a:r>
              <a:rPr lang="en-CA" sz="2000" b="1" dirty="0">
                <a:solidFill>
                  <a:prstClr val="black"/>
                </a:solidFill>
                <a:latin typeface="Arial" panose="020B0604020202020204" pitchFamily="34" charset="0"/>
                <a:cs typeface="Arial" panose="020B0604020202020204" pitchFamily="34" charset="0"/>
              </a:rPr>
              <a:t>Acid</a:t>
            </a:r>
          </a:p>
          <a:p>
            <a:pPr lvl="0" algn="ctr">
              <a:defRPr/>
            </a:pPr>
            <a:r>
              <a:rPr lang="en-CA" sz="2000" b="1" dirty="0">
                <a:solidFill>
                  <a:prstClr val="black"/>
                </a:solidFill>
                <a:latin typeface="Arial" panose="020B0604020202020204" pitchFamily="34" charset="0"/>
                <a:cs typeface="Arial" panose="020B0604020202020204" pitchFamily="34" charset="0"/>
              </a:rPr>
              <a:t>Reabsorption</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354BB9C5-E33E-6444-4D7E-0B0244A1FBA0}"/>
              </a:ext>
            </a:extLst>
          </p:cNvPr>
          <p:cNvSpPr/>
          <p:nvPr/>
        </p:nvSpPr>
        <p:spPr>
          <a:xfrm>
            <a:off x="298604" y="1476133"/>
            <a:ext cx="1975301" cy="1884774"/>
          </a:xfrm>
          <a:prstGeom prst="ellipse">
            <a:avLst/>
          </a:prstGeom>
          <a:solidFill>
            <a:srgbClr val="00B0F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4F75BE4-58B7-12B0-20E4-14E9C81CFF08}"/>
              </a:ext>
            </a:extLst>
          </p:cNvPr>
          <p:cNvSpPr txBox="1"/>
          <p:nvPr/>
        </p:nvSpPr>
        <p:spPr>
          <a:xfrm>
            <a:off x="598377" y="1723632"/>
            <a:ext cx="1375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Energy Density</a:t>
            </a:r>
          </a:p>
        </p:txBody>
      </p:sp>
    </p:spTree>
    <p:extLst>
      <p:ext uri="{BB962C8B-B14F-4D97-AF65-F5344CB8AC3E}">
        <p14:creationId xmlns:p14="http://schemas.microsoft.com/office/powerpoint/2010/main" val="3659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23</a:t>
            </a:fld>
            <a:endParaRPr lang="en-CA" dirty="0"/>
          </a:p>
        </p:txBody>
      </p:sp>
      <p:sp>
        <p:nvSpPr>
          <p:cNvPr id="5" name="TextBox 4">
            <a:extLst>
              <a:ext uri="{FF2B5EF4-FFF2-40B4-BE49-F238E27FC236}">
                <a16:creationId xmlns:a16="http://schemas.microsoft.com/office/drawing/2014/main" id="{DB0D079A-ABB5-D8BC-F1DC-E43D1B8B6DEE}"/>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
        <p:nvSpPr>
          <p:cNvPr id="9" name="Title 1">
            <a:extLst>
              <a:ext uri="{FF2B5EF4-FFF2-40B4-BE49-F238E27FC236}">
                <a16:creationId xmlns:a16="http://schemas.microsoft.com/office/drawing/2014/main" id="{A1A7B3F9-6146-73A0-2035-46FCC199E5FC}"/>
              </a:ext>
            </a:extLst>
          </p:cNvPr>
          <p:cNvSpPr txBox="1">
            <a:spLocks/>
          </p:cNvSpPr>
          <p:nvPr/>
        </p:nvSpPr>
        <p:spPr>
          <a:xfrm>
            <a:off x="669615" y="203477"/>
            <a:ext cx="10610923" cy="124566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Effects of Fibers Along the Gastrointestinal Tract:</a:t>
            </a:r>
          </a:p>
          <a:p>
            <a:r>
              <a:rPr lang="en-US" dirty="0">
                <a:solidFill>
                  <a:srgbClr val="004620"/>
                </a:solidFill>
                <a:latin typeface="Arial" panose="020B0604020202020204" pitchFamily="34" charset="0"/>
                <a:cs typeface="Arial" panose="020B0604020202020204" pitchFamily="34" charset="0"/>
              </a:rPr>
              <a:t>Colonic Phase</a:t>
            </a:r>
          </a:p>
        </p:txBody>
      </p:sp>
      <p:pic>
        <p:nvPicPr>
          <p:cNvPr id="6" name="Picture 5">
            <a:extLst>
              <a:ext uri="{FF2B5EF4-FFF2-40B4-BE49-F238E27FC236}">
                <a16:creationId xmlns:a16="http://schemas.microsoft.com/office/drawing/2014/main" id="{F32E266C-2BDD-544F-1F97-39A540EA5700}"/>
              </a:ext>
            </a:extLst>
          </p:cNvPr>
          <p:cNvPicPr>
            <a:picLocks noChangeAspect="1"/>
          </p:cNvPicPr>
          <p:nvPr/>
        </p:nvPicPr>
        <p:blipFill rotWithShape="1">
          <a:blip r:embed="rId3"/>
          <a:srcRect t="8420"/>
          <a:stretch/>
        </p:blipFill>
        <p:spPr>
          <a:xfrm>
            <a:off x="2438382" y="2536565"/>
            <a:ext cx="8260747" cy="3436313"/>
          </a:xfrm>
          <a:prstGeom prst="rect">
            <a:avLst/>
          </a:prstGeom>
        </p:spPr>
      </p:pic>
      <p:sp>
        <p:nvSpPr>
          <p:cNvPr id="2" name="Oval 1">
            <a:extLst>
              <a:ext uri="{FF2B5EF4-FFF2-40B4-BE49-F238E27FC236}">
                <a16:creationId xmlns:a16="http://schemas.microsoft.com/office/drawing/2014/main" id="{F42CE747-57F4-F3AB-2E47-99C80FFBFB95}"/>
              </a:ext>
            </a:extLst>
          </p:cNvPr>
          <p:cNvSpPr/>
          <p:nvPr/>
        </p:nvSpPr>
        <p:spPr>
          <a:xfrm>
            <a:off x="326275" y="2878314"/>
            <a:ext cx="1835285" cy="1884774"/>
          </a:xfrm>
          <a:prstGeom prst="ellipse">
            <a:avLst/>
          </a:prstGeom>
          <a:solidFill>
            <a:srgbClr val="00B0F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742067F3-D987-09DC-DCC4-01C38F61C11C}"/>
              </a:ext>
            </a:extLst>
          </p:cNvPr>
          <p:cNvSpPr/>
          <p:nvPr/>
        </p:nvSpPr>
        <p:spPr>
          <a:xfrm>
            <a:off x="298049" y="4344522"/>
            <a:ext cx="1863511" cy="1875836"/>
          </a:xfrm>
          <a:prstGeom prst="ellipse">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05A3ACF-9D2E-4247-4D3E-F956FDE057D3}"/>
              </a:ext>
            </a:extLst>
          </p:cNvPr>
          <p:cNvSpPr txBox="1"/>
          <p:nvPr/>
        </p:nvSpPr>
        <p:spPr>
          <a:xfrm>
            <a:off x="514663" y="5123731"/>
            <a:ext cx="14302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Stool Bulking</a:t>
            </a:r>
          </a:p>
        </p:txBody>
      </p:sp>
      <p:sp>
        <p:nvSpPr>
          <p:cNvPr id="7" name="Oval 6">
            <a:extLst>
              <a:ext uri="{FF2B5EF4-FFF2-40B4-BE49-F238E27FC236}">
                <a16:creationId xmlns:a16="http://schemas.microsoft.com/office/drawing/2014/main" id="{8C5DED4F-4CDA-0F9E-2E08-D6CB05E7338B}"/>
              </a:ext>
            </a:extLst>
          </p:cNvPr>
          <p:cNvSpPr/>
          <p:nvPr/>
        </p:nvSpPr>
        <p:spPr>
          <a:xfrm>
            <a:off x="326275" y="1444085"/>
            <a:ext cx="1835285" cy="1884774"/>
          </a:xfrm>
          <a:prstGeom prst="ellipse">
            <a:avLst/>
          </a:prstGeom>
          <a:solidFill>
            <a:srgbClr val="92D050">
              <a:alpha val="1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224B68C-8736-C226-0BEB-D369D1D2E368}"/>
              </a:ext>
            </a:extLst>
          </p:cNvPr>
          <p:cNvSpPr txBox="1"/>
          <p:nvPr/>
        </p:nvSpPr>
        <p:spPr>
          <a:xfrm>
            <a:off x="604799" y="3328859"/>
            <a:ext cx="1278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Energy Density</a:t>
            </a:r>
          </a:p>
        </p:txBody>
      </p:sp>
      <p:sp>
        <p:nvSpPr>
          <p:cNvPr id="11" name="TextBox 10">
            <a:extLst>
              <a:ext uri="{FF2B5EF4-FFF2-40B4-BE49-F238E27FC236}">
                <a16:creationId xmlns:a16="http://schemas.microsoft.com/office/drawing/2014/main" id="{95B83AD5-5B8F-D511-2954-58425297A9FD}"/>
              </a:ext>
            </a:extLst>
          </p:cNvPr>
          <p:cNvSpPr txBox="1"/>
          <p:nvPr/>
        </p:nvSpPr>
        <p:spPr>
          <a:xfrm>
            <a:off x="261878" y="1692098"/>
            <a:ext cx="1964078" cy="1015663"/>
          </a:xfrm>
          <a:prstGeom prst="rect">
            <a:avLst/>
          </a:prstGeom>
          <a:noFill/>
        </p:spPr>
        <p:txBody>
          <a:bodyPr wrap="square" rtlCol="0">
            <a:spAutoFit/>
          </a:bodyPr>
          <a:lstStyle/>
          <a:p>
            <a:pPr lvl="0" algn="ctr">
              <a:defRPr/>
            </a:pPr>
            <a:r>
              <a:rPr lang="en-CA" sz="2000" b="1" dirty="0">
                <a:solidFill>
                  <a:prstClr val="black"/>
                </a:solidFill>
                <a:latin typeface="Arial" panose="020B0604020202020204" pitchFamily="34" charset="0"/>
                <a:cs typeface="Arial" panose="020B0604020202020204" pitchFamily="34" charset="0"/>
              </a:rPr>
              <a:t>Gut Microbiota </a:t>
            </a: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Fermentation</a:t>
            </a:r>
          </a:p>
        </p:txBody>
      </p:sp>
      <p:sp>
        <p:nvSpPr>
          <p:cNvPr id="15" name="Content Placeholder 8">
            <a:extLst>
              <a:ext uri="{FF2B5EF4-FFF2-40B4-BE49-F238E27FC236}">
                <a16:creationId xmlns:a16="http://schemas.microsoft.com/office/drawing/2014/main" id="{84E78FE3-0100-5D57-0606-4B103A39EF9F}"/>
              </a:ext>
            </a:extLst>
          </p:cNvPr>
          <p:cNvSpPr txBox="1">
            <a:spLocks/>
          </p:cNvSpPr>
          <p:nvPr/>
        </p:nvSpPr>
        <p:spPr>
          <a:xfrm>
            <a:off x="7911478" y="1519874"/>
            <a:ext cx="3684280" cy="13061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dirty="0"/>
              <a:t>Fermentable:</a:t>
            </a:r>
          </a:p>
          <a:p>
            <a:pPr marL="0" indent="0" algn="ctr">
              <a:spcBef>
                <a:spcPts val="0"/>
              </a:spcBef>
              <a:buNone/>
            </a:pPr>
            <a:r>
              <a:rPr lang="en-US" sz="2400" dirty="0"/>
              <a:t>↑ saccharolytic bacteria, biomass, SCFAs, &amp; gases</a:t>
            </a:r>
          </a:p>
        </p:txBody>
      </p:sp>
      <p:sp>
        <p:nvSpPr>
          <p:cNvPr id="13" name="Content Placeholder 8">
            <a:extLst>
              <a:ext uri="{FF2B5EF4-FFF2-40B4-BE49-F238E27FC236}">
                <a16:creationId xmlns:a16="http://schemas.microsoft.com/office/drawing/2014/main" id="{B208A3B0-BE96-62B9-1F38-B88B1CAA0B8D}"/>
              </a:ext>
            </a:extLst>
          </p:cNvPr>
          <p:cNvSpPr txBox="1">
            <a:spLocks/>
          </p:cNvSpPr>
          <p:nvPr/>
        </p:nvSpPr>
        <p:spPr>
          <a:xfrm>
            <a:off x="8179754" y="4503868"/>
            <a:ext cx="3402646" cy="10322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dirty="0"/>
              <a:t>Poorly fermented: </a:t>
            </a:r>
          </a:p>
          <a:p>
            <a:pPr marL="0" indent="0" algn="ctr">
              <a:spcBef>
                <a:spcPts val="0"/>
              </a:spcBef>
              <a:buNone/>
            </a:pPr>
            <a:r>
              <a:rPr lang="en-US" sz="2400" dirty="0"/>
              <a:t>↑ bulk &amp; softens stool</a:t>
            </a:r>
          </a:p>
        </p:txBody>
      </p:sp>
    </p:spTree>
    <p:extLst>
      <p:ext uri="{BB962C8B-B14F-4D97-AF65-F5344CB8AC3E}">
        <p14:creationId xmlns:p14="http://schemas.microsoft.com/office/powerpoint/2010/main" val="39165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 grpId="0" animBg="1"/>
      <p:bldP spid="10" grpId="0"/>
      <p:bldP spid="11" grpId="0"/>
      <p:bldP spid="1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qzprod.files.wordpress.com/2015/10/earle_28375_1.jpg?quality=80&amp;strip=all&amp;w=1024">
            <a:extLst>
              <a:ext uri="{FF2B5EF4-FFF2-40B4-BE49-F238E27FC236}">
                <a16:creationId xmlns:a16="http://schemas.microsoft.com/office/drawing/2014/main" id="{D37D76D6-6E01-49FD-E85F-D21EE5146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64043" y="2326223"/>
            <a:ext cx="4572000" cy="3183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37D78E-775A-E562-5E07-E83A3B1E2978}"/>
              </a:ext>
            </a:extLst>
          </p:cNvPr>
          <p:cNvSpPr txBox="1"/>
          <p:nvPr/>
        </p:nvSpPr>
        <p:spPr>
          <a:xfrm>
            <a:off x="1366247" y="5739306"/>
            <a:ext cx="1028205" cy="461665"/>
          </a:xfrm>
          <a:prstGeom prst="rect">
            <a:avLst/>
          </a:prstGeom>
          <a:noFill/>
        </p:spPr>
        <p:txBody>
          <a:bodyPr wrap="square" rtlCol="0">
            <a:spAutoFit/>
          </a:bodyPr>
          <a:lstStyle/>
          <a:p>
            <a:r>
              <a:rPr lang="en-US" sz="2400" b="1" u="sng" dirty="0">
                <a:solidFill>
                  <a:schemeClr val="bg1"/>
                </a:solidFill>
              </a:rPr>
              <a:t>Host</a:t>
            </a:r>
          </a:p>
        </p:txBody>
      </p:sp>
      <p:sp>
        <p:nvSpPr>
          <p:cNvPr id="6" name="TextBox 5">
            <a:extLst>
              <a:ext uri="{FF2B5EF4-FFF2-40B4-BE49-F238E27FC236}">
                <a16:creationId xmlns:a16="http://schemas.microsoft.com/office/drawing/2014/main" id="{96C66B69-F3D5-D6AE-A117-17EF1E1CB65A}"/>
              </a:ext>
            </a:extLst>
          </p:cNvPr>
          <p:cNvSpPr txBox="1"/>
          <p:nvPr/>
        </p:nvSpPr>
        <p:spPr>
          <a:xfrm>
            <a:off x="2814047" y="1589433"/>
            <a:ext cx="1889166" cy="461665"/>
          </a:xfrm>
          <a:prstGeom prst="rect">
            <a:avLst/>
          </a:prstGeom>
          <a:noFill/>
        </p:spPr>
        <p:txBody>
          <a:bodyPr wrap="square" rtlCol="0">
            <a:spAutoFit/>
          </a:bodyPr>
          <a:lstStyle/>
          <a:p>
            <a:r>
              <a:rPr lang="en-US" sz="2400" b="1" u="sng" dirty="0">
                <a:solidFill>
                  <a:schemeClr val="bg1"/>
                </a:solidFill>
              </a:rPr>
              <a:t>Microbiome</a:t>
            </a:r>
          </a:p>
        </p:txBody>
      </p:sp>
      <p:pic>
        <p:nvPicPr>
          <p:cNvPr id="7" name="Picture 3">
            <a:extLst>
              <a:ext uri="{FF2B5EF4-FFF2-40B4-BE49-F238E27FC236}">
                <a16:creationId xmlns:a16="http://schemas.microsoft.com/office/drawing/2014/main" id="{A35DFC67-691D-332A-C636-9E89FDC76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098" y="1498218"/>
            <a:ext cx="5655495" cy="470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48757115-5DB2-C652-8E7A-21933FDFEE4E}"/>
              </a:ext>
            </a:extLst>
          </p:cNvPr>
          <p:cNvSpPr/>
          <p:nvPr/>
        </p:nvSpPr>
        <p:spPr>
          <a:xfrm>
            <a:off x="986104" y="6550223"/>
            <a:ext cx="10454243" cy="307777"/>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(Desai et al., Cell, 2016; qz.com/525407/prize-winning-microscopic-photography-captures-the-marvels-of-what-we-cant-see)</a:t>
            </a:r>
          </a:p>
        </p:txBody>
      </p:sp>
      <p:sp>
        <p:nvSpPr>
          <p:cNvPr id="9" name="Slide Number Placeholder 2">
            <a:extLst>
              <a:ext uri="{FF2B5EF4-FFF2-40B4-BE49-F238E27FC236}">
                <a16:creationId xmlns:a16="http://schemas.microsoft.com/office/drawing/2014/main" id="{ECB3E35D-CBE7-DD77-EF5F-EA85E0D23A9F}"/>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24</a:t>
            </a:fld>
            <a:endParaRPr lang="en-CA" dirty="0"/>
          </a:p>
        </p:txBody>
      </p:sp>
      <p:sp>
        <p:nvSpPr>
          <p:cNvPr id="2" name="Rectangle 2">
            <a:extLst>
              <a:ext uri="{FF2B5EF4-FFF2-40B4-BE49-F238E27FC236}">
                <a16:creationId xmlns:a16="http://schemas.microsoft.com/office/drawing/2014/main" id="{C68CF079-8F70-111F-5DBC-A7B57EA81F44}"/>
              </a:ext>
            </a:extLst>
          </p:cNvPr>
          <p:cNvSpPr txBox="1">
            <a:spLocks/>
          </p:cNvSpPr>
          <p:nvPr/>
        </p:nvSpPr>
        <p:spPr>
          <a:xfrm>
            <a:off x="161431" y="213502"/>
            <a:ext cx="11860820" cy="956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004620"/>
                </a:solidFill>
                <a:latin typeface="+mn-lt"/>
                <a:cs typeface="Arial" panose="020B0604020202020204" pitchFamily="34" charset="0"/>
              </a:rPr>
              <a:t>Consequence of a Diet Low in Fermentable Fibers:</a:t>
            </a:r>
          </a:p>
          <a:p>
            <a:pPr algn="ctr"/>
            <a:r>
              <a:rPr lang="en-US" altLang="en-US" sz="3600" b="1" dirty="0">
                <a:solidFill>
                  <a:srgbClr val="004620"/>
                </a:solidFill>
                <a:latin typeface="+mn-lt"/>
                <a:cs typeface="Arial" panose="020B0604020202020204" pitchFamily="34" charset="0"/>
              </a:rPr>
              <a:t>↓ Gut Barrier Function</a:t>
            </a:r>
            <a:endParaRPr lang="en-US" altLang="en-US" sz="3600" dirty="0">
              <a:solidFill>
                <a:srgbClr val="004620"/>
              </a:solidFill>
              <a:latin typeface="+mn-lt"/>
            </a:endParaRPr>
          </a:p>
        </p:txBody>
      </p:sp>
    </p:spTree>
    <p:extLst>
      <p:ext uri="{BB962C8B-B14F-4D97-AF65-F5344CB8AC3E}">
        <p14:creationId xmlns:p14="http://schemas.microsoft.com/office/powerpoint/2010/main" val="12312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CB3E35D-CBE7-DD77-EF5F-EA85E0D23A9F}"/>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25</a:t>
            </a:fld>
            <a:endParaRPr lang="en-CA" dirty="0"/>
          </a:p>
        </p:txBody>
      </p:sp>
      <p:sp>
        <p:nvSpPr>
          <p:cNvPr id="2" name="Rectangle 2">
            <a:extLst>
              <a:ext uri="{FF2B5EF4-FFF2-40B4-BE49-F238E27FC236}">
                <a16:creationId xmlns:a16="http://schemas.microsoft.com/office/drawing/2014/main" id="{C68CF079-8F70-111F-5DBC-A7B57EA81F44}"/>
              </a:ext>
            </a:extLst>
          </p:cNvPr>
          <p:cNvSpPr txBox="1">
            <a:spLocks/>
          </p:cNvSpPr>
          <p:nvPr/>
        </p:nvSpPr>
        <p:spPr>
          <a:xfrm>
            <a:off x="165590" y="383185"/>
            <a:ext cx="11860820" cy="956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rgbClr val="004620"/>
                </a:solidFill>
                <a:latin typeface="+mn-lt"/>
                <a:cs typeface="Arial" panose="020B0604020202020204" pitchFamily="34" charset="0"/>
              </a:rPr>
              <a:t>Dysregulated Gut Barrier Function in Obesity</a:t>
            </a:r>
            <a:endParaRPr lang="en-US" altLang="en-US" dirty="0">
              <a:solidFill>
                <a:srgbClr val="004620"/>
              </a:solidFill>
              <a:latin typeface="+mn-lt"/>
            </a:endParaRPr>
          </a:p>
        </p:txBody>
      </p:sp>
      <p:pic>
        <p:nvPicPr>
          <p:cNvPr id="12" name="Picture 11">
            <a:extLst>
              <a:ext uri="{FF2B5EF4-FFF2-40B4-BE49-F238E27FC236}">
                <a16:creationId xmlns:a16="http://schemas.microsoft.com/office/drawing/2014/main" id="{E6AD3380-8A4A-2E32-2B48-3BD6CD7EE834}"/>
              </a:ext>
            </a:extLst>
          </p:cNvPr>
          <p:cNvPicPr>
            <a:picLocks noChangeAspect="1"/>
          </p:cNvPicPr>
          <p:nvPr/>
        </p:nvPicPr>
        <p:blipFill>
          <a:blip r:embed="rId3"/>
          <a:stretch>
            <a:fillRect/>
          </a:stretch>
        </p:blipFill>
        <p:spPr>
          <a:xfrm>
            <a:off x="265589" y="1832228"/>
            <a:ext cx="11316811" cy="2999309"/>
          </a:xfrm>
          <a:prstGeom prst="rect">
            <a:avLst/>
          </a:prstGeom>
        </p:spPr>
      </p:pic>
      <p:sp>
        <p:nvSpPr>
          <p:cNvPr id="13" name="TextBox 12">
            <a:extLst>
              <a:ext uri="{FF2B5EF4-FFF2-40B4-BE49-F238E27FC236}">
                <a16:creationId xmlns:a16="http://schemas.microsoft.com/office/drawing/2014/main" id="{143BE6E4-EFC0-5D75-08BD-14332291C03B}"/>
              </a:ext>
            </a:extLst>
          </p:cNvPr>
          <p:cNvSpPr txBox="1"/>
          <p:nvPr/>
        </p:nvSpPr>
        <p:spPr>
          <a:xfrm>
            <a:off x="1691564" y="6400413"/>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
        <p:nvSpPr>
          <p:cNvPr id="14" name="Rectangle 13">
            <a:extLst>
              <a:ext uri="{FF2B5EF4-FFF2-40B4-BE49-F238E27FC236}">
                <a16:creationId xmlns:a16="http://schemas.microsoft.com/office/drawing/2014/main" id="{668EE865-B588-97D5-02B1-DFB8EC80E9A1}"/>
              </a:ext>
            </a:extLst>
          </p:cNvPr>
          <p:cNvSpPr/>
          <p:nvPr/>
        </p:nvSpPr>
        <p:spPr>
          <a:xfrm>
            <a:off x="6292804" y="4152938"/>
            <a:ext cx="5409570" cy="722661"/>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BCDF1073-4C20-5402-EA84-5A709818BF33}"/>
              </a:ext>
            </a:extLst>
          </p:cNvPr>
          <p:cNvPicPr>
            <a:picLocks noChangeAspect="1"/>
          </p:cNvPicPr>
          <p:nvPr/>
        </p:nvPicPr>
        <p:blipFill>
          <a:blip r:embed="rId4"/>
          <a:stretch>
            <a:fillRect/>
          </a:stretch>
        </p:blipFill>
        <p:spPr>
          <a:xfrm>
            <a:off x="2587558" y="4949934"/>
            <a:ext cx="1527343" cy="789496"/>
          </a:xfrm>
          <a:prstGeom prst="rect">
            <a:avLst/>
          </a:prstGeom>
        </p:spPr>
      </p:pic>
      <p:pic>
        <p:nvPicPr>
          <p:cNvPr id="18" name="Picture 17">
            <a:extLst>
              <a:ext uri="{FF2B5EF4-FFF2-40B4-BE49-F238E27FC236}">
                <a16:creationId xmlns:a16="http://schemas.microsoft.com/office/drawing/2014/main" id="{35AFB026-B6DC-9AEB-09A7-86FBC21DB5CA}"/>
              </a:ext>
            </a:extLst>
          </p:cNvPr>
          <p:cNvPicPr>
            <a:picLocks noChangeAspect="1"/>
          </p:cNvPicPr>
          <p:nvPr/>
        </p:nvPicPr>
        <p:blipFill>
          <a:blip r:embed="rId5"/>
          <a:stretch>
            <a:fillRect/>
          </a:stretch>
        </p:blipFill>
        <p:spPr>
          <a:xfrm>
            <a:off x="8005765" y="5011307"/>
            <a:ext cx="2076450" cy="666750"/>
          </a:xfrm>
          <a:prstGeom prst="rect">
            <a:avLst/>
          </a:prstGeom>
        </p:spPr>
      </p:pic>
    </p:spTree>
    <p:extLst>
      <p:ext uri="{BB962C8B-B14F-4D97-AF65-F5344CB8AC3E}">
        <p14:creationId xmlns:p14="http://schemas.microsoft.com/office/powerpoint/2010/main" val="8250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07D2B7F-B0B8-41B5-9EF5-4A3804450D38}"/>
              </a:ext>
            </a:extLst>
          </p:cNvPr>
          <p:cNvSpPr txBox="1">
            <a:spLocks/>
          </p:cNvSpPr>
          <p:nvPr/>
        </p:nvSpPr>
        <p:spPr>
          <a:xfrm>
            <a:off x="800099" y="241158"/>
            <a:ext cx="10417725" cy="6463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004620"/>
                </a:solidFill>
                <a:latin typeface="+mn-lt"/>
                <a:cs typeface="Arial" panose="020B0604020202020204" pitchFamily="34" charset="0"/>
              </a:rPr>
              <a:t>Benefits of Fiber Fermentation by the Gut Microbiota </a:t>
            </a:r>
            <a:endParaRPr lang="en-US" altLang="en-US" sz="3600" dirty="0">
              <a:solidFill>
                <a:srgbClr val="004620"/>
              </a:solidFill>
              <a:latin typeface="+mn-lt"/>
            </a:endParaRPr>
          </a:p>
        </p:txBody>
      </p:sp>
      <p:sp>
        <p:nvSpPr>
          <p:cNvPr id="30" name="Slide Number Placeholder 1">
            <a:extLst>
              <a:ext uri="{FF2B5EF4-FFF2-40B4-BE49-F238E27FC236}">
                <a16:creationId xmlns:a16="http://schemas.microsoft.com/office/drawing/2014/main" id="{100DD571-5190-657E-4793-A4E481798688}"/>
              </a:ext>
            </a:extLst>
          </p:cNvPr>
          <p:cNvSpPr>
            <a:spLocks noGrp="1"/>
          </p:cNvSpPr>
          <p:nvPr>
            <p:ph type="sldNum" sz="quarter" idx="12"/>
          </p:nvPr>
        </p:nvSpPr>
        <p:spPr>
          <a:xfrm>
            <a:off x="8790515"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E169A59-CD72-A586-4AED-4B974EAC90F5}"/>
              </a:ext>
            </a:extLst>
          </p:cNvPr>
          <p:cNvPicPr>
            <a:picLocks noChangeAspect="1"/>
          </p:cNvPicPr>
          <p:nvPr/>
        </p:nvPicPr>
        <p:blipFill>
          <a:blip r:embed="rId3"/>
          <a:stretch>
            <a:fillRect/>
          </a:stretch>
        </p:blipFill>
        <p:spPr>
          <a:xfrm>
            <a:off x="1336205" y="1077069"/>
            <a:ext cx="7454310" cy="5462470"/>
          </a:xfrm>
          <a:prstGeom prst="rect">
            <a:avLst/>
          </a:prstGeom>
        </p:spPr>
      </p:pic>
      <p:sp>
        <p:nvSpPr>
          <p:cNvPr id="4" name="TextBox 3">
            <a:extLst>
              <a:ext uri="{FF2B5EF4-FFF2-40B4-BE49-F238E27FC236}">
                <a16:creationId xmlns:a16="http://schemas.microsoft.com/office/drawing/2014/main" id="{6AE5C711-73C1-1542-83EB-742942358559}"/>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
        <p:nvSpPr>
          <p:cNvPr id="11" name="Rectangle 10">
            <a:extLst>
              <a:ext uri="{FF2B5EF4-FFF2-40B4-BE49-F238E27FC236}">
                <a16:creationId xmlns:a16="http://schemas.microsoft.com/office/drawing/2014/main" id="{5A3B106D-8C7C-B433-49B5-AAB10E0B274A}"/>
              </a:ext>
            </a:extLst>
          </p:cNvPr>
          <p:cNvSpPr/>
          <p:nvPr/>
        </p:nvSpPr>
        <p:spPr>
          <a:xfrm>
            <a:off x="4707196" y="5469243"/>
            <a:ext cx="1240466" cy="111175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FC76B52-898C-B91F-9DCA-5EA118567A5A}"/>
              </a:ext>
            </a:extLst>
          </p:cNvPr>
          <p:cNvSpPr/>
          <p:nvPr/>
        </p:nvSpPr>
        <p:spPr>
          <a:xfrm>
            <a:off x="9638646" y="1138948"/>
            <a:ext cx="1549502"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Source</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35A31F8-F644-7DB5-73F3-DC9D80CBD0FD}"/>
              </a:ext>
            </a:extLst>
          </p:cNvPr>
          <p:cNvSpPr/>
          <p:nvPr/>
        </p:nvSpPr>
        <p:spPr>
          <a:xfrm>
            <a:off x="9638646" y="1762810"/>
            <a:ext cx="1549503"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Sugar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Types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5B6C9B8-2A7C-DB01-B426-EB08D8CCA8DB}"/>
              </a:ext>
            </a:extLst>
          </p:cNvPr>
          <p:cNvSpPr/>
          <p:nvPr/>
        </p:nvSpPr>
        <p:spPr>
          <a:xfrm>
            <a:off x="9638646" y="2388048"/>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Linkage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Types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3DD383A-D75F-3226-C8BB-2CA2CE3F65F8}"/>
              </a:ext>
            </a:extLst>
          </p:cNvPr>
          <p:cNvSpPr/>
          <p:nvPr/>
        </p:nvSpPr>
        <p:spPr>
          <a:xfrm>
            <a:off x="9638644" y="4903274"/>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Phenolic Compounds</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D2B75FC-1908-5894-7549-CB66F2332883}"/>
              </a:ext>
            </a:extLst>
          </p:cNvPr>
          <p:cNvSpPr/>
          <p:nvPr/>
        </p:nvSpPr>
        <p:spPr>
          <a:xfrm>
            <a:off x="9638644" y="3017357"/>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Degree of Polymerization</a:t>
            </a:r>
          </a:p>
        </p:txBody>
      </p:sp>
      <p:sp>
        <p:nvSpPr>
          <p:cNvPr id="19" name="Rectangle 18">
            <a:extLst>
              <a:ext uri="{FF2B5EF4-FFF2-40B4-BE49-F238E27FC236}">
                <a16:creationId xmlns:a16="http://schemas.microsoft.com/office/drawing/2014/main" id="{6380D7C7-ED9A-5F81-1E14-8A930D1FDC93}"/>
              </a:ext>
            </a:extLst>
          </p:cNvPr>
          <p:cNvSpPr/>
          <p:nvPr/>
        </p:nvSpPr>
        <p:spPr>
          <a:xfrm>
            <a:off x="9638644" y="4274663"/>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Particle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Size</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F949758-EE70-2195-C720-AB6FCFCB299D}"/>
              </a:ext>
            </a:extLst>
          </p:cNvPr>
          <p:cNvSpPr/>
          <p:nvPr/>
        </p:nvSpPr>
        <p:spPr>
          <a:xfrm>
            <a:off x="9638644" y="3645598"/>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Branching Structure</a:t>
            </a:r>
          </a:p>
        </p:txBody>
      </p:sp>
      <p:sp>
        <p:nvSpPr>
          <p:cNvPr id="21" name="Rectangle 20">
            <a:extLst>
              <a:ext uri="{FF2B5EF4-FFF2-40B4-BE49-F238E27FC236}">
                <a16:creationId xmlns:a16="http://schemas.microsoft.com/office/drawing/2014/main" id="{68854B3B-0A73-FA9A-066E-D89B968A340A}"/>
              </a:ext>
            </a:extLst>
          </p:cNvPr>
          <p:cNvSpPr/>
          <p:nvPr/>
        </p:nvSpPr>
        <p:spPr>
          <a:xfrm>
            <a:off x="9638644" y="5539555"/>
            <a:ext cx="1549504" cy="565337"/>
          </a:xfrm>
          <a:prstGeom prst="rect">
            <a:avLst/>
          </a:prstGeom>
          <a:solidFill>
            <a:srgbClr val="409E5F"/>
          </a:solidFill>
          <a:ln w="28575" cap="flat" cmpd="sng" algn="ctr">
            <a:solidFill>
              <a:srgbClr val="004620"/>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Processing</a:t>
            </a:r>
            <a:endParaRPr kumimoji="0" lang="en-CA"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1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BE18694A-5CA9-4770-8C10-0B941556C1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6800" y="1910814"/>
            <a:ext cx="7994407" cy="4482271"/>
          </a:xfrm>
          <a:prstGeom prst="rect">
            <a:avLst/>
          </a:prstGeom>
        </p:spPr>
      </p:pic>
      <p:sp>
        <p:nvSpPr>
          <p:cNvPr id="23" name="Rectangle 2">
            <a:extLst>
              <a:ext uri="{FF2B5EF4-FFF2-40B4-BE49-F238E27FC236}">
                <a16:creationId xmlns:a16="http://schemas.microsoft.com/office/drawing/2014/main" id="{7FB943AC-A256-4442-82E8-3DC2176E76C6}"/>
              </a:ext>
            </a:extLst>
          </p:cNvPr>
          <p:cNvSpPr txBox="1">
            <a:spLocks/>
          </p:cNvSpPr>
          <p:nvPr/>
        </p:nvSpPr>
        <p:spPr>
          <a:xfrm>
            <a:off x="290023" y="228457"/>
            <a:ext cx="8449626" cy="1430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4620"/>
                </a:solidFill>
                <a:latin typeface="+mn-lt"/>
                <a:cs typeface="Arial" panose="020B0604020202020204" pitchFamily="34" charset="0"/>
              </a:rPr>
              <a:t>Fiber Structure </a:t>
            </a:r>
          </a:p>
          <a:p>
            <a:pPr algn="ctr"/>
            <a:r>
              <a:rPr lang="en-US" altLang="en-US" sz="4800" b="1" dirty="0">
                <a:solidFill>
                  <a:srgbClr val="004620"/>
                </a:solidFill>
                <a:latin typeface="+mn-lt"/>
                <a:cs typeface="Arial" panose="020B0604020202020204" pitchFamily="34" charset="0"/>
              </a:rPr>
              <a:t>Determines Physiological Effects </a:t>
            </a:r>
          </a:p>
        </p:txBody>
      </p:sp>
      <p:pic>
        <p:nvPicPr>
          <p:cNvPr id="1026" name="Picture 2" descr="Speakers &amp; Moderators | Ag Health Summit | Nebraska">
            <a:extLst>
              <a:ext uri="{FF2B5EF4-FFF2-40B4-BE49-F238E27FC236}">
                <a16:creationId xmlns:a16="http://schemas.microsoft.com/office/drawing/2014/main" id="{66F6175F-FEE6-4AC4-87BC-785F57E48EA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438215" y="100674"/>
            <a:ext cx="651105" cy="10274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A8DF5E2-EC8A-41D5-BDFD-E6CB6E22D9BF}"/>
              </a:ext>
            </a:extLst>
          </p:cNvPr>
          <p:cNvSpPr txBox="1">
            <a:spLocks noChangeArrowheads="1"/>
          </p:cNvSpPr>
          <p:nvPr/>
        </p:nvSpPr>
        <p:spPr bwMode="auto">
          <a:xfrm>
            <a:off x="11409863" y="1095225"/>
            <a:ext cx="782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1200" b="1" dirty="0">
                <a:solidFill>
                  <a:srgbClr val="000000"/>
                </a:solidFill>
                <a:latin typeface="Arial" panose="020B0604020202020204" pitchFamily="34" charset="0"/>
                <a:cs typeface="Arial" panose="020B0604020202020204" pitchFamily="34" charset="0"/>
              </a:rPr>
              <a:t>Dr. Jens</a:t>
            </a:r>
          </a:p>
          <a:p>
            <a:pPr algn="ctr" defTabSz="914400" eaLnBrk="1" hangingPunct="1">
              <a:spcBef>
                <a:spcPct val="0"/>
              </a:spcBef>
              <a:buFontTx/>
              <a:buNone/>
            </a:pPr>
            <a:r>
              <a:rPr lang="en-US" altLang="en-US" sz="1200" b="1" dirty="0">
                <a:solidFill>
                  <a:srgbClr val="000000"/>
                </a:solidFill>
                <a:latin typeface="Arial" panose="020B0604020202020204" pitchFamily="34" charset="0"/>
                <a:cs typeface="Arial" panose="020B0604020202020204" pitchFamily="34" charset="0"/>
              </a:rPr>
              <a:t>Walter</a:t>
            </a:r>
          </a:p>
        </p:txBody>
      </p:sp>
      <p:sp>
        <p:nvSpPr>
          <p:cNvPr id="24" name="TextBox 23">
            <a:extLst>
              <a:ext uri="{FF2B5EF4-FFF2-40B4-BE49-F238E27FC236}">
                <a16:creationId xmlns:a16="http://schemas.microsoft.com/office/drawing/2014/main" id="{7199398E-A055-49FE-B6AB-49E465518DD3}"/>
              </a:ext>
            </a:extLst>
          </p:cNvPr>
          <p:cNvSpPr txBox="1"/>
          <p:nvPr/>
        </p:nvSpPr>
        <p:spPr>
          <a:xfrm>
            <a:off x="10620686" y="1098578"/>
            <a:ext cx="84766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a:rPr>
              <a:t>Dr. Terry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Arial"/>
              </a:rPr>
              <a:t>Zhang</a:t>
            </a:r>
          </a:p>
        </p:txBody>
      </p:sp>
      <p:sp>
        <p:nvSpPr>
          <p:cNvPr id="32" name="Rectangle 31">
            <a:extLst>
              <a:ext uri="{FF2B5EF4-FFF2-40B4-BE49-F238E27FC236}">
                <a16:creationId xmlns:a16="http://schemas.microsoft.com/office/drawing/2014/main" id="{6E2CC242-62E0-4C21-91B7-7E2809FF2F2D}"/>
              </a:ext>
            </a:extLst>
          </p:cNvPr>
          <p:cNvSpPr/>
          <p:nvPr/>
        </p:nvSpPr>
        <p:spPr>
          <a:xfrm>
            <a:off x="9595196" y="1096979"/>
            <a:ext cx="1324473"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Nguyen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Nguyen</a:t>
            </a:r>
          </a:p>
        </p:txBody>
      </p:sp>
      <p:pic>
        <p:nvPicPr>
          <p:cNvPr id="33" name="Picture 2" descr="C:\Users\deehan\Desktop\Zhang.jpg">
            <a:extLst>
              <a:ext uri="{FF2B5EF4-FFF2-40B4-BE49-F238E27FC236}">
                <a16:creationId xmlns:a16="http://schemas.microsoft.com/office/drawing/2014/main" id="{15445253-44CA-46BF-828B-974FDD4355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669719" y="100674"/>
            <a:ext cx="684972" cy="1027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1EBFBAB4-5B5F-4998-92C5-4DECF9D6EB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0536" y="100674"/>
            <a:ext cx="692375" cy="1027458"/>
          </a:xfrm>
          <a:prstGeom prst="rect">
            <a:avLst/>
          </a:prstGeom>
        </p:spPr>
      </p:pic>
      <p:sp>
        <p:nvSpPr>
          <p:cNvPr id="36" name="TextBox 35">
            <a:extLst>
              <a:ext uri="{FF2B5EF4-FFF2-40B4-BE49-F238E27FC236}">
                <a16:creationId xmlns:a16="http://schemas.microsoft.com/office/drawing/2014/main" id="{AC5688C4-99FD-4B2E-8DA1-C1D8793E6474}"/>
              </a:ext>
            </a:extLst>
          </p:cNvPr>
          <p:cNvSpPr txBox="1"/>
          <p:nvPr/>
        </p:nvSpPr>
        <p:spPr>
          <a:xfrm>
            <a:off x="1061233" y="2595080"/>
            <a:ext cx="18572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Corn Bran Arabinoxylan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(AgriFiber SFC)</a:t>
            </a:r>
          </a:p>
        </p:txBody>
      </p:sp>
      <p:pic>
        <p:nvPicPr>
          <p:cNvPr id="37" name="Picture 3">
            <a:extLst>
              <a:ext uri="{FF2B5EF4-FFF2-40B4-BE49-F238E27FC236}">
                <a16:creationId xmlns:a16="http://schemas.microsoft.com/office/drawing/2014/main" id="{CDB3A677-261A-4727-A05E-1DE75EF3C92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36748" y="4293997"/>
            <a:ext cx="1467757" cy="49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a:extLst>
              <a:ext uri="{FF2B5EF4-FFF2-40B4-BE49-F238E27FC236}">
                <a16:creationId xmlns:a16="http://schemas.microsoft.com/office/drawing/2014/main" id="{F5FABE00-5427-41E8-AEF6-EC941FC5D0E0}"/>
              </a:ext>
            </a:extLst>
          </p:cNvPr>
          <p:cNvSpPr txBox="1"/>
          <p:nvPr/>
        </p:nvSpPr>
        <p:spPr>
          <a:xfrm>
            <a:off x="930265" y="4785944"/>
            <a:ext cx="206679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Microcrystalline Cellulose (Microcel MC-12)</a:t>
            </a:r>
          </a:p>
        </p:txBody>
      </p:sp>
      <p:pic>
        <p:nvPicPr>
          <p:cNvPr id="44" name="Picture 43">
            <a:extLst>
              <a:ext uri="{FF2B5EF4-FFF2-40B4-BE49-F238E27FC236}">
                <a16:creationId xmlns:a16="http://schemas.microsoft.com/office/drawing/2014/main" id="{7F284751-8B7A-4FD4-B7CB-E3AA297FED5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36747" y="2208696"/>
            <a:ext cx="1506201" cy="386384"/>
          </a:xfrm>
          <a:prstGeom prst="rect">
            <a:avLst/>
          </a:prstGeom>
        </p:spPr>
      </p:pic>
      <p:sp>
        <p:nvSpPr>
          <p:cNvPr id="2" name="TextBox 1">
            <a:extLst>
              <a:ext uri="{FF2B5EF4-FFF2-40B4-BE49-F238E27FC236}">
                <a16:creationId xmlns:a16="http://schemas.microsoft.com/office/drawing/2014/main" id="{A6E4681A-D13E-C7E1-F99D-8E87B1121FBE}"/>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(Nguyen</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Microbiome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Microbiome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25534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07D2B7F-B0B8-41B5-9EF5-4A3804450D38}"/>
              </a:ext>
            </a:extLst>
          </p:cNvPr>
          <p:cNvSpPr txBox="1">
            <a:spLocks/>
          </p:cNvSpPr>
          <p:nvPr/>
        </p:nvSpPr>
        <p:spPr>
          <a:xfrm>
            <a:off x="161431" y="295726"/>
            <a:ext cx="11860820" cy="6463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004620"/>
                </a:solidFill>
                <a:latin typeface="+mn-lt"/>
                <a:cs typeface="Arial" panose="020B0604020202020204" pitchFamily="34" charset="0"/>
              </a:rPr>
              <a:t>Fiber Structure Determines Physiological Effects </a:t>
            </a:r>
          </a:p>
        </p:txBody>
      </p:sp>
      <p:sp>
        <p:nvSpPr>
          <p:cNvPr id="30" name="Slide Number Placeholder 1">
            <a:extLst>
              <a:ext uri="{FF2B5EF4-FFF2-40B4-BE49-F238E27FC236}">
                <a16:creationId xmlns:a16="http://schemas.microsoft.com/office/drawing/2014/main" id="{100DD571-5190-657E-4793-A4E481798688}"/>
              </a:ext>
            </a:extLst>
          </p:cNvPr>
          <p:cNvSpPr>
            <a:spLocks noGrp="1"/>
          </p:cNvSpPr>
          <p:nvPr>
            <p:ph type="sldNum" sz="quarter" idx="12"/>
          </p:nvPr>
        </p:nvSpPr>
        <p:spPr>
          <a:xfrm>
            <a:off x="8790515"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6AE5C711-73C1-1542-83EB-742942358559}"/>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pic>
        <p:nvPicPr>
          <p:cNvPr id="5" name="Picture 4">
            <a:extLst>
              <a:ext uri="{FF2B5EF4-FFF2-40B4-BE49-F238E27FC236}">
                <a16:creationId xmlns:a16="http://schemas.microsoft.com/office/drawing/2014/main" id="{6407F053-70A5-92A7-2DED-62C8C6A40699}"/>
              </a:ext>
            </a:extLst>
          </p:cNvPr>
          <p:cNvPicPr>
            <a:picLocks noChangeAspect="1"/>
          </p:cNvPicPr>
          <p:nvPr/>
        </p:nvPicPr>
        <p:blipFill rotWithShape="1">
          <a:blip r:embed="rId3"/>
          <a:srcRect l="8166"/>
          <a:stretch/>
        </p:blipFill>
        <p:spPr>
          <a:xfrm>
            <a:off x="2822855" y="1247777"/>
            <a:ext cx="8904596" cy="4972050"/>
          </a:xfrm>
          <a:prstGeom prst="rect">
            <a:avLst/>
          </a:prstGeom>
        </p:spPr>
      </p:pic>
      <p:sp>
        <p:nvSpPr>
          <p:cNvPr id="7" name="TextBox 6">
            <a:extLst>
              <a:ext uri="{FF2B5EF4-FFF2-40B4-BE49-F238E27FC236}">
                <a16:creationId xmlns:a16="http://schemas.microsoft.com/office/drawing/2014/main" id="{9E26CE4F-6768-90E2-7921-7EDD0C021F03}"/>
              </a:ext>
            </a:extLst>
          </p:cNvPr>
          <p:cNvSpPr txBox="1"/>
          <p:nvPr/>
        </p:nvSpPr>
        <p:spPr>
          <a:xfrm>
            <a:off x="222775" y="1871000"/>
            <a:ext cx="229359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Long-Chain,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a:solidFill>
                  <a:prstClr val="black"/>
                </a:solidFill>
                <a:latin typeface="Arial" panose="020B0604020202020204" pitchFamily="34" charset="0"/>
                <a:cs typeface="Arial" panose="020B0604020202020204" pitchFamily="34" charset="0"/>
              </a:rPr>
              <a:t>Moderately Viscous,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a:solidFill>
                  <a:prstClr val="black"/>
                </a:solidFill>
                <a:latin typeface="Arial" panose="020B0604020202020204" pitchFamily="34" charset="0"/>
                <a:cs typeface="Arial" panose="020B0604020202020204" pitchFamily="34" charset="0"/>
              </a:rPr>
              <a:t>Fermentable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Corn Bran Arabinoxylan</a:t>
            </a:r>
          </a:p>
        </p:txBody>
      </p:sp>
      <p:pic>
        <p:nvPicPr>
          <p:cNvPr id="8" name="Picture 3">
            <a:extLst>
              <a:ext uri="{FF2B5EF4-FFF2-40B4-BE49-F238E27FC236}">
                <a16:creationId xmlns:a16="http://schemas.microsoft.com/office/drawing/2014/main" id="{6E3ED324-87D6-C4B0-8178-21D7D88C47B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3850" y="4073189"/>
            <a:ext cx="1467757" cy="49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E5854A6E-B3BF-ABC1-D8F7-DBD142CBDCB3}"/>
              </a:ext>
            </a:extLst>
          </p:cNvPr>
          <p:cNvSpPr txBox="1"/>
          <p:nvPr/>
        </p:nvSpPr>
        <p:spPr>
          <a:xfrm>
            <a:off x="261924" y="4565136"/>
            <a:ext cx="20667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Large Particle,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Non-Accessible Microcrystalline Cellulose</a:t>
            </a:r>
          </a:p>
        </p:txBody>
      </p:sp>
      <p:pic>
        <p:nvPicPr>
          <p:cNvPr id="10" name="Picture 9">
            <a:extLst>
              <a:ext uri="{FF2B5EF4-FFF2-40B4-BE49-F238E27FC236}">
                <a16:creationId xmlns:a16="http://schemas.microsoft.com/office/drawing/2014/main" id="{EF3C8F42-B1CD-B4B4-A9B1-8A244466FF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468" y="1484616"/>
            <a:ext cx="1506201" cy="386384"/>
          </a:xfrm>
          <a:prstGeom prst="rect">
            <a:avLst/>
          </a:prstGeom>
        </p:spPr>
      </p:pic>
      <p:sp>
        <p:nvSpPr>
          <p:cNvPr id="2" name="Rectangle 1">
            <a:extLst>
              <a:ext uri="{FF2B5EF4-FFF2-40B4-BE49-F238E27FC236}">
                <a16:creationId xmlns:a16="http://schemas.microsoft.com/office/drawing/2014/main" id="{9FFC0DEC-0B70-EAC1-9636-3B3FEC095A3B}"/>
              </a:ext>
            </a:extLst>
          </p:cNvPr>
          <p:cNvSpPr/>
          <p:nvPr/>
        </p:nvSpPr>
        <p:spPr>
          <a:xfrm>
            <a:off x="222775" y="1328441"/>
            <a:ext cx="2293597" cy="1983719"/>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FBBB5D0-CE57-0BE4-450B-11C6097A1272}"/>
              </a:ext>
            </a:extLst>
          </p:cNvPr>
          <p:cNvSpPr/>
          <p:nvPr/>
        </p:nvSpPr>
        <p:spPr>
          <a:xfrm>
            <a:off x="4815840" y="3942080"/>
            <a:ext cx="1043172" cy="112296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6930F7C-3CE5-BA47-48F0-1FCDEFACB0CF}"/>
              </a:ext>
            </a:extLst>
          </p:cNvPr>
          <p:cNvSpPr/>
          <p:nvPr/>
        </p:nvSpPr>
        <p:spPr>
          <a:xfrm>
            <a:off x="6644640" y="2661920"/>
            <a:ext cx="1412240" cy="609600"/>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3E2BA40-9C53-3877-98B9-5F444E4F9F1F}"/>
              </a:ext>
            </a:extLst>
          </p:cNvPr>
          <p:cNvSpPr/>
          <p:nvPr/>
        </p:nvSpPr>
        <p:spPr>
          <a:xfrm>
            <a:off x="10136220" y="4490720"/>
            <a:ext cx="1488935" cy="57432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AB93413-EEC5-73B6-023D-3BC79CE4BA1B}"/>
              </a:ext>
            </a:extLst>
          </p:cNvPr>
          <p:cNvSpPr/>
          <p:nvPr/>
        </p:nvSpPr>
        <p:spPr>
          <a:xfrm>
            <a:off x="4496440" y="2071471"/>
            <a:ext cx="1043172" cy="49349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38177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D532E083-1108-4374-8C37-77681928862C}"/>
              </a:ext>
            </a:extLst>
          </p:cNvPr>
          <p:cNvSpPr txBox="1">
            <a:spLocks/>
          </p:cNvSpPr>
          <p:nvPr/>
        </p:nvSpPr>
        <p:spPr>
          <a:xfrm>
            <a:off x="0" y="234274"/>
            <a:ext cx="12172950" cy="776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en-US" sz="3600" b="1" dirty="0">
                <a:solidFill>
                  <a:srgbClr val="004620"/>
                </a:solidFill>
                <a:latin typeface="+mn-lt"/>
                <a:cs typeface="Arial" panose="020B0604020202020204" pitchFamily="34" charset="0"/>
              </a:rPr>
              <a:t>Health Effects of a Fermentable vs. Non-Accessible Fiber</a:t>
            </a:r>
          </a:p>
        </p:txBody>
      </p:sp>
      <p:pic>
        <p:nvPicPr>
          <p:cNvPr id="10" name="Picture 9" descr="A screenshot of a cell phone&#10;&#10;Description automatically generated">
            <a:extLst>
              <a:ext uri="{FF2B5EF4-FFF2-40B4-BE49-F238E27FC236}">
                <a16:creationId xmlns:a16="http://schemas.microsoft.com/office/drawing/2014/main" id="{E9A4D428-1A5D-47F2-804A-9F19DA830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681" y="1582055"/>
            <a:ext cx="3084229" cy="2392255"/>
          </a:xfrm>
          <a:prstGeom prst="rect">
            <a:avLst/>
          </a:prstGeom>
        </p:spPr>
      </p:pic>
      <p:pic>
        <p:nvPicPr>
          <p:cNvPr id="16" name="Picture 15" descr="A close up of text on a white background&#10;&#10;Description automatically generated">
            <a:extLst>
              <a:ext uri="{FF2B5EF4-FFF2-40B4-BE49-F238E27FC236}">
                <a16:creationId xmlns:a16="http://schemas.microsoft.com/office/drawing/2014/main" id="{F9F7909E-1499-40B6-A4F2-CA681D8BB3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6685" y="4223873"/>
            <a:ext cx="2418615" cy="2069333"/>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39114DDA-DDC0-44BD-A3C6-B87D2B282D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3617" y="1628287"/>
            <a:ext cx="2571263" cy="2197379"/>
          </a:xfrm>
          <a:prstGeom prst="rect">
            <a:avLst/>
          </a:prstGeom>
        </p:spPr>
      </p:pic>
      <p:sp>
        <p:nvSpPr>
          <p:cNvPr id="19" name="Rectangle 18">
            <a:extLst>
              <a:ext uri="{FF2B5EF4-FFF2-40B4-BE49-F238E27FC236}">
                <a16:creationId xmlns:a16="http://schemas.microsoft.com/office/drawing/2014/main" id="{A8BDE353-3765-4370-9FFD-2BB99B0A9429}"/>
              </a:ext>
            </a:extLst>
          </p:cNvPr>
          <p:cNvSpPr/>
          <p:nvPr/>
        </p:nvSpPr>
        <p:spPr>
          <a:xfrm rot="16200000">
            <a:off x="-526031" y="2353306"/>
            <a:ext cx="2236296"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Perceived Satiety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(After a Meal</a:t>
            </a:r>
            <a:r>
              <a:rPr kumimoji="0" lang="en-C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20" name="Rectangle 19">
            <a:extLst>
              <a:ext uri="{FF2B5EF4-FFF2-40B4-BE49-F238E27FC236}">
                <a16:creationId xmlns:a16="http://schemas.microsoft.com/office/drawing/2014/main" id="{3FEB218F-FDCC-4516-92FE-A87BF995E3D1}"/>
              </a:ext>
            </a:extLst>
          </p:cNvPr>
          <p:cNvSpPr/>
          <p:nvPr/>
        </p:nvSpPr>
        <p:spPr>
          <a:xfrm rot="16200000">
            <a:off x="-557439" y="5005781"/>
            <a:ext cx="223629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Insulin Resistance</a:t>
            </a:r>
            <a:endParaRPr kumimoji="0" lang="en-C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17E2B79F-A3EA-4748-92E4-19662A136397}"/>
              </a:ext>
            </a:extLst>
          </p:cNvPr>
          <p:cNvSpPr/>
          <p:nvPr/>
        </p:nvSpPr>
        <p:spPr>
          <a:xfrm rot="16200000">
            <a:off x="5909904" y="2316460"/>
            <a:ext cx="223629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Intestinal Inflammation</a:t>
            </a:r>
            <a:endParaRPr kumimoji="0" lang="en-C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F0074BEF-68CA-4AAB-86A1-4236527AEF48}"/>
              </a:ext>
            </a:extLst>
          </p:cNvPr>
          <p:cNvSpPr/>
          <p:nvPr/>
        </p:nvSpPr>
        <p:spPr>
          <a:xfrm>
            <a:off x="1433004" y="1095379"/>
            <a:ext cx="419346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rPr>
              <a:t>Fermentable Arabinoxylan</a:t>
            </a:r>
            <a:endParaRPr kumimoji="0" lang="en-CA" sz="1100" b="1" i="0" u="none"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49C06A88-E4D4-4858-BB8E-62954C7C7480}"/>
              </a:ext>
            </a:extLst>
          </p:cNvPr>
          <p:cNvSpPr/>
          <p:nvPr/>
        </p:nvSpPr>
        <p:spPr>
          <a:xfrm>
            <a:off x="7296421" y="1053523"/>
            <a:ext cx="419346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rPr>
              <a:t>Non-Accessible Cellulose</a:t>
            </a:r>
            <a:endParaRPr kumimoji="0" lang="en-CA" sz="1100" b="1" i="0" u="none"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endParaRPr>
          </a:p>
        </p:txBody>
      </p:sp>
      <p:sp>
        <p:nvSpPr>
          <p:cNvPr id="25" name="Rounded Rectangle 22">
            <a:extLst>
              <a:ext uri="{FF2B5EF4-FFF2-40B4-BE49-F238E27FC236}">
                <a16:creationId xmlns:a16="http://schemas.microsoft.com/office/drawing/2014/main" id="{A46A4A9B-7AE2-40D4-BEC0-1C3AA1BD6F9A}"/>
              </a:ext>
            </a:extLst>
          </p:cNvPr>
          <p:cNvSpPr/>
          <p:nvPr/>
        </p:nvSpPr>
        <p:spPr>
          <a:xfrm>
            <a:off x="1931415" y="6602078"/>
            <a:ext cx="183098" cy="65087"/>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6" name="Group 25">
            <a:extLst>
              <a:ext uri="{FF2B5EF4-FFF2-40B4-BE49-F238E27FC236}">
                <a16:creationId xmlns:a16="http://schemas.microsoft.com/office/drawing/2014/main" id="{98CEB91B-2636-45BD-981E-F22E25F1B7A8}"/>
              </a:ext>
            </a:extLst>
          </p:cNvPr>
          <p:cNvGrpSpPr/>
          <p:nvPr/>
        </p:nvGrpSpPr>
        <p:grpSpPr>
          <a:xfrm>
            <a:off x="8127930" y="6451658"/>
            <a:ext cx="1723826" cy="523220"/>
            <a:chOff x="844179" y="7129506"/>
            <a:chExt cx="1723826" cy="523220"/>
          </a:xfrm>
        </p:grpSpPr>
        <p:sp>
          <p:nvSpPr>
            <p:cNvPr id="27" name="TextBox 26">
              <a:extLst>
                <a:ext uri="{FF2B5EF4-FFF2-40B4-BE49-F238E27FC236}">
                  <a16:creationId xmlns:a16="http://schemas.microsoft.com/office/drawing/2014/main" id="{8E366009-8233-4AEE-8974-BAA90CCBD01D}"/>
                </a:ext>
              </a:extLst>
            </p:cNvPr>
            <p:cNvSpPr txBox="1"/>
            <p:nvPr/>
          </p:nvSpPr>
          <p:spPr>
            <a:xfrm>
              <a:off x="844179" y="7129506"/>
              <a:ext cx="3241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8" name="TextBox 27">
              <a:extLst>
                <a:ext uri="{FF2B5EF4-FFF2-40B4-BE49-F238E27FC236}">
                  <a16:creationId xmlns:a16="http://schemas.microsoft.com/office/drawing/2014/main" id="{639C23AA-E8A4-41FE-B7C0-AA563A464BB6}"/>
                </a:ext>
              </a:extLst>
            </p:cNvPr>
            <p:cNvSpPr txBox="1"/>
            <p:nvPr/>
          </p:nvSpPr>
          <p:spPr>
            <a:xfrm>
              <a:off x="1052847" y="7185357"/>
              <a:ext cx="15151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C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&lt;0.05               </a:t>
              </a:r>
              <a:r>
                <a:rPr kumimoji="0" lang="en-CA"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C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&lt;0.01</a:t>
              </a:r>
            </a:p>
          </p:txBody>
        </p:sp>
        <p:sp>
          <p:nvSpPr>
            <p:cNvPr id="29" name="TextBox 28">
              <a:extLst>
                <a:ext uri="{FF2B5EF4-FFF2-40B4-BE49-F238E27FC236}">
                  <a16:creationId xmlns:a16="http://schemas.microsoft.com/office/drawing/2014/main" id="{9B528DCF-CE40-4064-B119-9413E57226C5}"/>
                </a:ext>
              </a:extLst>
            </p:cNvPr>
            <p:cNvSpPr txBox="1"/>
            <p:nvPr/>
          </p:nvSpPr>
          <p:spPr>
            <a:xfrm>
              <a:off x="1634854" y="7129506"/>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
        <p:nvSpPr>
          <p:cNvPr id="30" name="TextBox 29">
            <a:extLst>
              <a:ext uri="{FF2B5EF4-FFF2-40B4-BE49-F238E27FC236}">
                <a16:creationId xmlns:a16="http://schemas.microsoft.com/office/drawing/2014/main" id="{7DF216E0-EC5A-4CE3-9BA5-CC8F5F4357C0}"/>
              </a:ext>
            </a:extLst>
          </p:cNvPr>
          <p:cNvSpPr txBox="1"/>
          <p:nvPr/>
        </p:nvSpPr>
        <p:spPr>
          <a:xfrm>
            <a:off x="2071783" y="6512444"/>
            <a:ext cx="306349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Corn Bran Arabinoxylan (AgriFiber SFC)</a:t>
            </a:r>
          </a:p>
        </p:txBody>
      </p:sp>
      <p:sp>
        <p:nvSpPr>
          <p:cNvPr id="31" name="TextBox 30">
            <a:extLst>
              <a:ext uri="{FF2B5EF4-FFF2-40B4-BE49-F238E27FC236}">
                <a16:creationId xmlns:a16="http://schemas.microsoft.com/office/drawing/2014/main" id="{9055241E-4B47-4D64-93BA-455738BF3FDE}"/>
              </a:ext>
            </a:extLst>
          </p:cNvPr>
          <p:cNvSpPr txBox="1"/>
          <p:nvPr/>
        </p:nvSpPr>
        <p:spPr>
          <a:xfrm>
            <a:off x="5168579" y="6509424"/>
            <a:ext cx="306349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Microcrystalline Cellulose (Microcel MC-12)</a:t>
            </a:r>
          </a:p>
        </p:txBody>
      </p:sp>
      <p:sp>
        <p:nvSpPr>
          <p:cNvPr id="32" name="Rounded Rectangle 10">
            <a:extLst>
              <a:ext uri="{FF2B5EF4-FFF2-40B4-BE49-F238E27FC236}">
                <a16:creationId xmlns:a16="http://schemas.microsoft.com/office/drawing/2014/main" id="{A5BAFBA3-48A1-4741-BE13-40C5436A4025}"/>
              </a:ext>
            </a:extLst>
          </p:cNvPr>
          <p:cNvSpPr/>
          <p:nvPr/>
        </p:nvSpPr>
        <p:spPr>
          <a:xfrm>
            <a:off x="5006733" y="6612426"/>
            <a:ext cx="197562" cy="606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2FBD946C-3FF0-400E-AB6A-750D30EDF055}"/>
              </a:ext>
            </a:extLst>
          </p:cNvPr>
          <p:cNvSpPr/>
          <p:nvPr/>
        </p:nvSpPr>
        <p:spPr>
          <a:xfrm rot="16200000">
            <a:off x="5909905" y="4966151"/>
            <a:ext cx="223629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Systemic Inflammation</a:t>
            </a:r>
            <a:endParaRPr kumimoji="0" lang="en-C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6" name="Picture 35" descr="A screenshot of a cell phone&#10;&#10;Description automatically generated">
            <a:extLst>
              <a:ext uri="{FF2B5EF4-FFF2-40B4-BE49-F238E27FC236}">
                <a16:creationId xmlns:a16="http://schemas.microsoft.com/office/drawing/2014/main" id="{7D9564B7-9C79-433D-BC27-CF632E9697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3395" y="4199478"/>
            <a:ext cx="2538448" cy="2101012"/>
          </a:xfrm>
          <a:prstGeom prst="rect">
            <a:avLst/>
          </a:prstGeom>
        </p:spPr>
      </p:pic>
      <p:sp>
        <p:nvSpPr>
          <p:cNvPr id="2" name="Slide Number Placeholder 2">
            <a:extLst>
              <a:ext uri="{FF2B5EF4-FFF2-40B4-BE49-F238E27FC236}">
                <a16:creationId xmlns:a16="http://schemas.microsoft.com/office/drawing/2014/main" id="{0901D69C-2399-66ED-38D6-AF9702988B20}"/>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29</a:t>
            </a:fld>
            <a:endParaRPr lang="en-CA"/>
          </a:p>
        </p:txBody>
      </p:sp>
      <p:pic>
        <p:nvPicPr>
          <p:cNvPr id="4" name="Picture 3" descr="A picture containing drawing&#10;&#10;Description automatically generated">
            <a:extLst>
              <a:ext uri="{FF2B5EF4-FFF2-40B4-BE49-F238E27FC236}">
                <a16:creationId xmlns:a16="http://schemas.microsoft.com/office/drawing/2014/main" id="{FAEE396D-3E26-D01C-EE68-1F4FF79C0C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8040" y="4689920"/>
            <a:ext cx="1039322" cy="134043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4C3A8C1-6D3B-515D-E140-2894E24366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12276" y="2229889"/>
            <a:ext cx="995613" cy="1345291"/>
          </a:xfrm>
          <a:prstGeom prst="rect">
            <a:avLst/>
          </a:prstGeom>
        </p:spPr>
      </p:pic>
      <p:pic>
        <p:nvPicPr>
          <p:cNvPr id="9" name="Picture 8" descr="A picture containing drawing, clock&#10;&#10;Description automatically generated">
            <a:extLst>
              <a:ext uri="{FF2B5EF4-FFF2-40B4-BE49-F238E27FC236}">
                <a16:creationId xmlns:a16="http://schemas.microsoft.com/office/drawing/2014/main" id="{210035EA-921D-01ED-3C0C-89CD815FA4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95575" y="2235647"/>
            <a:ext cx="1053891" cy="1335577"/>
          </a:xfrm>
          <a:prstGeom prst="rect">
            <a:avLst/>
          </a:prstGeom>
        </p:spPr>
      </p:pic>
      <p:pic>
        <p:nvPicPr>
          <p:cNvPr id="13" name="Picture 12" descr="A close up of a logo&#10;&#10;Description automatically generated">
            <a:extLst>
              <a:ext uri="{FF2B5EF4-FFF2-40B4-BE49-F238E27FC236}">
                <a16:creationId xmlns:a16="http://schemas.microsoft.com/office/drawing/2014/main" id="{C1275B52-DA93-D4CF-57E0-4FE6DC4BCBF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36788" y="4773893"/>
            <a:ext cx="974109" cy="1256461"/>
          </a:xfrm>
          <a:prstGeom prst="rect">
            <a:avLst/>
          </a:prstGeom>
        </p:spPr>
      </p:pic>
      <p:sp>
        <p:nvSpPr>
          <p:cNvPr id="3" name="Rectangle 2">
            <a:extLst>
              <a:ext uri="{FF2B5EF4-FFF2-40B4-BE49-F238E27FC236}">
                <a16:creationId xmlns:a16="http://schemas.microsoft.com/office/drawing/2014/main" id="{563A687E-D06D-3A04-D94C-1C75ABBF1363}"/>
              </a:ext>
            </a:extLst>
          </p:cNvPr>
          <p:cNvSpPr/>
          <p:nvPr/>
        </p:nvSpPr>
        <p:spPr>
          <a:xfrm>
            <a:off x="286205" y="1093859"/>
            <a:ext cx="5340265" cy="2963051"/>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38170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4"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4C28C9-204C-4C22-86C3-BF74D16CB9DA}" type="slidenum">
              <a:rPr lang="en-CA" smtClean="0"/>
              <a:pPr/>
              <a:t>3</a:t>
            </a:fld>
            <a:endParaRPr lang="en-CA"/>
          </a:p>
        </p:txBody>
      </p:sp>
      <p:pic>
        <p:nvPicPr>
          <p:cNvPr id="14" name="Picture 13">
            <a:extLst>
              <a:ext uri="{FF2B5EF4-FFF2-40B4-BE49-F238E27FC236}">
                <a16:creationId xmlns:a16="http://schemas.microsoft.com/office/drawing/2014/main" id="{5B793FEA-6EA6-0CC0-0319-FABA10905D61}"/>
              </a:ext>
            </a:extLst>
          </p:cNvPr>
          <p:cNvPicPr>
            <a:picLocks noChangeAspect="1"/>
          </p:cNvPicPr>
          <p:nvPr/>
        </p:nvPicPr>
        <p:blipFill>
          <a:blip r:embed="rId3"/>
          <a:stretch>
            <a:fillRect/>
          </a:stretch>
        </p:blipFill>
        <p:spPr>
          <a:xfrm>
            <a:off x="438149" y="3787370"/>
            <a:ext cx="4400676" cy="1414268"/>
          </a:xfrm>
          <a:prstGeom prst="rect">
            <a:avLst/>
          </a:prstGeom>
        </p:spPr>
      </p:pic>
      <p:sp>
        <p:nvSpPr>
          <p:cNvPr id="10" name="Title 1">
            <a:extLst>
              <a:ext uri="{FF2B5EF4-FFF2-40B4-BE49-F238E27FC236}">
                <a16:creationId xmlns:a16="http://schemas.microsoft.com/office/drawing/2014/main" id="{F13CB218-EFCD-386B-8870-16CFC9165445}"/>
              </a:ext>
            </a:extLst>
          </p:cNvPr>
          <p:cNvSpPr>
            <a:spLocks noGrp="1"/>
          </p:cNvSpPr>
          <p:nvPr>
            <p:ph type="title"/>
          </p:nvPr>
        </p:nvSpPr>
        <p:spPr>
          <a:xfrm>
            <a:off x="1695450" y="258944"/>
            <a:ext cx="8270170" cy="943098"/>
          </a:xfrm>
        </p:spPr>
        <p:txBody>
          <a:bodyPr>
            <a:normAutofit fontScale="90000"/>
          </a:bodyPr>
          <a:lstStyle/>
          <a:p>
            <a:r>
              <a:rPr lang="en-US" sz="3600" b="1" dirty="0">
                <a:solidFill>
                  <a:srgbClr val="004620"/>
                </a:solidFill>
                <a:latin typeface="Arial" panose="020B0604020202020204" pitchFamily="34" charset="0"/>
                <a:cs typeface="Arial" panose="020B0604020202020204" pitchFamily="34" charset="0"/>
              </a:rPr>
              <a:t>Dietary Fibers are a Very Unique Nutrient</a:t>
            </a:r>
          </a:p>
        </p:txBody>
      </p:sp>
      <p:pic>
        <p:nvPicPr>
          <p:cNvPr id="3" name="Picture 2">
            <a:extLst>
              <a:ext uri="{FF2B5EF4-FFF2-40B4-BE49-F238E27FC236}">
                <a16:creationId xmlns:a16="http://schemas.microsoft.com/office/drawing/2014/main" id="{7C93B6D2-B81D-59E8-726B-A171F0907D9E}"/>
              </a:ext>
            </a:extLst>
          </p:cNvPr>
          <p:cNvPicPr>
            <a:picLocks noChangeAspect="1"/>
          </p:cNvPicPr>
          <p:nvPr/>
        </p:nvPicPr>
        <p:blipFill>
          <a:blip r:embed="rId4"/>
          <a:stretch>
            <a:fillRect/>
          </a:stretch>
        </p:blipFill>
        <p:spPr>
          <a:xfrm>
            <a:off x="7260337" y="1642734"/>
            <a:ext cx="4626863" cy="5082674"/>
          </a:xfrm>
          <a:prstGeom prst="rect">
            <a:avLst/>
          </a:prstGeom>
        </p:spPr>
      </p:pic>
      <p:pic>
        <p:nvPicPr>
          <p:cNvPr id="8" name="Picture 2" descr="Speakers &amp; Moderators | Ag Health Summit | Nebraska">
            <a:extLst>
              <a:ext uri="{FF2B5EF4-FFF2-40B4-BE49-F238E27FC236}">
                <a16:creationId xmlns:a16="http://schemas.microsoft.com/office/drawing/2014/main" id="{73E80B44-BD26-A301-8747-554841B8BC0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1325991" y="85518"/>
            <a:ext cx="633918" cy="9964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7FF6C1C-4A41-9198-EFBB-5F50F3312B19}"/>
              </a:ext>
            </a:extLst>
          </p:cNvPr>
          <p:cNvSpPr txBox="1">
            <a:spLocks noChangeArrowheads="1"/>
          </p:cNvSpPr>
          <p:nvPr/>
        </p:nvSpPr>
        <p:spPr bwMode="auto">
          <a:xfrm>
            <a:off x="11218975" y="1085853"/>
            <a:ext cx="881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Dr. Jens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Walter</a:t>
            </a:r>
          </a:p>
        </p:txBody>
      </p:sp>
      <p:sp>
        <p:nvSpPr>
          <p:cNvPr id="12" name="Rectangle 11">
            <a:extLst>
              <a:ext uri="{FF2B5EF4-FFF2-40B4-BE49-F238E27FC236}">
                <a16:creationId xmlns:a16="http://schemas.microsoft.com/office/drawing/2014/main" id="{E6DD585E-35D1-B8EE-D8EF-1EB7B756D4EB}"/>
              </a:ext>
            </a:extLst>
          </p:cNvPr>
          <p:cNvSpPr/>
          <p:nvPr/>
        </p:nvSpPr>
        <p:spPr>
          <a:xfrm>
            <a:off x="8119431" y="4016078"/>
            <a:ext cx="3325752" cy="409269"/>
          </a:xfrm>
          <a:prstGeom prst="rect">
            <a:avLst/>
          </a:prstGeom>
          <a:solidFill>
            <a:srgbClr val="004620">
              <a:alpha val="10000"/>
            </a:srgbClr>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04620"/>
              </a:solidFill>
              <a:effectLst/>
              <a:uLnTx/>
              <a:uFillTx/>
              <a:latin typeface="Calibri"/>
              <a:ea typeface="+mn-ea"/>
              <a:cs typeface="+mn-cs"/>
            </a:endParaRPr>
          </a:p>
        </p:txBody>
      </p:sp>
      <p:sp>
        <p:nvSpPr>
          <p:cNvPr id="2" name="TextBox 1">
            <a:extLst>
              <a:ext uri="{FF2B5EF4-FFF2-40B4-BE49-F238E27FC236}">
                <a16:creationId xmlns:a16="http://schemas.microsoft.com/office/drawing/2014/main" id="{DB1C8E1E-64DC-B207-644B-2009DD78842B}"/>
              </a:ext>
            </a:extLst>
          </p:cNvPr>
          <p:cNvSpPr txBox="1"/>
          <p:nvPr/>
        </p:nvSpPr>
        <p:spPr>
          <a:xfrm>
            <a:off x="438149" y="1572153"/>
            <a:ext cx="6380028" cy="2092881"/>
          </a:xfrm>
          <a:prstGeom prst="rect">
            <a:avLst/>
          </a:prstGeom>
          <a:noFill/>
        </p:spPr>
        <p:txBody>
          <a:bodyPr wrap="square">
            <a:spAutoFit/>
          </a:bodyPr>
          <a:lstStyle/>
          <a:p>
            <a:pPr algn="ctr"/>
            <a:r>
              <a:rPr lang="en-US" sz="2600" dirty="0">
                <a:latin typeface="Arial" panose="020B0604020202020204" pitchFamily="34" charset="0"/>
                <a:cs typeface="Arial" panose="020B0604020202020204" pitchFamily="34" charset="0"/>
              </a:rPr>
              <a:t>Dietary fibers are one of the few nutrients present in </a:t>
            </a:r>
            <a:r>
              <a:rPr lang="en-US" sz="2600" b="1" dirty="0">
                <a:solidFill>
                  <a:srgbClr val="009E47"/>
                </a:solidFill>
                <a:latin typeface="Arial" panose="020B0604020202020204" pitchFamily="34" charset="0"/>
                <a:cs typeface="Arial" panose="020B0604020202020204" pitchFamily="34" charset="0"/>
              </a:rPr>
              <a:t>all whole plant foods </a:t>
            </a:r>
            <a:r>
              <a:rPr lang="en-US" sz="2600" dirty="0">
                <a:latin typeface="Arial" panose="020B0604020202020204" pitchFamily="34" charset="0"/>
                <a:cs typeface="Arial" panose="020B0604020202020204" pitchFamily="34" charset="0"/>
              </a:rPr>
              <a:t>where encouraged intake is likely </a:t>
            </a:r>
            <a:r>
              <a:rPr lang="en-US" sz="2600" b="1" dirty="0">
                <a:solidFill>
                  <a:srgbClr val="009E47"/>
                </a:solidFill>
                <a:latin typeface="Arial" panose="020B0604020202020204" pitchFamily="34" charset="0"/>
                <a:cs typeface="Arial" panose="020B0604020202020204" pitchFamily="34" charset="0"/>
              </a:rPr>
              <a:t>more</a:t>
            </a:r>
            <a:r>
              <a:rPr lang="en-US" sz="2600" b="1" dirty="0">
                <a:solidFill>
                  <a:srgbClr val="004620"/>
                </a:solidFill>
                <a:latin typeface="Arial" panose="020B0604020202020204" pitchFamily="34" charset="0"/>
                <a:cs typeface="Arial" panose="020B0604020202020204" pitchFamily="34" charset="0"/>
              </a:rPr>
              <a:t> </a:t>
            </a:r>
            <a:r>
              <a:rPr lang="en-US" sz="2600" b="1" dirty="0">
                <a:solidFill>
                  <a:srgbClr val="009E47"/>
                </a:solidFill>
                <a:latin typeface="Arial" panose="020B0604020202020204" pitchFamily="34" charset="0"/>
                <a:cs typeface="Arial" panose="020B0604020202020204" pitchFamily="34" charset="0"/>
              </a:rPr>
              <a:t>advantageous</a:t>
            </a:r>
            <a:r>
              <a:rPr lang="en-US" sz="2600" dirty="0">
                <a:solidFill>
                  <a:srgbClr val="00462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to health than the avoidance of harmful nutrients.</a:t>
            </a:r>
          </a:p>
        </p:txBody>
      </p:sp>
      <p:pic>
        <p:nvPicPr>
          <p:cNvPr id="11" name="Picture 10">
            <a:extLst>
              <a:ext uri="{FF2B5EF4-FFF2-40B4-BE49-F238E27FC236}">
                <a16:creationId xmlns:a16="http://schemas.microsoft.com/office/drawing/2014/main" id="{09721BBD-1011-D751-1AAD-14760F38B1F0}"/>
              </a:ext>
            </a:extLst>
          </p:cNvPr>
          <p:cNvPicPr>
            <a:picLocks noChangeAspect="1"/>
          </p:cNvPicPr>
          <p:nvPr/>
        </p:nvPicPr>
        <p:blipFill>
          <a:blip r:embed="rId6"/>
          <a:stretch>
            <a:fillRect/>
          </a:stretch>
        </p:blipFill>
        <p:spPr>
          <a:xfrm>
            <a:off x="3376142" y="5323974"/>
            <a:ext cx="3145563" cy="1372000"/>
          </a:xfrm>
          <a:prstGeom prst="rect">
            <a:avLst/>
          </a:prstGeom>
        </p:spPr>
      </p:pic>
      <p:sp>
        <p:nvSpPr>
          <p:cNvPr id="5" name="TextBox 4">
            <a:extLst>
              <a:ext uri="{FF2B5EF4-FFF2-40B4-BE49-F238E27FC236}">
                <a16:creationId xmlns:a16="http://schemas.microsoft.com/office/drawing/2014/main" id="{5C88E5E4-BEDF-936B-D7FC-EE5EB3905387}"/>
              </a:ext>
            </a:extLst>
          </p:cNvPr>
          <p:cNvSpPr txBox="1"/>
          <p:nvPr/>
        </p:nvSpPr>
        <p:spPr>
          <a:xfrm>
            <a:off x="10430822" y="1085853"/>
            <a:ext cx="854028" cy="523220"/>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cs typeface="Arial"/>
              </a:rPr>
              <a:t>Anissa </a:t>
            </a:r>
          </a:p>
          <a:p>
            <a:pPr algn="ctr" fontAlgn="base">
              <a:spcBef>
                <a:spcPct val="0"/>
              </a:spcBef>
              <a:spcAft>
                <a:spcPct val="0"/>
              </a:spcAft>
            </a:pPr>
            <a:r>
              <a:rPr lang="en-US" sz="1400" b="1" dirty="0">
                <a:solidFill>
                  <a:prstClr val="black"/>
                </a:solidFill>
                <a:latin typeface="Arial" charset="0"/>
                <a:cs typeface="Arial"/>
              </a:rPr>
              <a:t>Armet</a:t>
            </a:r>
          </a:p>
        </p:txBody>
      </p:sp>
      <p:pic>
        <p:nvPicPr>
          <p:cNvPr id="6" name="Picture 5">
            <a:extLst>
              <a:ext uri="{FF2B5EF4-FFF2-40B4-BE49-F238E27FC236}">
                <a16:creationId xmlns:a16="http://schemas.microsoft.com/office/drawing/2014/main" id="{1217C0C2-2C9A-2F0A-9FE7-E162ED7DFC9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474849" y="85517"/>
            <a:ext cx="765975" cy="1023025"/>
          </a:xfrm>
          <a:prstGeom prst="rect">
            <a:avLst/>
          </a:prstGeom>
        </p:spPr>
      </p:pic>
      <p:sp>
        <p:nvSpPr>
          <p:cNvPr id="13" name="Rectangle 12">
            <a:extLst>
              <a:ext uri="{FF2B5EF4-FFF2-40B4-BE49-F238E27FC236}">
                <a16:creationId xmlns:a16="http://schemas.microsoft.com/office/drawing/2014/main" id="{0746BC62-35D3-38C1-C1DF-CED33CE14553}"/>
              </a:ext>
            </a:extLst>
          </p:cNvPr>
          <p:cNvSpPr/>
          <p:nvPr/>
        </p:nvSpPr>
        <p:spPr>
          <a:xfrm>
            <a:off x="9761052" y="6170029"/>
            <a:ext cx="2030974" cy="545097"/>
          </a:xfrm>
          <a:prstGeom prst="rect">
            <a:avLst/>
          </a:prstGeom>
          <a:solidFill>
            <a:srgbClr val="004620">
              <a:alpha val="10000"/>
            </a:srgbClr>
          </a:solidFill>
          <a:ln w="25400" cap="flat" cmpd="sng" algn="ctr">
            <a:solidFill>
              <a:srgbClr val="0046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04620"/>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498AAE2-FBD6-BB72-C1E1-633388688B6E}"/>
              </a:ext>
            </a:extLst>
          </p:cNvPr>
          <p:cNvSpPr/>
          <p:nvPr/>
        </p:nvSpPr>
        <p:spPr>
          <a:xfrm>
            <a:off x="7222237" y="4509079"/>
            <a:ext cx="4733297" cy="2275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39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30</a:t>
            </a:fld>
            <a:endParaRPr lang="en-CA" dirty="0"/>
          </a:p>
        </p:txBody>
      </p:sp>
      <p:sp>
        <p:nvSpPr>
          <p:cNvPr id="3" name="Rectangle 2">
            <a:extLst>
              <a:ext uri="{FF2B5EF4-FFF2-40B4-BE49-F238E27FC236}">
                <a16:creationId xmlns:a16="http://schemas.microsoft.com/office/drawing/2014/main" id="{C12E47D6-5650-0F4F-860A-7D419F645054}"/>
              </a:ext>
            </a:extLst>
          </p:cNvPr>
          <p:cNvSpPr txBox="1">
            <a:spLocks/>
          </p:cNvSpPr>
          <p:nvPr/>
        </p:nvSpPr>
        <p:spPr>
          <a:xfrm>
            <a:off x="0" y="234274"/>
            <a:ext cx="12172950" cy="776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en-US" sz="3600" b="1" dirty="0">
                <a:solidFill>
                  <a:srgbClr val="004620"/>
                </a:solidFill>
                <a:latin typeface="+mn-lt"/>
                <a:cs typeface="Arial" panose="020B0604020202020204" pitchFamily="34" charset="0"/>
              </a:rPr>
              <a:t>Satiety Effects are Predictable by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altLang="en-US" sz="3600" b="1" dirty="0">
                <a:solidFill>
                  <a:srgbClr val="004620"/>
                </a:solidFill>
                <a:latin typeface="+mn-lt"/>
                <a:cs typeface="Arial" panose="020B0604020202020204" pitchFamily="34" charset="0"/>
              </a:rPr>
              <a:t>the Exact Taxa that Fermented Arabinoxylan</a:t>
            </a:r>
          </a:p>
        </p:txBody>
      </p:sp>
      <p:pic>
        <p:nvPicPr>
          <p:cNvPr id="2" name="Picture 1">
            <a:extLst>
              <a:ext uri="{FF2B5EF4-FFF2-40B4-BE49-F238E27FC236}">
                <a16:creationId xmlns:a16="http://schemas.microsoft.com/office/drawing/2014/main" id="{099BA590-95D4-6B8F-4432-C0494485BE09}"/>
              </a:ext>
            </a:extLst>
          </p:cNvPr>
          <p:cNvPicPr>
            <a:picLocks noChangeAspect="1"/>
          </p:cNvPicPr>
          <p:nvPr/>
        </p:nvPicPr>
        <p:blipFill>
          <a:blip r:embed="rId3"/>
          <a:stretch>
            <a:fillRect/>
          </a:stretch>
        </p:blipFill>
        <p:spPr>
          <a:xfrm>
            <a:off x="7815318" y="1423483"/>
            <a:ext cx="2857500" cy="2257425"/>
          </a:xfrm>
          <a:prstGeom prst="rect">
            <a:avLst/>
          </a:prstGeom>
        </p:spPr>
      </p:pic>
      <p:pic>
        <p:nvPicPr>
          <p:cNvPr id="7" name="Picture 6">
            <a:extLst>
              <a:ext uri="{FF2B5EF4-FFF2-40B4-BE49-F238E27FC236}">
                <a16:creationId xmlns:a16="http://schemas.microsoft.com/office/drawing/2014/main" id="{5F27C17D-C85D-A4D2-FA4E-11B5EB3887D3}"/>
              </a:ext>
            </a:extLst>
          </p:cNvPr>
          <p:cNvPicPr>
            <a:picLocks noChangeAspect="1"/>
          </p:cNvPicPr>
          <p:nvPr/>
        </p:nvPicPr>
        <p:blipFill>
          <a:blip r:embed="rId4"/>
          <a:stretch>
            <a:fillRect/>
          </a:stretch>
        </p:blipFill>
        <p:spPr>
          <a:xfrm>
            <a:off x="7914099" y="3887605"/>
            <a:ext cx="2800350" cy="2124075"/>
          </a:xfrm>
          <a:prstGeom prst="rect">
            <a:avLst/>
          </a:prstGeom>
        </p:spPr>
      </p:pic>
      <p:pic>
        <p:nvPicPr>
          <p:cNvPr id="9" name="Picture 8">
            <a:extLst>
              <a:ext uri="{FF2B5EF4-FFF2-40B4-BE49-F238E27FC236}">
                <a16:creationId xmlns:a16="http://schemas.microsoft.com/office/drawing/2014/main" id="{F3170816-AC31-2BBF-550E-DFBEB3504313}"/>
              </a:ext>
            </a:extLst>
          </p:cNvPr>
          <p:cNvPicPr>
            <a:picLocks noChangeAspect="1"/>
          </p:cNvPicPr>
          <p:nvPr/>
        </p:nvPicPr>
        <p:blipFill>
          <a:blip r:embed="rId5"/>
          <a:stretch>
            <a:fillRect/>
          </a:stretch>
        </p:blipFill>
        <p:spPr>
          <a:xfrm>
            <a:off x="1896671" y="1675122"/>
            <a:ext cx="1590675" cy="1943100"/>
          </a:xfrm>
          <a:prstGeom prst="rect">
            <a:avLst/>
          </a:prstGeom>
        </p:spPr>
      </p:pic>
      <p:pic>
        <p:nvPicPr>
          <p:cNvPr id="10" name="Picture 9">
            <a:extLst>
              <a:ext uri="{FF2B5EF4-FFF2-40B4-BE49-F238E27FC236}">
                <a16:creationId xmlns:a16="http://schemas.microsoft.com/office/drawing/2014/main" id="{2B8172D5-5690-091E-AF10-E3D45E2B9BE5}"/>
              </a:ext>
            </a:extLst>
          </p:cNvPr>
          <p:cNvPicPr>
            <a:picLocks noChangeAspect="1"/>
          </p:cNvPicPr>
          <p:nvPr/>
        </p:nvPicPr>
        <p:blipFill>
          <a:blip r:embed="rId6"/>
          <a:stretch>
            <a:fillRect/>
          </a:stretch>
        </p:blipFill>
        <p:spPr>
          <a:xfrm>
            <a:off x="1872858" y="3946929"/>
            <a:ext cx="1638300" cy="1895475"/>
          </a:xfrm>
          <a:prstGeom prst="rect">
            <a:avLst/>
          </a:prstGeom>
        </p:spPr>
      </p:pic>
      <p:pic>
        <p:nvPicPr>
          <p:cNvPr id="11" name="Picture 10">
            <a:extLst>
              <a:ext uri="{FF2B5EF4-FFF2-40B4-BE49-F238E27FC236}">
                <a16:creationId xmlns:a16="http://schemas.microsoft.com/office/drawing/2014/main" id="{0E86E508-DFDE-4B02-CE1F-373423F873DE}"/>
              </a:ext>
            </a:extLst>
          </p:cNvPr>
          <p:cNvPicPr>
            <a:picLocks noChangeAspect="1"/>
          </p:cNvPicPr>
          <p:nvPr/>
        </p:nvPicPr>
        <p:blipFill>
          <a:blip r:embed="rId7"/>
          <a:stretch>
            <a:fillRect/>
          </a:stretch>
        </p:blipFill>
        <p:spPr>
          <a:xfrm>
            <a:off x="4042685" y="1675122"/>
            <a:ext cx="3200734" cy="1731962"/>
          </a:xfrm>
          <a:prstGeom prst="rect">
            <a:avLst/>
          </a:prstGeom>
        </p:spPr>
      </p:pic>
      <p:pic>
        <p:nvPicPr>
          <p:cNvPr id="12" name="Picture 11">
            <a:extLst>
              <a:ext uri="{FF2B5EF4-FFF2-40B4-BE49-F238E27FC236}">
                <a16:creationId xmlns:a16="http://schemas.microsoft.com/office/drawing/2014/main" id="{DAB25701-D737-13BE-BE15-51250C280873}"/>
              </a:ext>
            </a:extLst>
          </p:cNvPr>
          <p:cNvPicPr>
            <a:picLocks noChangeAspect="1"/>
          </p:cNvPicPr>
          <p:nvPr/>
        </p:nvPicPr>
        <p:blipFill>
          <a:blip r:embed="rId8"/>
          <a:stretch>
            <a:fillRect/>
          </a:stretch>
        </p:blipFill>
        <p:spPr>
          <a:xfrm>
            <a:off x="4201495" y="3934760"/>
            <a:ext cx="3073384" cy="1995153"/>
          </a:xfrm>
          <a:prstGeom prst="rect">
            <a:avLst/>
          </a:prstGeom>
        </p:spPr>
      </p:pic>
      <p:sp>
        <p:nvSpPr>
          <p:cNvPr id="13" name="TextBox 12">
            <a:extLst>
              <a:ext uri="{FF2B5EF4-FFF2-40B4-BE49-F238E27FC236}">
                <a16:creationId xmlns:a16="http://schemas.microsoft.com/office/drawing/2014/main" id="{FB3BC77B-082B-4498-257D-5CF59783568A}"/>
              </a:ext>
            </a:extLst>
          </p:cNvPr>
          <p:cNvSpPr txBox="1"/>
          <p:nvPr/>
        </p:nvSpPr>
        <p:spPr>
          <a:xfrm rot="16200000">
            <a:off x="-377213" y="3388520"/>
            <a:ext cx="21983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rPr>
              <a:t>BONCAT Detected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rPr>
              <a:t>Bacterial ASVs</a:t>
            </a:r>
            <a:endParaRPr kumimoji="0" lang="en-CA" sz="1600" b="1" i="1" u="sng" strike="noStrike" kern="1200" cap="none" spc="0" normalizeH="0" baseline="0" noProof="0" dirty="0">
              <a:ln>
                <a:noFill/>
              </a:ln>
              <a:solidFill>
                <a:srgbClr val="409E5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B94B2E5-5939-162E-7999-D34690179D6C}"/>
              </a:ext>
            </a:extLst>
          </p:cNvPr>
          <p:cNvSpPr txBox="1"/>
          <p:nvPr/>
        </p:nvSpPr>
        <p:spPr>
          <a:xfrm rot="16200000">
            <a:off x="719653" y="3511630"/>
            <a:ext cx="14998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Arabinoxylan</a:t>
            </a:r>
          </a:p>
        </p:txBody>
      </p:sp>
      <p:sp>
        <p:nvSpPr>
          <p:cNvPr id="15" name="TextBox 14">
            <a:extLst>
              <a:ext uri="{FF2B5EF4-FFF2-40B4-BE49-F238E27FC236}">
                <a16:creationId xmlns:a16="http://schemas.microsoft.com/office/drawing/2014/main" id="{FB8A5B16-64A7-B2F3-6206-130AC68C55E4}"/>
              </a:ext>
            </a:extLst>
          </p:cNvPr>
          <p:cNvSpPr txBox="1"/>
          <p:nvPr/>
        </p:nvSpPr>
        <p:spPr>
          <a:xfrm>
            <a:off x="1513642" y="1298838"/>
            <a:ext cx="23567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Perceived Satiety</a:t>
            </a:r>
          </a:p>
        </p:txBody>
      </p:sp>
      <p:sp>
        <p:nvSpPr>
          <p:cNvPr id="16" name="TextBox 15">
            <a:extLst>
              <a:ext uri="{FF2B5EF4-FFF2-40B4-BE49-F238E27FC236}">
                <a16:creationId xmlns:a16="http://schemas.microsoft.com/office/drawing/2014/main" id="{BF552AD9-C026-9852-A0D8-DEEA1D31484C}"/>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Microbiome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3376205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31</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399228" y="638564"/>
            <a:ext cx="5910146" cy="16418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Prebiotic Effect of Dietary Fibers</a:t>
            </a:r>
            <a:endParaRPr lang="en-US" dirty="0"/>
          </a:p>
        </p:txBody>
      </p:sp>
      <p:sp>
        <p:nvSpPr>
          <p:cNvPr id="5" name="TextBox 4">
            <a:extLst>
              <a:ext uri="{FF2B5EF4-FFF2-40B4-BE49-F238E27FC236}">
                <a16:creationId xmlns:a16="http://schemas.microsoft.com/office/drawing/2014/main" id="{DB0D079A-ABB5-D8BC-F1DC-E43D1B8B6DEE}"/>
              </a:ext>
            </a:extLst>
          </p:cNvPr>
          <p:cNvSpPr txBox="1"/>
          <p:nvPr/>
        </p:nvSpPr>
        <p:spPr>
          <a:xfrm>
            <a:off x="2214503" y="6400413"/>
            <a:ext cx="79454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(Gibson et al.,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2017; Swanson et al.,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a:t>
            </a:r>
          </a:p>
        </p:txBody>
      </p:sp>
      <p:pic>
        <p:nvPicPr>
          <p:cNvPr id="7" name="Picture 6">
            <a:extLst>
              <a:ext uri="{FF2B5EF4-FFF2-40B4-BE49-F238E27FC236}">
                <a16:creationId xmlns:a16="http://schemas.microsoft.com/office/drawing/2014/main" id="{C9CA98E4-6E58-F0F7-CDFB-237A199DA080}"/>
              </a:ext>
            </a:extLst>
          </p:cNvPr>
          <p:cNvPicPr>
            <a:picLocks noChangeAspect="1"/>
          </p:cNvPicPr>
          <p:nvPr/>
        </p:nvPicPr>
        <p:blipFill>
          <a:blip r:embed="rId3"/>
          <a:stretch>
            <a:fillRect/>
          </a:stretch>
        </p:blipFill>
        <p:spPr>
          <a:xfrm>
            <a:off x="6629017" y="281799"/>
            <a:ext cx="4980682" cy="2355339"/>
          </a:xfrm>
          <a:prstGeom prst="rect">
            <a:avLst/>
          </a:prstGeom>
        </p:spPr>
      </p:pic>
      <p:sp>
        <p:nvSpPr>
          <p:cNvPr id="9" name="Rectangle 8">
            <a:extLst>
              <a:ext uri="{FF2B5EF4-FFF2-40B4-BE49-F238E27FC236}">
                <a16:creationId xmlns:a16="http://schemas.microsoft.com/office/drawing/2014/main" id="{FEF6BB34-0959-C651-2B1F-C1F5DFF889B1}"/>
              </a:ext>
            </a:extLst>
          </p:cNvPr>
          <p:cNvSpPr/>
          <p:nvPr/>
        </p:nvSpPr>
        <p:spPr>
          <a:xfrm>
            <a:off x="473652" y="3443661"/>
            <a:ext cx="5367823" cy="2062103"/>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Prebiotic: </a:t>
            </a:r>
            <a:r>
              <a:rPr lang="en-US" altLang="en-US" sz="3200" dirty="0">
                <a:latin typeface="Arial" panose="020B0604020202020204" pitchFamily="34" charset="0"/>
                <a:cs typeface="Arial" panose="020B0604020202020204" pitchFamily="34" charset="0"/>
              </a:rPr>
              <a:t>Substrate that is selectively utilized by host microorganisms conferring a health benefit.</a:t>
            </a:r>
            <a:endParaRPr lang="en-CA" sz="3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DE78254-061D-89AA-7D38-8D373A389555}"/>
              </a:ext>
            </a:extLst>
          </p:cNvPr>
          <p:cNvPicPr>
            <a:picLocks noChangeAspect="1"/>
          </p:cNvPicPr>
          <p:nvPr/>
        </p:nvPicPr>
        <p:blipFill>
          <a:blip r:embed="rId4"/>
          <a:stretch>
            <a:fillRect/>
          </a:stretch>
        </p:blipFill>
        <p:spPr>
          <a:xfrm>
            <a:off x="6352808" y="3300398"/>
            <a:ext cx="5256891" cy="2436755"/>
          </a:xfrm>
          <a:prstGeom prst="rect">
            <a:avLst/>
          </a:prstGeom>
        </p:spPr>
      </p:pic>
    </p:spTree>
    <p:extLst>
      <p:ext uri="{BB962C8B-B14F-4D97-AF65-F5344CB8AC3E}">
        <p14:creationId xmlns:p14="http://schemas.microsoft.com/office/powerpoint/2010/main" val="249581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AB4D99-B688-4E41-98D7-0452F1E88D4E}"/>
              </a:ext>
            </a:extLst>
          </p:cNvPr>
          <p:cNvSpPr>
            <a:spLocks noGrp="1"/>
          </p:cNvSpPr>
          <p:nvPr>
            <p:ph type="sldNum" sz="quarter" idx="12"/>
          </p:nvPr>
        </p:nvSpPr>
        <p:spPr/>
        <p:txBody>
          <a:bodyPr/>
          <a:lstStyle/>
          <a:p>
            <a:fld id="{764C28C9-204C-4C22-86C3-BF74D16CB9DA}" type="slidenum">
              <a:rPr lang="en-CA" smtClean="0"/>
              <a:pPr/>
              <a:t>32</a:t>
            </a:fld>
            <a:endParaRPr lang="en-CA"/>
          </a:p>
        </p:txBody>
      </p:sp>
      <p:sp>
        <p:nvSpPr>
          <p:cNvPr id="8" name="Rectangle 7">
            <a:extLst>
              <a:ext uri="{FF2B5EF4-FFF2-40B4-BE49-F238E27FC236}">
                <a16:creationId xmlns:a16="http://schemas.microsoft.com/office/drawing/2014/main" id="{210A910D-947C-4423-A647-49D4E4F3E86F}"/>
              </a:ext>
            </a:extLst>
          </p:cNvPr>
          <p:cNvSpPr/>
          <p:nvPr/>
        </p:nvSpPr>
        <p:spPr>
          <a:xfrm>
            <a:off x="-1524" y="-2282"/>
            <a:ext cx="12193524" cy="830997"/>
          </a:xfrm>
          <a:prstGeom prst="rect">
            <a:avLst/>
          </a:prstGeom>
          <a:solidFill>
            <a:srgbClr val="D9D9D9"/>
          </a:solidFill>
        </p:spPr>
        <p:txBody>
          <a:bodyPr wrap="square">
            <a:spAutoFit/>
          </a:bodyPr>
          <a:lstStyle/>
          <a:p>
            <a:pPr algn="ctr"/>
            <a:r>
              <a:rPr lang="en-CA" sz="4000" b="1" u="sng" dirty="0">
                <a:solidFill>
                  <a:srgbClr val="004620"/>
                </a:solidFill>
                <a:latin typeface="Arial" panose="020B0604020202020204" pitchFamily="34" charset="0"/>
                <a:cs typeface="Arial" panose="020B0604020202020204" pitchFamily="34" charset="0"/>
              </a:rPr>
              <a:t>Questions to Discuss</a:t>
            </a:r>
          </a:p>
          <a:p>
            <a:pPr algn="ctr"/>
            <a:endParaRPr lang="en-US" sz="800" b="1" dirty="0">
              <a:latin typeface="Arial" pitchFamily="34" charset="0"/>
              <a:cs typeface="Arial" pitchFamily="34" charset="0"/>
            </a:endParaRPr>
          </a:p>
        </p:txBody>
      </p:sp>
      <p:sp>
        <p:nvSpPr>
          <p:cNvPr id="2" name="Rectangle 1">
            <a:extLst>
              <a:ext uri="{FF2B5EF4-FFF2-40B4-BE49-F238E27FC236}">
                <a16:creationId xmlns:a16="http://schemas.microsoft.com/office/drawing/2014/main" id="{02E1C6E0-4C21-9A22-75CC-FADF3E4DAB96}"/>
              </a:ext>
            </a:extLst>
          </p:cNvPr>
          <p:cNvSpPr/>
          <p:nvPr/>
        </p:nvSpPr>
        <p:spPr>
          <a:xfrm>
            <a:off x="300025" y="1482683"/>
            <a:ext cx="11436006" cy="4755148"/>
          </a:xfrm>
          <a:prstGeom prst="rect">
            <a:avLst/>
          </a:prstGeom>
        </p:spPr>
        <p:txBody>
          <a:bodyPr wrap="square">
            <a:spAutoFit/>
          </a:bodyPr>
          <a:lstStyle/>
          <a:p>
            <a:pPr marL="576263" indent="-576263" algn="ctr">
              <a:spcAft>
                <a:spcPts val="2400"/>
              </a:spcAft>
              <a:buBlip>
                <a:blip r:embed="rId3"/>
              </a:buBlip>
            </a:pPr>
            <a:r>
              <a:rPr lang="en-US" sz="4400" b="1" dirty="0">
                <a:solidFill>
                  <a:schemeClr val="bg1">
                    <a:lumMod val="75000"/>
                  </a:schemeClr>
                </a:solidFill>
                <a:latin typeface="Arial" panose="020B0604020202020204" pitchFamily="34" charset="0"/>
                <a:cs typeface="Arial" pitchFamily="34" charset="0"/>
              </a:rPr>
              <a:t>What are dietary fibers?</a:t>
            </a:r>
          </a:p>
          <a:p>
            <a:pPr marL="576263" indent="-576263" algn="ctr">
              <a:spcAft>
                <a:spcPts val="1800"/>
              </a:spcAft>
              <a:buBlip>
                <a:blip r:embed="rId3"/>
              </a:buBlip>
            </a:pPr>
            <a:r>
              <a:rPr lang="en-US" sz="4400" b="1" dirty="0">
                <a:solidFill>
                  <a:schemeClr val="bg1">
                    <a:lumMod val="75000"/>
                  </a:schemeClr>
                </a:solidFill>
                <a:latin typeface="Arial" panose="020B0604020202020204" pitchFamily="34" charset="0"/>
                <a:cs typeface="Arial" pitchFamily="34" charset="0"/>
              </a:rPr>
              <a:t>Why should dietary fibers be included in MNT for obesity and related cardiometabolic diseases?</a:t>
            </a:r>
          </a:p>
          <a:p>
            <a:pPr marL="576263" indent="-576263" algn="ctr">
              <a:spcAft>
                <a:spcPts val="1800"/>
              </a:spcAft>
              <a:buBlip>
                <a:blip r:embed="rId3"/>
              </a:buBlip>
            </a:pPr>
            <a:r>
              <a:rPr lang="en-US" sz="4400" b="1" dirty="0">
                <a:latin typeface="Arial" panose="020B0604020202020204" pitchFamily="34" charset="0"/>
                <a:cs typeface="Arial" pitchFamily="34" charset="0"/>
              </a:rPr>
              <a:t>What dietary fibers should be consumed and where to find them?</a:t>
            </a:r>
          </a:p>
        </p:txBody>
      </p:sp>
    </p:spTree>
    <p:extLst>
      <p:ext uri="{BB962C8B-B14F-4D97-AF65-F5344CB8AC3E}">
        <p14:creationId xmlns:p14="http://schemas.microsoft.com/office/powerpoint/2010/main" val="3318605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33</a:t>
            </a:fld>
            <a:endParaRPr lang="en-CA" dirty="0"/>
          </a:p>
        </p:txBody>
      </p:sp>
      <p:sp>
        <p:nvSpPr>
          <p:cNvPr id="5" name="TextBox 4">
            <a:extLst>
              <a:ext uri="{FF2B5EF4-FFF2-40B4-BE49-F238E27FC236}">
                <a16:creationId xmlns:a16="http://schemas.microsoft.com/office/drawing/2014/main" id="{DB0D079A-ABB5-D8BC-F1DC-E43D1B8B6DEE}"/>
              </a:ext>
            </a:extLst>
          </p:cNvPr>
          <p:cNvSpPr txBox="1"/>
          <p:nvPr/>
        </p:nvSpPr>
        <p:spPr>
          <a:xfrm>
            <a:off x="2457966" y="6345665"/>
            <a:ext cx="683843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(Gill et al,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2020; Armet et al,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Cell Host Microbe</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2022)</a:t>
            </a:r>
          </a:p>
        </p:txBody>
      </p:sp>
      <p:pic>
        <p:nvPicPr>
          <p:cNvPr id="3" name="Picture 2">
            <a:extLst>
              <a:ext uri="{FF2B5EF4-FFF2-40B4-BE49-F238E27FC236}">
                <a16:creationId xmlns:a16="http://schemas.microsoft.com/office/drawing/2014/main" id="{5515D2BC-E8B2-A689-93C1-BA31CFD24483}"/>
              </a:ext>
            </a:extLst>
          </p:cNvPr>
          <p:cNvPicPr>
            <a:picLocks noChangeAspect="1"/>
          </p:cNvPicPr>
          <p:nvPr/>
        </p:nvPicPr>
        <p:blipFill rotWithShape="1">
          <a:blip r:embed="rId3"/>
          <a:srcRect b="44689"/>
          <a:stretch/>
        </p:blipFill>
        <p:spPr>
          <a:xfrm>
            <a:off x="5983261" y="2127265"/>
            <a:ext cx="5780079" cy="3511971"/>
          </a:xfrm>
          <a:prstGeom prst="rect">
            <a:avLst/>
          </a:prstGeom>
        </p:spPr>
      </p:pic>
      <p:pic>
        <p:nvPicPr>
          <p:cNvPr id="4" name="Picture 3">
            <a:extLst>
              <a:ext uri="{FF2B5EF4-FFF2-40B4-BE49-F238E27FC236}">
                <a16:creationId xmlns:a16="http://schemas.microsoft.com/office/drawing/2014/main" id="{FA37D1BC-1B81-A8B3-2075-1276279035D0}"/>
              </a:ext>
            </a:extLst>
          </p:cNvPr>
          <p:cNvPicPr>
            <a:picLocks noChangeAspect="1"/>
          </p:cNvPicPr>
          <p:nvPr/>
        </p:nvPicPr>
        <p:blipFill>
          <a:blip r:embed="rId4"/>
          <a:stretch>
            <a:fillRect/>
          </a:stretch>
        </p:blipFill>
        <p:spPr>
          <a:xfrm>
            <a:off x="428660" y="2989865"/>
            <a:ext cx="5213251" cy="2417073"/>
          </a:xfrm>
          <a:prstGeom prst="rect">
            <a:avLst/>
          </a:prstGeom>
        </p:spPr>
      </p:pic>
      <p:sp>
        <p:nvSpPr>
          <p:cNvPr id="6" name="TextBox 5">
            <a:extLst>
              <a:ext uri="{FF2B5EF4-FFF2-40B4-BE49-F238E27FC236}">
                <a16:creationId xmlns:a16="http://schemas.microsoft.com/office/drawing/2014/main" id="{58587726-5B29-F4B0-7CBE-5C6D1C099AB5}"/>
              </a:ext>
            </a:extLst>
          </p:cNvPr>
          <p:cNvSpPr txBox="1"/>
          <p:nvPr/>
        </p:nvSpPr>
        <p:spPr>
          <a:xfrm>
            <a:off x="2397588" y="2226141"/>
            <a:ext cx="1533895"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W</a:t>
            </a:r>
            <a:r>
              <a:rPr lang="en-US" sz="1800" b="1" dirty="0">
                <a:latin typeface="Arial" panose="020B0604020202020204" pitchFamily="34" charset="0"/>
                <a:cs typeface="Arial" panose="020B0604020202020204" pitchFamily="34" charset="0"/>
              </a:rPr>
              <a:t>hole</a:t>
            </a:r>
          </a:p>
          <a:p>
            <a:pPr algn="ctr"/>
            <a:r>
              <a:rPr lang="en-US" b="1" dirty="0">
                <a:latin typeface="Arial" panose="020B0604020202020204" pitchFamily="34" charset="0"/>
                <a:cs typeface="Arial" panose="020B0604020202020204" pitchFamily="34" charset="0"/>
              </a:rPr>
              <a:t>P</a:t>
            </a:r>
            <a:r>
              <a:rPr lang="en-US" sz="1800" b="1" dirty="0">
                <a:latin typeface="Arial" panose="020B0604020202020204" pitchFamily="34" charset="0"/>
                <a:cs typeface="Arial" panose="020B0604020202020204" pitchFamily="34" charset="0"/>
              </a:rPr>
              <a:t>lant </a:t>
            </a:r>
            <a:r>
              <a:rPr lang="en-US" b="1" dirty="0">
                <a:latin typeface="Arial" panose="020B0604020202020204" pitchFamily="34" charset="0"/>
                <a:cs typeface="Arial" panose="020B0604020202020204" pitchFamily="34" charset="0"/>
              </a:rPr>
              <a:t>F</a:t>
            </a:r>
            <a:r>
              <a:rPr lang="en-US" sz="1800" b="1" dirty="0">
                <a:latin typeface="Arial" panose="020B0604020202020204" pitchFamily="34" charset="0"/>
                <a:cs typeface="Arial" panose="020B0604020202020204" pitchFamily="34" charset="0"/>
              </a:rPr>
              <a:t>oods </a:t>
            </a:r>
            <a:endParaRPr lang="en-US" dirty="0"/>
          </a:p>
        </p:txBody>
      </p:sp>
      <p:sp>
        <p:nvSpPr>
          <p:cNvPr id="7" name="TextBox 6">
            <a:extLst>
              <a:ext uri="{FF2B5EF4-FFF2-40B4-BE49-F238E27FC236}">
                <a16:creationId xmlns:a16="http://schemas.microsoft.com/office/drawing/2014/main" id="{9CD904C9-4E07-5417-E2EC-4FDD9D9BBFC4}"/>
              </a:ext>
            </a:extLst>
          </p:cNvPr>
          <p:cNvSpPr txBox="1"/>
          <p:nvPr/>
        </p:nvSpPr>
        <p:spPr>
          <a:xfrm>
            <a:off x="4285492" y="2648317"/>
            <a:ext cx="1150475" cy="523220"/>
          </a:xfrm>
          <a:prstGeom prst="rect">
            <a:avLst/>
          </a:prstGeom>
          <a:solidFill>
            <a:schemeClr val="bg1"/>
          </a:solidFill>
        </p:spPr>
        <p:txBody>
          <a:bodyPr wrap="square">
            <a:spAutoFit/>
          </a:bodyPr>
          <a:lstStyle/>
          <a:p>
            <a:pPr algn="ctr"/>
            <a:r>
              <a:rPr lang="en-US" sz="1400" b="1" dirty="0">
                <a:latin typeface="Arial" panose="020B0604020202020204" pitchFamily="34" charset="0"/>
                <a:cs typeface="Arial" panose="020B0604020202020204" pitchFamily="34" charset="0"/>
              </a:rPr>
              <a:t>Plant</a:t>
            </a:r>
          </a:p>
          <a:p>
            <a:pPr algn="ctr"/>
            <a:r>
              <a:rPr lang="en-US" sz="1400" b="1" dirty="0">
                <a:latin typeface="Arial" panose="020B0604020202020204" pitchFamily="34" charset="0"/>
                <a:cs typeface="Arial" panose="020B0604020202020204" pitchFamily="34" charset="0"/>
              </a:rPr>
              <a:t>Cell Wall</a:t>
            </a:r>
            <a:endParaRPr lang="en-US" sz="1400" dirty="0"/>
          </a:p>
        </p:txBody>
      </p:sp>
      <p:sp>
        <p:nvSpPr>
          <p:cNvPr id="9" name="TextBox 8">
            <a:extLst>
              <a:ext uri="{FF2B5EF4-FFF2-40B4-BE49-F238E27FC236}">
                <a16:creationId xmlns:a16="http://schemas.microsoft.com/office/drawing/2014/main" id="{661066D8-A6DE-EF4C-4BF3-4DACD94B1422}"/>
              </a:ext>
            </a:extLst>
          </p:cNvPr>
          <p:cNvSpPr txBox="1"/>
          <p:nvPr/>
        </p:nvSpPr>
        <p:spPr>
          <a:xfrm>
            <a:off x="602901" y="2432873"/>
            <a:ext cx="1150475" cy="738664"/>
          </a:xfrm>
          <a:prstGeom prst="rect">
            <a:avLst/>
          </a:prstGeom>
          <a:solidFill>
            <a:schemeClr val="bg1"/>
          </a:solidFill>
        </p:spPr>
        <p:txBody>
          <a:bodyPr wrap="square">
            <a:spAutoFit/>
          </a:bodyPr>
          <a:lstStyle/>
          <a:p>
            <a:pPr algn="ctr"/>
            <a:r>
              <a:rPr lang="en-US" sz="1400" b="1" dirty="0">
                <a:latin typeface="Arial" panose="020B0604020202020204" pitchFamily="34" charset="0"/>
                <a:cs typeface="Arial" panose="020B0604020202020204" pitchFamily="34" charset="0"/>
              </a:rPr>
              <a:t>Plant Storage Vacuole</a:t>
            </a:r>
            <a:endParaRPr lang="en-US" sz="1400" dirty="0"/>
          </a:p>
        </p:txBody>
      </p:sp>
      <p:sp>
        <p:nvSpPr>
          <p:cNvPr id="12" name="Rectangle 2">
            <a:extLst>
              <a:ext uri="{FF2B5EF4-FFF2-40B4-BE49-F238E27FC236}">
                <a16:creationId xmlns:a16="http://schemas.microsoft.com/office/drawing/2014/main" id="{843F3592-E6B7-9A08-E37F-CBB02DEAD951}"/>
              </a:ext>
            </a:extLst>
          </p:cNvPr>
          <p:cNvSpPr txBox="1">
            <a:spLocks/>
          </p:cNvSpPr>
          <p:nvPr/>
        </p:nvSpPr>
        <p:spPr>
          <a:xfrm>
            <a:off x="679236" y="427572"/>
            <a:ext cx="10833527" cy="982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solidFill>
                  <a:srgbClr val="004620"/>
                </a:solidFill>
                <a:latin typeface="+mn-lt"/>
                <a:cs typeface="Arial" panose="020B0604020202020204" pitchFamily="34" charset="0"/>
              </a:rPr>
              <a:t>Eat More Whole Plant Foods and a Variety</a:t>
            </a:r>
          </a:p>
        </p:txBody>
      </p:sp>
      <p:sp>
        <p:nvSpPr>
          <p:cNvPr id="2" name="Rectangle 1">
            <a:extLst>
              <a:ext uri="{FF2B5EF4-FFF2-40B4-BE49-F238E27FC236}">
                <a16:creationId xmlns:a16="http://schemas.microsoft.com/office/drawing/2014/main" id="{78CB1661-3910-F425-8263-3DFDE5C838EA}"/>
              </a:ext>
            </a:extLst>
          </p:cNvPr>
          <p:cNvSpPr/>
          <p:nvPr/>
        </p:nvSpPr>
        <p:spPr>
          <a:xfrm>
            <a:off x="5983261" y="4079929"/>
            <a:ext cx="4769799" cy="591364"/>
          </a:xfrm>
          <a:prstGeom prst="rect">
            <a:avLst/>
          </a:prstGeom>
          <a:solidFill>
            <a:srgbClr val="004620">
              <a:alpha val="10000"/>
            </a:srgbClr>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0462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4C4BD4E-F9AE-150B-3300-F9B0E928CD87}"/>
              </a:ext>
            </a:extLst>
          </p:cNvPr>
          <p:cNvSpPr/>
          <p:nvPr/>
        </p:nvSpPr>
        <p:spPr>
          <a:xfrm>
            <a:off x="6742964" y="5047872"/>
            <a:ext cx="4769799" cy="591364"/>
          </a:xfrm>
          <a:prstGeom prst="rect">
            <a:avLst/>
          </a:prstGeom>
          <a:solidFill>
            <a:srgbClr val="004620">
              <a:alpha val="10000"/>
            </a:srgbClr>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400946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1">
            <a:extLst>
              <a:ext uri="{FF2B5EF4-FFF2-40B4-BE49-F238E27FC236}">
                <a16:creationId xmlns:a16="http://schemas.microsoft.com/office/drawing/2014/main" id="{100DD571-5190-657E-4793-A4E481798688}"/>
              </a:ext>
            </a:extLst>
          </p:cNvPr>
          <p:cNvSpPr>
            <a:spLocks noGrp="1"/>
          </p:cNvSpPr>
          <p:nvPr>
            <p:ph type="sldNum" sz="quarter" idx="12"/>
          </p:nvPr>
        </p:nvSpPr>
        <p:spPr>
          <a:xfrm>
            <a:off x="8790515"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6AE5C711-73C1-1542-83EB-742942358559}"/>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Rev Gastroenterol Hepatol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pic>
        <p:nvPicPr>
          <p:cNvPr id="5" name="Picture 4">
            <a:extLst>
              <a:ext uri="{FF2B5EF4-FFF2-40B4-BE49-F238E27FC236}">
                <a16:creationId xmlns:a16="http://schemas.microsoft.com/office/drawing/2014/main" id="{6407F053-70A5-92A7-2DED-62C8C6A40699}"/>
              </a:ext>
            </a:extLst>
          </p:cNvPr>
          <p:cNvPicPr>
            <a:picLocks noChangeAspect="1"/>
          </p:cNvPicPr>
          <p:nvPr/>
        </p:nvPicPr>
        <p:blipFill rotWithShape="1">
          <a:blip r:embed="rId3"/>
          <a:srcRect l="8166"/>
          <a:stretch/>
        </p:blipFill>
        <p:spPr>
          <a:xfrm>
            <a:off x="608920" y="1345361"/>
            <a:ext cx="8904596" cy="4972050"/>
          </a:xfrm>
          <a:prstGeom prst="rect">
            <a:avLst/>
          </a:prstGeom>
        </p:spPr>
      </p:pic>
      <p:sp>
        <p:nvSpPr>
          <p:cNvPr id="3" name="Rectangle 2">
            <a:extLst>
              <a:ext uri="{FF2B5EF4-FFF2-40B4-BE49-F238E27FC236}">
                <a16:creationId xmlns:a16="http://schemas.microsoft.com/office/drawing/2014/main" id="{AFBBB5D0-CE57-0BE4-450B-11C6097A1272}"/>
              </a:ext>
            </a:extLst>
          </p:cNvPr>
          <p:cNvSpPr/>
          <p:nvPr/>
        </p:nvSpPr>
        <p:spPr>
          <a:xfrm>
            <a:off x="2601905" y="4045691"/>
            <a:ext cx="1043172" cy="112296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6930F7C-3CE5-BA47-48F0-1FCDEFACB0CF}"/>
              </a:ext>
            </a:extLst>
          </p:cNvPr>
          <p:cNvSpPr/>
          <p:nvPr/>
        </p:nvSpPr>
        <p:spPr>
          <a:xfrm>
            <a:off x="4430705" y="2765531"/>
            <a:ext cx="1412240" cy="609600"/>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3E2BA40-9C53-3877-98B9-5F444E4F9F1F}"/>
              </a:ext>
            </a:extLst>
          </p:cNvPr>
          <p:cNvSpPr/>
          <p:nvPr/>
        </p:nvSpPr>
        <p:spPr>
          <a:xfrm>
            <a:off x="7895265" y="4208251"/>
            <a:ext cx="1526115" cy="980728"/>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8A9C494-D2DE-E6E5-E7E4-EDD9DB561DEB}"/>
              </a:ext>
            </a:extLst>
          </p:cNvPr>
          <p:cNvSpPr/>
          <p:nvPr/>
        </p:nvSpPr>
        <p:spPr>
          <a:xfrm>
            <a:off x="2290254" y="2180652"/>
            <a:ext cx="1043172" cy="483279"/>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pic>
        <p:nvPicPr>
          <p:cNvPr id="2" name="Picture 1" descr="https://qzprod.files.wordpress.com/2015/10/earle_28375_1.jpg?quality=80&amp;strip=all&amp;w=1024">
            <a:extLst>
              <a:ext uri="{FF2B5EF4-FFF2-40B4-BE49-F238E27FC236}">
                <a16:creationId xmlns:a16="http://schemas.microsoft.com/office/drawing/2014/main" id="{75C9B7B9-3450-A999-C7B4-C467CB959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524758" y="2870792"/>
            <a:ext cx="2482527" cy="17285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D6DBD7DE-FFF9-7C91-B102-2600FD6B175A}"/>
              </a:ext>
            </a:extLst>
          </p:cNvPr>
          <p:cNvSpPr txBox="1">
            <a:spLocks/>
          </p:cNvSpPr>
          <p:nvPr/>
        </p:nvSpPr>
        <p:spPr>
          <a:xfrm>
            <a:off x="608920" y="203934"/>
            <a:ext cx="10833527" cy="982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solidFill>
                  <a:srgbClr val="004620"/>
                </a:solidFill>
                <a:latin typeface="+mn-lt"/>
                <a:cs typeface="Arial" panose="020B0604020202020204" pitchFamily="34" charset="0"/>
              </a:rPr>
              <a:t>Eat More Whole Plant Foods and a Variety</a:t>
            </a:r>
          </a:p>
        </p:txBody>
      </p:sp>
      <p:sp>
        <p:nvSpPr>
          <p:cNvPr id="16" name="Arrow: Bent-Up 15">
            <a:extLst>
              <a:ext uri="{FF2B5EF4-FFF2-40B4-BE49-F238E27FC236}">
                <a16:creationId xmlns:a16="http://schemas.microsoft.com/office/drawing/2014/main" id="{A958D50A-EF99-5F76-411C-95D20FFED354}"/>
              </a:ext>
            </a:extLst>
          </p:cNvPr>
          <p:cNvSpPr/>
          <p:nvPr/>
        </p:nvSpPr>
        <p:spPr>
          <a:xfrm>
            <a:off x="7770738" y="4997595"/>
            <a:ext cx="3159211" cy="572413"/>
          </a:xfrm>
          <a:prstGeom prst="bentUpArrow">
            <a:avLst>
              <a:gd name="adj1" fmla="val 25000"/>
              <a:gd name="adj2" fmla="val 25000"/>
              <a:gd name="adj3" fmla="val 23059"/>
            </a:avLst>
          </a:prstGeom>
          <a:solidFill>
            <a:srgbClr val="C00000">
              <a:alpha val="10000"/>
            </a:srgbClr>
          </a:solidFill>
          <a:ln w="25400" cap="flat" cmpd="sng" algn="ctr">
            <a:solidFill>
              <a:srgbClr val="C00000"/>
            </a:solidFill>
            <a:prstDash val="solid"/>
          </a:ln>
          <a:effectLst/>
        </p:spPr>
        <p:txBody>
          <a:bodyPr rtlCol="0" anchor="ctr"/>
          <a:lstStyle/>
          <a:p>
            <a:pPr algn="ctr"/>
            <a:endParaRPr lang="en-US" kern="0">
              <a:solidFill>
                <a:srgbClr val="004620"/>
              </a:solidFill>
              <a:latin typeface="Calibri"/>
            </a:endParaRPr>
          </a:p>
        </p:txBody>
      </p:sp>
    </p:spTree>
    <p:extLst>
      <p:ext uri="{BB962C8B-B14F-4D97-AF65-F5344CB8AC3E}">
        <p14:creationId xmlns:p14="http://schemas.microsoft.com/office/powerpoint/2010/main" val="5479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B01A78-D0AD-BA9D-CC0D-AAA59835091A}"/>
              </a:ext>
            </a:extLst>
          </p:cNvPr>
          <p:cNvPicPr>
            <a:picLocks noChangeAspect="1"/>
          </p:cNvPicPr>
          <p:nvPr/>
        </p:nvPicPr>
        <p:blipFill>
          <a:blip r:embed="rId3"/>
          <a:stretch>
            <a:fillRect/>
          </a:stretch>
        </p:blipFill>
        <p:spPr>
          <a:xfrm>
            <a:off x="3451483" y="3009154"/>
            <a:ext cx="5629275" cy="2876550"/>
          </a:xfrm>
          <a:prstGeom prst="rect">
            <a:avLst/>
          </a:prstGeom>
        </p:spPr>
      </p:pic>
      <p:sp>
        <p:nvSpPr>
          <p:cNvPr id="30" name="Slide Number Placeholder 1">
            <a:extLst>
              <a:ext uri="{FF2B5EF4-FFF2-40B4-BE49-F238E27FC236}">
                <a16:creationId xmlns:a16="http://schemas.microsoft.com/office/drawing/2014/main" id="{100DD571-5190-657E-4793-A4E481798688}"/>
              </a:ext>
            </a:extLst>
          </p:cNvPr>
          <p:cNvSpPr>
            <a:spLocks noGrp="1"/>
          </p:cNvSpPr>
          <p:nvPr>
            <p:ph type="sldNum" sz="quarter" idx="12"/>
          </p:nvPr>
        </p:nvSpPr>
        <p:spPr>
          <a:xfrm>
            <a:off x="8790515"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6AE5C711-73C1-1542-83EB-742942358559}"/>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(McDonald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CA" sz="1200" i="1" dirty="0" err="1">
                <a:solidFill>
                  <a:prstClr val="black"/>
                </a:solidFill>
                <a:latin typeface="Arial" panose="020B0604020202020204" pitchFamily="34" charset="0"/>
                <a:cs typeface="Arial" panose="020B0604020202020204" pitchFamily="34" charset="0"/>
              </a:rPr>
              <a:t>mSystems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2018)</a:t>
            </a:r>
          </a:p>
        </p:txBody>
      </p:sp>
      <p:sp>
        <p:nvSpPr>
          <p:cNvPr id="8" name="Rectangle 2">
            <a:extLst>
              <a:ext uri="{FF2B5EF4-FFF2-40B4-BE49-F238E27FC236}">
                <a16:creationId xmlns:a16="http://schemas.microsoft.com/office/drawing/2014/main" id="{D6DBD7DE-FFF9-7C91-B102-2600FD6B175A}"/>
              </a:ext>
            </a:extLst>
          </p:cNvPr>
          <p:cNvSpPr txBox="1">
            <a:spLocks/>
          </p:cNvSpPr>
          <p:nvPr/>
        </p:nvSpPr>
        <p:spPr>
          <a:xfrm>
            <a:off x="608920" y="203934"/>
            <a:ext cx="10833527" cy="982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solidFill>
                  <a:srgbClr val="004620"/>
                </a:solidFill>
                <a:latin typeface="+mn-lt"/>
                <a:cs typeface="Arial" panose="020B0604020202020204" pitchFamily="34" charset="0"/>
              </a:rPr>
              <a:t>↑ Plant Food Variety = ↑ Microbiota Diversity</a:t>
            </a:r>
          </a:p>
        </p:txBody>
      </p:sp>
      <p:sp>
        <p:nvSpPr>
          <p:cNvPr id="10" name="TextBox 9">
            <a:extLst>
              <a:ext uri="{FF2B5EF4-FFF2-40B4-BE49-F238E27FC236}">
                <a16:creationId xmlns:a16="http://schemas.microsoft.com/office/drawing/2014/main" id="{0792BBA6-64A2-B42F-68F0-B1608BA28595}"/>
              </a:ext>
            </a:extLst>
          </p:cNvPr>
          <p:cNvSpPr txBox="1"/>
          <p:nvPr/>
        </p:nvSpPr>
        <p:spPr>
          <a:xfrm rot="16200000">
            <a:off x="2074006" y="3874196"/>
            <a:ext cx="2354844" cy="400110"/>
          </a:xfrm>
          <a:prstGeom prst="rect">
            <a:avLst/>
          </a:prstGeom>
          <a:noFill/>
        </p:spPr>
        <p:txBody>
          <a:bodyPr wrap="square" rtlCol="0">
            <a:spAutoFit/>
          </a:bodyPr>
          <a:lstStyle/>
          <a:p>
            <a:r>
              <a:rPr lang="en-US" sz="2000" b="1" dirty="0"/>
              <a:t>Microbiota Diversity</a:t>
            </a:r>
          </a:p>
        </p:txBody>
      </p:sp>
      <p:sp>
        <p:nvSpPr>
          <p:cNvPr id="15" name="TextBox 14">
            <a:extLst>
              <a:ext uri="{FF2B5EF4-FFF2-40B4-BE49-F238E27FC236}">
                <a16:creationId xmlns:a16="http://schemas.microsoft.com/office/drawing/2014/main" id="{A9F45A65-5245-A275-33DB-E266CCAF4C90}"/>
              </a:ext>
            </a:extLst>
          </p:cNvPr>
          <p:cNvSpPr txBox="1"/>
          <p:nvPr/>
        </p:nvSpPr>
        <p:spPr>
          <a:xfrm>
            <a:off x="6070627" y="5757201"/>
            <a:ext cx="1025814" cy="369332"/>
          </a:xfrm>
          <a:prstGeom prst="rect">
            <a:avLst/>
          </a:prstGeom>
          <a:noFill/>
        </p:spPr>
        <p:txBody>
          <a:bodyPr wrap="square" rtlCol="0">
            <a:spAutoFit/>
          </a:bodyPr>
          <a:lstStyle/>
          <a:p>
            <a:r>
              <a:rPr lang="en-US" b="1" i="1" dirty="0"/>
              <a:t>n </a:t>
            </a:r>
            <a:r>
              <a:rPr lang="en-US" b="1" dirty="0"/>
              <a:t>= 219</a:t>
            </a:r>
          </a:p>
        </p:txBody>
      </p:sp>
      <p:pic>
        <p:nvPicPr>
          <p:cNvPr id="18" name="Picture 17">
            <a:extLst>
              <a:ext uri="{FF2B5EF4-FFF2-40B4-BE49-F238E27FC236}">
                <a16:creationId xmlns:a16="http://schemas.microsoft.com/office/drawing/2014/main" id="{A98E8B78-578F-501C-3D8D-D4E598C0BB44}"/>
              </a:ext>
            </a:extLst>
          </p:cNvPr>
          <p:cNvPicPr>
            <a:picLocks noChangeAspect="1"/>
          </p:cNvPicPr>
          <p:nvPr/>
        </p:nvPicPr>
        <p:blipFill>
          <a:blip r:embed="rId4"/>
          <a:stretch>
            <a:fillRect/>
          </a:stretch>
        </p:blipFill>
        <p:spPr>
          <a:xfrm>
            <a:off x="3051372" y="1451597"/>
            <a:ext cx="6274047" cy="1180147"/>
          </a:xfrm>
          <a:prstGeom prst="rect">
            <a:avLst/>
          </a:prstGeom>
        </p:spPr>
      </p:pic>
    </p:spTree>
    <p:extLst>
      <p:ext uri="{BB962C8B-B14F-4D97-AF65-F5344CB8AC3E}">
        <p14:creationId xmlns:p14="http://schemas.microsoft.com/office/powerpoint/2010/main" val="3893675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36</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1332614" y="189578"/>
            <a:ext cx="8697433" cy="112918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Whole Grains:</a:t>
            </a:r>
          </a:p>
          <a:p>
            <a:r>
              <a:rPr lang="en-US" sz="3600" b="1" dirty="0">
                <a:solidFill>
                  <a:srgbClr val="004620"/>
                </a:solidFill>
                <a:latin typeface="Arial" panose="020B0604020202020204" pitchFamily="34" charset="0"/>
                <a:cs typeface="Arial" panose="020B0604020202020204" pitchFamily="34" charset="0"/>
              </a:rPr>
              <a:t>Oats &amp; Barley =</a:t>
            </a:r>
            <a:r>
              <a:rPr lang="en-US" sz="3600" dirty="0">
                <a:solidFill>
                  <a:srgbClr val="004620"/>
                </a:solidFill>
                <a:latin typeface="Arial" panose="020B0604020202020204" pitchFamily="34" charset="0"/>
                <a:cs typeface="Arial" panose="020B0604020202020204" pitchFamily="34" charset="0"/>
              </a:rPr>
              <a:t> </a:t>
            </a:r>
            <a:r>
              <a:rPr lang="el-GR" sz="3600" dirty="0">
                <a:solidFill>
                  <a:srgbClr val="004620"/>
                </a:solidFill>
                <a:latin typeface="Arial" panose="020B0604020202020204" pitchFamily="34" charset="0"/>
                <a:cs typeface="Arial" panose="020B0604020202020204" pitchFamily="34" charset="0"/>
              </a:rPr>
              <a:t>β-</a:t>
            </a:r>
            <a:r>
              <a:rPr lang="en-US" sz="3600" dirty="0">
                <a:solidFill>
                  <a:srgbClr val="004620"/>
                </a:solidFill>
                <a:latin typeface="Arial" panose="020B0604020202020204" pitchFamily="34" charset="0"/>
                <a:cs typeface="Arial" panose="020B0604020202020204" pitchFamily="34" charset="0"/>
              </a:rPr>
              <a:t>Glucan </a:t>
            </a:r>
            <a:endParaRPr lang="en-US" sz="3600" dirty="0"/>
          </a:p>
        </p:txBody>
      </p:sp>
      <p:sp>
        <p:nvSpPr>
          <p:cNvPr id="5" name="TextBox 4">
            <a:extLst>
              <a:ext uri="{FF2B5EF4-FFF2-40B4-BE49-F238E27FC236}">
                <a16:creationId xmlns:a16="http://schemas.microsoft.com/office/drawing/2014/main" id="{DB0D079A-ABB5-D8BC-F1DC-E43D1B8B6DEE}"/>
              </a:ext>
            </a:extLst>
          </p:cNvPr>
          <p:cNvSpPr txBox="1"/>
          <p:nvPr/>
        </p:nvSpPr>
        <p:spPr>
          <a:xfrm>
            <a:off x="3036073" y="6379525"/>
            <a:ext cx="640621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(Lim et al,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Jpn</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 Food Eng, 2010; www.fda.gov/food/food-labeling-nutrition)</a:t>
            </a:r>
          </a:p>
        </p:txBody>
      </p:sp>
      <p:pic>
        <p:nvPicPr>
          <p:cNvPr id="12" name="Picture 11">
            <a:extLst>
              <a:ext uri="{FF2B5EF4-FFF2-40B4-BE49-F238E27FC236}">
                <a16:creationId xmlns:a16="http://schemas.microsoft.com/office/drawing/2014/main" id="{B78CABDC-3663-F06B-A01A-C3F156AA54D5}"/>
              </a:ext>
            </a:extLst>
          </p:cNvPr>
          <p:cNvPicPr>
            <a:picLocks noChangeAspect="1"/>
          </p:cNvPicPr>
          <p:nvPr/>
        </p:nvPicPr>
        <p:blipFill>
          <a:blip r:embed="rId3"/>
          <a:stretch>
            <a:fillRect/>
          </a:stretch>
        </p:blipFill>
        <p:spPr>
          <a:xfrm>
            <a:off x="1153402" y="1985527"/>
            <a:ext cx="8016950" cy="3068883"/>
          </a:xfrm>
          <a:prstGeom prst="rect">
            <a:avLst/>
          </a:prstGeom>
        </p:spPr>
      </p:pic>
      <p:sp>
        <p:nvSpPr>
          <p:cNvPr id="13" name="Content Placeholder 2">
            <a:extLst>
              <a:ext uri="{FF2B5EF4-FFF2-40B4-BE49-F238E27FC236}">
                <a16:creationId xmlns:a16="http://schemas.microsoft.com/office/drawing/2014/main" id="{7A7DD726-318C-42AC-BC02-D13D07317798}"/>
              </a:ext>
            </a:extLst>
          </p:cNvPr>
          <p:cNvSpPr txBox="1">
            <a:spLocks/>
          </p:cNvSpPr>
          <p:nvPr/>
        </p:nvSpPr>
        <p:spPr>
          <a:xfrm>
            <a:off x="3170999" y="1573681"/>
            <a:ext cx="4642451" cy="670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FDA-Approved Health Claims</a:t>
            </a:r>
          </a:p>
        </p:txBody>
      </p:sp>
      <p:sp>
        <p:nvSpPr>
          <p:cNvPr id="14" name="Rectangle 13">
            <a:extLst>
              <a:ext uri="{FF2B5EF4-FFF2-40B4-BE49-F238E27FC236}">
                <a16:creationId xmlns:a16="http://schemas.microsoft.com/office/drawing/2014/main" id="{4B6E0E0A-4CBC-CE13-65A7-AC0660F93C04}"/>
              </a:ext>
            </a:extLst>
          </p:cNvPr>
          <p:cNvSpPr/>
          <p:nvPr/>
        </p:nvSpPr>
        <p:spPr>
          <a:xfrm>
            <a:off x="1153402" y="3205385"/>
            <a:ext cx="8385737" cy="447230"/>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BDE8A8F-5559-9F0D-EE72-E0605625FB11}"/>
              </a:ext>
            </a:extLst>
          </p:cNvPr>
          <p:cNvSpPr/>
          <p:nvPr/>
        </p:nvSpPr>
        <p:spPr>
          <a:xfrm>
            <a:off x="1153402" y="4275105"/>
            <a:ext cx="8385737" cy="224650"/>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535BEAA3-0688-2A91-0838-8C6D6306AE20}"/>
              </a:ext>
            </a:extLst>
          </p:cNvPr>
          <p:cNvPicPr>
            <a:picLocks noChangeAspect="1"/>
          </p:cNvPicPr>
          <p:nvPr/>
        </p:nvPicPr>
        <p:blipFill rotWithShape="1">
          <a:blip r:embed="rId4"/>
          <a:srcRect l="7795" t="48304"/>
          <a:stretch/>
        </p:blipFill>
        <p:spPr>
          <a:xfrm>
            <a:off x="2053625" y="5589014"/>
            <a:ext cx="6735429" cy="535596"/>
          </a:xfrm>
          <a:prstGeom prst="rect">
            <a:avLst/>
          </a:prstGeom>
        </p:spPr>
      </p:pic>
      <p:sp>
        <p:nvSpPr>
          <p:cNvPr id="18" name="Content Placeholder 2">
            <a:extLst>
              <a:ext uri="{FF2B5EF4-FFF2-40B4-BE49-F238E27FC236}">
                <a16:creationId xmlns:a16="http://schemas.microsoft.com/office/drawing/2014/main" id="{9A2AD052-2967-6F56-3084-9A7E2D46EA14}"/>
              </a:ext>
            </a:extLst>
          </p:cNvPr>
          <p:cNvSpPr txBox="1">
            <a:spLocks/>
          </p:cNvSpPr>
          <p:nvPr/>
        </p:nvSpPr>
        <p:spPr>
          <a:xfrm>
            <a:off x="2742732" y="5188534"/>
            <a:ext cx="5745465" cy="6703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FDA-Approved Qualified Health Claims</a:t>
            </a:r>
          </a:p>
        </p:txBody>
      </p:sp>
      <p:sp>
        <p:nvSpPr>
          <p:cNvPr id="19" name="Content Placeholder 2">
            <a:extLst>
              <a:ext uri="{FF2B5EF4-FFF2-40B4-BE49-F238E27FC236}">
                <a16:creationId xmlns:a16="http://schemas.microsoft.com/office/drawing/2014/main" id="{4187D8E6-987C-EAE9-4127-F2550AB3B035}"/>
              </a:ext>
            </a:extLst>
          </p:cNvPr>
          <p:cNvSpPr txBox="1">
            <a:spLocks/>
          </p:cNvSpPr>
          <p:nvPr/>
        </p:nvSpPr>
        <p:spPr>
          <a:xfrm>
            <a:off x="9786886" y="3884845"/>
            <a:ext cx="2043753" cy="104701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+3 g/day of </a:t>
            </a:r>
            <a:r>
              <a:rPr lang="el-GR" b="1" dirty="0"/>
              <a:t>β</a:t>
            </a:r>
            <a:r>
              <a:rPr lang="en-US" b="1" dirty="0"/>
              <a:t>-glucan soluble fiber</a:t>
            </a:r>
          </a:p>
        </p:txBody>
      </p:sp>
      <p:sp>
        <p:nvSpPr>
          <p:cNvPr id="4" name="TextBox 3">
            <a:extLst>
              <a:ext uri="{FF2B5EF4-FFF2-40B4-BE49-F238E27FC236}">
                <a16:creationId xmlns:a16="http://schemas.microsoft.com/office/drawing/2014/main" id="{5AF774F4-10A3-D876-46C8-1703A35BB7C2}"/>
              </a:ext>
            </a:extLst>
          </p:cNvPr>
          <p:cNvSpPr txBox="1"/>
          <p:nvPr/>
        </p:nvSpPr>
        <p:spPr>
          <a:xfrm>
            <a:off x="9803875" y="196906"/>
            <a:ext cx="2396839" cy="1092607"/>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Fermentability</a:t>
            </a:r>
          </a:p>
          <a:p>
            <a:pPr lvl="0" algn="ctr">
              <a:spcAft>
                <a:spcPts val="300"/>
              </a:spcAft>
              <a:defRPr/>
            </a:pPr>
            <a:r>
              <a:rPr lang="en-US" sz="2000" b="1" dirty="0">
                <a:latin typeface="Arial" panose="020B0604020202020204" pitchFamily="34" charset="0"/>
                <a:cs typeface="Arial" panose="020B0604020202020204" pitchFamily="34" charset="0"/>
              </a:rPr>
              <a:t>Viscosity</a:t>
            </a:r>
          </a:p>
          <a:p>
            <a:pPr lvl="0" algn="ctr">
              <a:spcAft>
                <a:spcPts val="300"/>
              </a:spcAft>
              <a:defRPr/>
            </a:pPr>
            <a:r>
              <a:rPr lang="en-US" sz="2000" b="1" dirty="0">
                <a:latin typeface="Arial" panose="020B0604020202020204" pitchFamily="34" charset="0"/>
                <a:cs typeface="Arial" panose="020B0604020202020204" pitchFamily="34" charset="0"/>
              </a:rPr>
              <a:t>Binding</a:t>
            </a:r>
          </a:p>
        </p:txBody>
      </p:sp>
      <p:sp>
        <p:nvSpPr>
          <p:cNvPr id="6" name="Rectangle 5">
            <a:extLst>
              <a:ext uri="{FF2B5EF4-FFF2-40B4-BE49-F238E27FC236}">
                <a16:creationId xmlns:a16="http://schemas.microsoft.com/office/drawing/2014/main" id="{34BA50DB-3DFB-380F-BDCB-D84C3DB767D0}"/>
              </a:ext>
            </a:extLst>
          </p:cNvPr>
          <p:cNvSpPr/>
          <p:nvPr/>
        </p:nvSpPr>
        <p:spPr>
          <a:xfrm>
            <a:off x="10030047" y="189578"/>
            <a:ext cx="1952017" cy="1161561"/>
          </a:xfrm>
          <a:prstGeom prst="rect">
            <a:avLst/>
          </a:prstGeom>
          <a:solidFill>
            <a:srgbClr val="004620">
              <a:alpha val="10000"/>
            </a:srgbClr>
          </a:solidFill>
          <a:ln w="25400" cap="flat" cmpd="sng" algn="ctr">
            <a:solidFill>
              <a:srgbClr val="0046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340675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8" grpId="0"/>
      <p:bldP spid="19" grpId="0"/>
      <p:bldP spid="4"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DE7980-277C-9C0B-D620-2C944EAFE2F1}"/>
              </a:ext>
            </a:extLst>
          </p:cNvPr>
          <p:cNvSpPr/>
          <p:nvPr/>
        </p:nvSpPr>
        <p:spPr>
          <a:xfrm>
            <a:off x="10039775" y="183077"/>
            <a:ext cx="1952017" cy="1161561"/>
          </a:xfrm>
          <a:prstGeom prst="rect">
            <a:avLst/>
          </a:prstGeom>
          <a:solidFill>
            <a:srgbClr val="004620">
              <a:alpha val="10000"/>
            </a:srgbClr>
          </a:solidFill>
          <a:ln w="25400" cap="flat" cmpd="sng" algn="ctr">
            <a:solidFill>
              <a:srgbClr val="0046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37</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1332614" y="189578"/>
            <a:ext cx="8697433" cy="144074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Specific Fibers: Psyllium</a:t>
            </a:r>
          </a:p>
          <a:p>
            <a:r>
              <a:rPr lang="en-US" dirty="0">
                <a:solidFill>
                  <a:srgbClr val="004620"/>
                </a:solidFill>
              </a:rPr>
              <a:t>Husk from </a:t>
            </a:r>
            <a:r>
              <a:rPr lang="en-US" i="1" dirty="0">
                <a:solidFill>
                  <a:srgbClr val="004620"/>
                </a:solidFill>
              </a:rPr>
              <a:t>Plantago ovata</a:t>
            </a:r>
            <a:r>
              <a:rPr lang="en-US" dirty="0">
                <a:solidFill>
                  <a:srgbClr val="004620"/>
                </a:solidFill>
              </a:rPr>
              <a:t>, rich is arabinoxylan</a:t>
            </a:r>
          </a:p>
        </p:txBody>
      </p:sp>
      <p:pic>
        <p:nvPicPr>
          <p:cNvPr id="9" name="Picture 8">
            <a:extLst>
              <a:ext uri="{FF2B5EF4-FFF2-40B4-BE49-F238E27FC236}">
                <a16:creationId xmlns:a16="http://schemas.microsoft.com/office/drawing/2014/main" id="{72C66AD7-AEBB-AE4C-C168-3DD1796746CE}"/>
              </a:ext>
            </a:extLst>
          </p:cNvPr>
          <p:cNvPicPr>
            <a:picLocks noChangeAspect="1"/>
          </p:cNvPicPr>
          <p:nvPr/>
        </p:nvPicPr>
        <p:blipFill>
          <a:blip r:embed="rId3"/>
          <a:stretch>
            <a:fillRect/>
          </a:stretch>
        </p:blipFill>
        <p:spPr>
          <a:xfrm>
            <a:off x="3656160" y="4955456"/>
            <a:ext cx="7099823" cy="528542"/>
          </a:xfrm>
          <a:prstGeom prst="rect">
            <a:avLst/>
          </a:prstGeom>
        </p:spPr>
      </p:pic>
      <p:sp>
        <p:nvSpPr>
          <p:cNvPr id="10" name="Content Placeholder 2">
            <a:extLst>
              <a:ext uri="{FF2B5EF4-FFF2-40B4-BE49-F238E27FC236}">
                <a16:creationId xmlns:a16="http://schemas.microsoft.com/office/drawing/2014/main" id="{2D19B5D6-D65A-B1DC-E7E6-9B2D06935204}"/>
              </a:ext>
            </a:extLst>
          </p:cNvPr>
          <p:cNvSpPr txBox="1">
            <a:spLocks/>
          </p:cNvSpPr>
          <p:nvPr/>
        </p:nvSpPr>
        <p:spPr>
          <a:xfrm>
            <a:off x="4069388" y="4338076"/>
            <a:ext cx="5745465" cy="6703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FDA-Approved Qualified Health Claims</a:t>
            </a:r>
          </a:p>
        </p:txBody>
      </p:sp>
      <p:pic>
        <p:nvPicPr>
          <p:cNvPr id="14" name="Picture 13" descr="A pile of wheat and grass&#10;&#10;Description automatically generated">
            <a:extLst>
              <a:ext uri="{FF2B5EF4-FFF2-40B4-BE49-F238E27FC236}">
                <a16:creationId xmlns:a16="http://schemas.microsoft.com/office/drawing/2014/main" id="{E39C029F-1341-953F-B5CE-E11978B3621D}"/>
              </a:ext>
            </a:extLst>
          </p:cNvPr>
          <p:cNvPicPr>
            <a:picLocks noChangeAspect="1"/>
          </p:cNvPicPr>
          <p:nvPr/>
        </p:nvPicPr>
        <p:blipFill rotWithShape="1">
          <a:blip r:embed="rId4">
            <a:extLst>
              <a:ext uri="{28A0092B-C50C-407E-A947-70E740481C1C}">
                <a14:useLocalDpi xmlns:a14="http://schemas.microsoft.com/office/drawing/2010/main" val="0"/>
              </a:ext>
            </a:extLst>
          </a:blip>
          <a:srcRect l="12955" r="12015"/>
          <a:stretch/>
        </p:blipFill>
        <p:spPr>
          <a:xfrm>
            <a:off x="442435" y="2380298"/>
            <a:ext cx="2905467" cy="2904305"/>
          </a:xfrm>
          <a:prstGeom prst="rect">
            <a:avLst/>
          </a:prstGeom>
        </p:spPr>
      </p:pic>
      <p:sp>
        <p:nvSpPr>
          <p:cNvPr id="15" name="Content Placeholder 2">
            <a:extLst>
              <a:ext uri="{FF2B5EF4-FFF2-40B4-BE49-F238E27FC236}">
                <a16:creationId xmlns:a16="http://schemas.microsoft.com/office/drawing/2014/main" id="{7955B887-DD4E-D67B-2B51-04F1462AAA09}"/>
              </a:ext>
            </a:extLst>
          </p:cNvPr>
          <p:cNvSpPr txBox="1">
            <a:spLocks/>
          </p:cNvSpPr>
          <p:nvPr/>
        </p:nvSpPr>
        <p:spPr>
          <a:xfrm>
            <a:off x="4716995" y="2390079"/>
            <a:ext cx="4642451" cy="670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FDA-Approved Health Claims</a:t>
            </a:r>
          </a:p>
        </p:txBody>
      </p:sp>
      <p:sp>
        <p:nvSpPr>
          <p:cNvPr id="16" name="Content Placeholder 2">
            <a:extLst>
              <a:ext uri="{FF2B5EF4-FFF2-40B4-BE49-F238E27FC236}">
                <a16:creationId xmlns:a16="http://schemas.microsoft.com/office/drawing/2014/main" id="{50F9085C-CC29-F1E0-4FB7-78C5FA97D429}"/>
              </a:ext>
            </a:extLst>
          </p:cNvPr>
          <p:cNvSpPr txBox="1">
            <a:spLocks/>
          </p:cNvSpPr>
          <p:nvPr/>
        </p:nvSpPr>
        <p:spPr>
          <a:xfrm>
            <a:off x="9842787" y="3847320"/>
            <a:ext cx="1966202" cy="104701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+7 g/day of Psyllium soluble fiber</a:t>
            </a:r>
          </a:p>
        </p:txBody>
      </p:sp>
      <p:sp>
        <p:nvSpPr>
          <p:cNvPr id="17" name="TextBox 16">
            <a:extLst>
              <a:ext uri="{FF2B5EF4-FFF2-40B4-BE49-F238E27FC236}">
                <a16:creationId xmlns:a16="http://schemas.microsoft.com/office/drawing/2014/main" id="{052C81F7-7229-3E89-535B-4D8D453DFD2C}"/>
              </a:ext>
            </a:extLst>
          </p:cNvPr>
          <p:cNvSpPr txBox="1"/>
          <p:nvPr/>
        </p:nvSpPr>
        <p:spPr>
          <a:xfrm>
            <a:off x="3036073" y="6379525"/>
            <a:ext cx="640621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(www.fda.gov/food/food-labeling-nutrition)</a:t>
            </a:r>
          </a:p>
        </p:txBody>
      </p:sp>
      <p:pic>
        <p:nvPicPr>
          <p:cNvPr id="19" name="Picture 18">
            <a:extLst>
              <a:ext uri="{FF2B5EF4-FFF2-40B4-BE49-F238E27FC236}">
                <a16:creationId xmlns:a16="http://schemas.microsoft.com/office/drawing/2014/main" id="{EC3092E4-3E16-E7EE-C1C2-332A453FABD0}"/>
              </a:ext>
            </a:extLst>
          </p:cNvPr>
          <p:cNvPicPr>
            <a:picLocks noChangeAspect="1"/>
          </p:cNvPicPr>
          <p:nvPr/>
        </p:nvPicPr>
        <p:blipFill>
          <a:blip r:embed="rId5"/>
          <a:stretch>
            <a:fillRect/>
          </a:stretch>
        </p:blipFill>
        <p:spPr>
          <a:xfrm>
            <a:off x="3401597" y="2953104"/>
            <a:ext cx="8029757" cy="730541"/>
          </a:xfrm>
          <a:prstGeom prst="rect">
            <a:avLst/>
          </a:prstGeom>
        </p:spPr>
      </p:pic>
      <p:sp>
        <p:nvSpPr>
          <p:cNvPr id="3" name="TextBox 2">
            <a:extLst>
              <a:ext uri="{FF2B5EF4-FFF2-40B4-BE49-F238E27FC236}">
                <a16:creationId xmlns:a16="http://schemas.microsoft.com/office/drawing/2014/main" id="{A928A52B-3243-3A6E-B638-B823E095FE67}"/>
              </a:ext>
            </a:extLst>
          </p:cNvPr>
          <p:cNvSpPr txBox="1"/>
          <p:nvPr/>
        </p:nvSpPr>
        <p:spPr>
          <a:xfrm>
            <a:off x="9813249" y="189578"/>
            <a:ext cx="2396839" cy="1092607"/>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Viscosity</a:t>
            </a:r>
          </a:p>
          <a:p>
            <a:pPr algn="ctr">
              <a:spcAft>
                <a:spcPts val="300"/>
              </a:spcAft>
              <a:defRPr/>
            </a:pPr>
            <a:r>
              <a:rPr lang="en-US" sz="2000" b="1" dirty="0">
                <a:latin typeface="Arial" panose="020B0604020202020204" pitchFamily="34" charset="0"/>
                <a:cs typeface="Arial" panose="020B0604020202020204" pitchFamily="34" charset="0"/>
              </a:rPr>
              <a:t>Binding</a:t>
            </a:r>
          </a:p>
          <a:p>
            <a:pPr algn="ctr">
              <a:spcAft>
                <a:spcPts val="300"/>
              </a:spcAft>
              <a:defRPr/>
            </a:pPr>
            <a:r>
              <a:rPr lang="en-US" sz="2000" b="1" dirty="0">
                <a:latin typeface="Arial" panose="020B0604020202020204" pitchFamily="34" charset="0"/>
                <a:cs typeface="Arial" panose="020B0604020202020204" pitchFamily="34" charset="0"/>
              </a:rPr>
              <a:t>Water Holding</a:t>
            </a:r>
          </a:p>
        </p:txBody>
      </p:sp>
    </p:spTree>
    <p:extLst>
      <p:ext uri="{BB962C8B-B14F-4D97-AF65-F5344CB8AC3E}">
        <p14:creationId xmlns:p14="http://schemas.microsoft.com/office/powerpoint/2010/main" val="29660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p:bldP spid="16"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38</a:t>
            </a:fld>
            <a:endParaRPr lang="en-CA" dirty="0"/>
          </a:p>
        </p:txBody>
      </p:sp>
      <p:sp>
        <p:nvSpPr>
          <p:cNvPr id="5" name="TextBox 4">
            <a:extLst>
              <a:ext uri="{FF2B5EF4-FFF2-40B4-BE49-F238E27FC236}">
                <a16:creationId xmlns:a16="http://schemas.microsoft.com/office/drawing/2014/main" id="{DB0D079A-ABB5-D8BC-F1DC-E43D1B8B6DEE}"/>
              </a:ext>
            </a:extLst>
          </p:cNvPr>
          <p:cNvSpPr txBox="1"/>
          <p:nvPr/>
        </p:nvSpPr>
        <p:spPr>
          <a:xfrm>
            <a:off x="3829252" y="6499021"/>
            <a:ext cx="467372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Gholami</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Paknahad</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 Funct. Foods</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2023)</a:t>
            </a:r>
          </a:p>
        </p:txBody>
      </p:sp>
      <p:pic>
        <p:nvPicPr>
          <p:cNvPr id="4" name="Picture 3">
            <a:extLst>
              <a:ext uri="{FF2B5EF4-FFF2-40B4-BE49-F238E27FC236}">
                <a16:creationId xmlns:a16="http://schemas.microsoft.com/office/drawing/2014/main" id="{D05FD328-D2D5-9FFC-1A54-B9D0DC92FE60}"/>
              </a:ext>
            </a:extLst>
          </p:cNvPr>
          <p:cNvPicPr>
            <a:picLocks noChangeAspect="1"/>
          </p:cNvPicPr>
          <p:nvPr/>
        </p:nvPicPr>
        <p:blipFill>
          <a:blip r:embed="rId3"/>
          <a:stretch>
            <a:fillRect/>
          </a:stretch>
        </p:blipFill>
        <p:spPr>
          <a:xfrm>
            <a:off x="1084082" y="290804"/>
            <a:ext cx="9785023" cy="1405736"/>
          </a:xfrm>
          <a:prstGeom prst="rect">
            <a:avLst/>
          </a:prstGeom>
        </p:spPr>
      </p:pic>
      <p:pic>
        <p:nvPicPr>
          <p:cNvPr id="10" name="Picture 9">
            <a:extLst>
              <a:ext uri="{FF2B5EF4-FFF2-40B4-BE49-F238E27FC236}">
                <a16:creationId xmlns:a16="http://schemas.microsoft.com/office/drawing/2014/main" id="{C85561BC-77F2-B698-DEDF-76C059B2778D}"/>
              </a:ext>
            </a:extLst>
          </p:cNvPr>
          <p:cNvPicPr>
            <a:picLocks noChangeAspect="1"/>
          </p:cNvPicPr>
          <p:nvPr/>
        </p:nvPicPr>
        <p:blipFill>
          <a:blip r:embed="rId4"/>
          <a:stretch>
            <a:fillRect/>
          </a:stretch>
        </p:blipFill>
        <p:spPr>
          <a:xfrm>
            <a:off x="681822" y="2682048"/>
            <a:ext cx="5414178" cy="2751336"/>
          </a:xfrm>
          <a:prstGeom prst="rect">
            <a:avLst/>
          </a:prstGeom>
        </p:spPr>
      </p:pic>
      <p:pic>
        <p:nvPicPr>
          <p:cNvPr id="12" name="Picture 11">
            <a:extLst>
              <a:ext uri="{FF2B5EF4-FFF2-40B4-BE49-F238E27FC236}">
                <a16:creationId xmlns:a16="http://schemas.microsoft.com/office/drawing/2014/main" id="{16BDD4A8-8976-1D27-6551-54E3BCFA28DE}"/>
              </a:ext>
            </a:extLst>
          </p:cNvPr>
          <p:cNvPicPr>
            <a:picLocks noChangeAspect="1"/>
          </p:cNvPicPr>
          <p:nvPr/>
        </p:nvPicPr>
        <p:blipFill>
          <a:blip r:embed="rId5"/>
          <a:stretch>
            <a:fillRect/>
          </a:stretch>
        </p:blipFill>
        <p:spPr>
          <a:xfrm>
            <a:off x="6739149" y="1957150"/>
            <a:ext cx="4293355" cy="4281260"/>
          </a:xfrm>
          <a:prstGeom prst="rect">
            <a:avLst/>
          </a:prstGeom>
        </p:spPr>
      </p:pic>
    </p:spTree>
    <p:extLst>
      <p:ext uri="{BB962C8B-B14F-4D97-AF65-F5344CB8AC3E}">
        <p14:creationId xmlns:p14="http://schemas.microsoft.com/office/powerpoint/2010/main" val="2690514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39</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3077717" y="136524"/>
            <a:ext cx="6367439" cy="144074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Specific Fibers: Resistant Starch Type II</a:t>
            </a:r>
            <a:endParaRPr lang="en-US" dirty="0"/>
          </a:p>
        </p:txBody>
      </p:sp>
      <p:sp>
        <p:nvSpPr>
          <p:cNvPr id="5" name="TextBox 4">
            <a:extLst>
              <a:ext uri="{FF2B5EF4-FFF2-40B4-BE49-F238E27FC236}">
                <a16:creationId xmlns:a16="http://schemas.microsoft.com/office/drawing/2014/main" id="{DB0D079A-ABB5-D8BC-F1DC-E43D1B8B6DEE}"/>
              </a:ext>
            </a:extLst>
          </p:cNvPr>
          <p:cNvSpPr txBox="1"/>
          <p:nvPr/>
        </p:nvSpPr>
        <p:spPr>
          <a:xfrm>
            <a:off x="1604526"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(Shen et al, Plant Communications, 2022; www.fda.gov/food/food-labeling-nutrition)</a:t>
            </a:r>
          </a:p>
        </p:txBody>
      </p:sp>
      <p:sp>
        <p:nvSpPr>
          <p:cNvPr id="7" name="Content Placeholder 2">
            <a:extLst>
              <a:ext uri="{FF2B5EF4-FFF2-40B4-BE49-F238E27FC236}">
                <a16:creationId xmlns:a16="http://schemas.microsoft.com/office/drawing/2014/main" id="{A0442D3A-A412-F06C-1315-A983BF76289D}"/>
              </a:ext>
            </a:extLst>
          </p:cNvPr>
          <p:cNvSpPr>
            <a:spLocks noGrp="1"/>
          </p:cNvSpPr>
          <p:nvPr>
            <p:ph idx="1"/>
          </p:nvPr>
        </p:nvSpPr>
        <p:spPr>
          <a:xfrm>
            <a:off x="6604680" y="3250297"/>
            <a:ext cx="4750773" cy="2976565"/>
          </a:xfrm>
        </p:spPr>
        <p:txBody>
          <a:bodyPr>
            <a:normAutofit/>
          </a:bodyPr>
          <a:lstStyle/>
          <a:p>
            <a:pPr marL="0" indent="0">
              <a:buNone/>
            </a:pPr>
            <a:r>
              <a:rPr lang="en-US" b="1" u="sng" dirty="0"/>
              <a:t>Resistant Starch labeling: </a:t>
            </a:r>
          </a:p>
          <a:p>
            <a:pPr marL="461963" indent="-461963"/>
            <a:r>
              <a:rPr lang="en-US" dirty="0"/>
              <a:t>High-Amylose Corn Starch</a:t>
            </a:r>
          </a:p>
          <a:p>
            <a:pPr marL="461963" indent="-461963"/>
            <a:r>
              <a:rPr lang="en-US" dirty="0"/>
              <a:t>Resistant Corn Starch</a:t>
            </a:r>
          </a:p>
          <a:p>
            <a:pPr marL="461963" indent="-461963"/>
            <a:r>
              <a:rPr lang="en-US" dirty="0"/>
              <a:t>Resistant Potato Starch</a:t>
            </a:r>
          </a:p>
          <a:p>
            <a:pPr marL="461963" indent="-461963"/>
            <a:r>
              <a:rPr lang="en-US" dirty="0"/>
              <a:t>Green Banana Flour</a:t>
            </a:r>
          </a:p>
        </p:txBody>
      </p:sp>
      <p:pic>
        <p:nvPicPr>
          <p:cNvPr id="4" name="Picture 3">
            <a:extLst>
              <a:ext uri="{FF2B5EF4-FFF2-40B4-BE49-F238E27FC236}">
                <a16:creationId xmlns:a16="http://schemas.microsoft.com/office/drawing/2014/main" id="{46F76B1A-1C6B-3C1B-AFEE-855DA81D007F}"/>
              </a:ext>
            </a:extLst>
          </p:cNvPr>
          <p:cNvPicPr>
            <a:picLocks noChangeAspect="1"/>
          </p:cNvPicPr>
          <p:nvPr/>
        </p:nvPicPr>
        <p:blipFill>
          <a:blip r:embed="rId3"/>
          <a:stretch>
            <a:fillRect/>
          </a:stretch>
        </p:blipFill>
        <p:spPr>
          <a:xfrm>
            <a:off x="1640873" y="2210460"/>
            <a:ext cx="8772525" cy="647700"/>
          </a:xfrm>
          <a:prstGeom prst="rect">
            <a:avLst/>
          </a:prstGeom>
        </p:spPr>
      </p:pic>
      <p:sp>
        <p:nvSpPr>
          <p:cNvPr id="6" name="Content Placeholder 2">
            <a:extLst>
              <a:ext uri="{FF2B5EF4-FFF2-40B4-BE49-F238E27FC236}">
                <a16:creationId xmlns:a16="http://schemas.microsoft.com/office/drawing/2014/main" id="{3C30E055-0B23-4A53-3184-7415F89857AE}"/>
              </a:ext>
            </a:extLst>
          </p:cNvPr>
          <p:cNvSpPr txBox="1">
            <a:spLocks/>
          </p:cNvSpPr>
          <p:nvPr/>
        </p:nvSpPr>
        <p:spPr>
          <a:xfrm>
            <a:off x="3482050" y="1811520"/>
            <a:ext cx="5745465" cy="6703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FDA-Approved Qualified Health Claims</a:t>
            </a:r>
          </a:p>
        </p:txBody>
      </p:sp>
      <p:pic>
        <p:nvPicPr>
          <p:cNvPr id="13" name="Picture 12">
            <a:extLst>
              <a:ext uri="{FF2B5EF4-FFF2-40B4-BE49-F238E27FC236}">
                <a16:creationId xmlns:a16="http://schemas.microsoft.com/office/drawing/2014/main" id="{E21ABE0F-7787-001D-814D-59F5323BAEFD}"/>
              </a:ext>
            </a:extLst>
          </p:cNvPr>
          <p:cNvPicPr>
            <a:picLocks noChangeAspect="1"/>
          </p:cNvPicPr>
          <p:nvPr/>
        </p:nvPicPr>
        <p:blipFill>
          <a:blip r:embed="rId4"/>
          <a:stretch>
            <a:fillRect/>
          </a:stretch>
        </p:blipFill>
        <p:spPr>
          <a:xfrm>
            <a:off x="904212" y="3333848"/>
            <a:ext cx="4789845" cy="2664621"/>
          </a:xfrm>
          <a:prstGeom prst="rect">
            <a:avLst/>
          </a:prstGeom>
        </p:spPr>
      </p:pic>
      <p:sp>
        <p:nvSpPr>
          <p:cNvPr id="3" name="Rectangle 2">
            <a:extLst>
              <a:ext uri="{FF2B5EF4-FFF2-40B4-BE49-F238E27FC236}">
                <a16:creationId xmlns:a16="http://schemas.microsoft.com/office/drawing/2014/main" id="{5F32BB82-E972-6DE6-7BF3-384B01FDE42A}"/>
              </a:ext>
            </a:extLst>
          </p:cNvPr>
          <p:cNvSpPr/>
          <p:nvPr/>
        </p:nvSpPr>
        <p:spPr>
          <a:xfrm>
            <a:off x="10026285" y="196906"/>
            <a:ext cx="1952017" cy="1161561"/>
          </a:xfrm>
          <a:prstGeom prst="rect">
            <a:avLst/>
          </a:prstGeom>
          <a:solidFill>
            <a:srgbClr val="004620">
              <a:alpha val="10000"/>
            </a:srgbClr>
          </a:solidFill>
          <a:ln w="25400" cap="flat" cmpd="sng" algn="ctr">
            <a:solidFill>
              <a:srgbClr val="0046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9" name="TextBox 8">
            <a:extLst>
              <a:ext uri="{FF2B5EF4-FFF2-40B4-BE49-F238E27FC236}">
                <a16:creationId xmlns:a16="http://schemas.microsoft.com/office/drawing/2014/main" id="{1F8FA72C-03D9-ADCC-033A-E8C3570C7520}"/>
              </a:ext>
            </a:extLst>
          </p:cNvPr>
          <p:cNvSpPr txBox="1"/>
          <p:nvPr/>
        </p:nvSpPr>
        <p:spPr>
          <a:xfrm>
            <a:off x="9803873" y="225771"/>
            <a:ext cx="2396839" cy="1092607"/>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Fermentability</a:t>
            </a:r>
          </a:p>
          <a:p>
            <a:pPr lvl="0" algn="ctr">
              <a:spcAft>
                <a:spcPts val="300"/>
              </a:spcAft>
              <a:defRPr/>
            </a:pPr>
            <a:r>
              <a:rPr lang="en-US" sz="2000" b="1" dirty="0">
                <a:latin typeface="Arial" panose="020B0604020202020204" pitchFamily="34" charset="0"/>
                <a:cs typeface="Arial" panose="020B0604020202020204" pitchFamily="34" charset="0"/>
              </a:rPr>
              <a:t>Binding</a:t>
            </a:r>
          </a:p>
          <a:p>
            <a:pPr lvl="0" algn="ctr">
              <a:spcAft>
                <a:spcPts val="300"/>
              </a:spcAft>
              <a:defRPr/>
            </a:pPr>
            <a:r>
              <a:rPr lang="en-US" sz="2000" b="1" dirty="0">
                <a:latin typeface="Arial" panose="020B0604020202020204" pitchFamily="34" charset="0"/>
                <a:cs typeface="Arial" panose="020B0604020202020204" pitchFamily="34" charset="0"/>
              </a:rPr>
              <a:t>Energy Density</a:t>
            </a:r>
          </a:p>
        </p:txBody>
      </p:sp>
    </p:spTree>
    <p:extLst>
      <p:ext uri="{BB962C8B-B14F-4D97-AF65-F5344CB8AC3E}">
        <p14:creationId xmlns:p14="http://schemas.microsoft.com/office/powerpoint/2010/main" val="22874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C191-D3BE-5FF5-927A-6080497EE8B2}"/>
              </a:ext>
            </a:extLst>
          </p:cNvPr>
          <p:cNvSpPr>
            <a:spLocks noGrp="1"/>
          </p:cNvSpPr>
          <p:nvPr>
            <p:ph type="title"/>
          </p:nvPr>
        </p:nvSpPr>
        <p:spPr>
          <a:xfrm>
            <a:off x="359465" y="155091"/>
            <a:ext cx="11473070" cy="1240903"/>
          </a:xfrm>
        </p:spPr>
        <p:txBody>
          <a:bodyPr>
            <a:normAutofit fontScale="90000"/>
          </a:bodyPr>
          <a:lstStyle/>
          <a:p>
            <a:r>
              <a:rPr lang="en-US" b="1" dirty="0">
                <a:solidFill>
                  <a:srgbClr val="004620"/>
                </a:solidFill>
                <a:latin typeface="Arial" panose="020B0604020202020204" pitchFamily="34" charset="0"/>
                <a:cs typeface="Arial" panose="020B0604020202020204" pitchFamily="34" charset="0"/>
              </a:rPr>
              <a:t>Incidence of Cardiometabolic Diseases is Linked to Dietary Fiber Intake</a:t>
            </a:r>
            <a:endParaRPr lang="en-US" dirty="0"/>
          </a:p>
        </p:txBody>
      </p:sp>
      <p:sp>
        <p:nvSpPr>
          <p:cNvPr id="4" name="Slide Number Placeholder 3">
            <a:extLst>
              <a:ext uri="{FF2B5EF4-FFF2-40B4-BE49-F238E27FC236}">
                <a16:creationId xmlns:a16="http://schemas.microsoft.com/office/drawing/2014/main" id="{9008BE4D-D18F-18C6-E3C9-37EC3616799E}"/>
              </a:ext>
            </a:extLst>
          </p:cNvPr>
          <p:cNvSpPr>
            <a:spLocks noGrp="1"/>
          </p:cNvSpPr>
          <p:nvPr>
            <p:ph type="sldNum" sz="quarter" idx="12"/>
          </p:nvPr>
        </p:nvSpPr>
        <p:spPr/>
        <p:txBody>
          <a:bodyPr/>
          <a:lstStyle/>
          <a:p>
            <a:fld id="{764C28C9-204C-4C22-86C3-BF74D16CB9DA}" type="slidenum">
              <a:rPr lang="en-CA" smtClean="0"/>
              <a:pPr/>
              <a:t>4</a:t>
            </a:fld>
            <a:endParaRPr lang="en-CA"/>
          </a:p>
        </p:txBody>
      </p:sp>
      <p:pic>
        <p:nvPicPr>
          <p:cNvPr id="7" name="Picture 6">
            <a:extLst>
              <a:ext uri="{FF2B5EF4-FFF2-40B4-BE49-F238E27FC236}">
                <a16:creationId xmlns:a16="http://schemas.microsoft.com/office/drawing/2014/main" id="{35C80AFB-BFB8-3C0A-D620-A6F919EA430F}"/>
              </a:ext>
            </a:extLst>
          </p:cNvPr>
          <p:cNvPicPr>
            <a:picLocks noChangeAspect="1"/>
          </p:cNvPicPr>
          <p:nvPr/>
        </p:nvPicPr>
        <p:blipFill>
          <a:blip r:embed="rId3"/>
          <a:stretch>
            <a:fillRect/>
          </a:stretch>
        </p:blipFill>
        <p:spPr>
          <a:xfrm>
            <a:off x="1024109" y="2672187"/>
            <a:ext cx="4346606" cy="3413435"/>
          </a:xfrm>
          <a:prstGeom prst="rect">
            <a:avLst/>
          </a:prstGeom>
        </p:spPr>
      </p:pic>
      <p:pic>
        <p:nvPicPr>
          <p:cNvPr id="13" name="Picture 12">
            <a:extLst>
              <a:ext uri="{FF2B5EF4-FFF2-40B4-BE49-F238E27FC236}">
                <a16:creationId xmlns:a16="http://schemas.microsoft.com/office/drawing/2014/main" id="{1F96C805-9593-A112-557E-EA0E2B5FBB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52" y="1641849"/>
            <a:ext cx="4711504" cy="653121"/>
          </a:xfrm>
          <a:prstGeom prst="rect">
            <a:avLst/>
          </a:prstGeom>
        </p:spPr>
      </p:pic>
      <p:cxnSp>
        <p:nvCxnSpPr>
          <p:cNvPr id="16" name="Straight Connector 15">
            <a:extLst>
              <a:ext uri="{FF2B5EF4-FFF2-40B4-BE49-F238E27FC236}">
                <a16:creationId xmlns:a16="http://schemas.microsoft.com/office/drawing/2014/main" id="{08CF590C-6AD4-7B25-1C10-C28AEEFE85FA}"/>
              </a:ext>
            </a:extLst>
          </p:cNvPr>
          <p:cNvCxnSpPr>
            <a:cxnSpLocks/>
          </p:cNvCxnSpPr>
          <p:nvPr/>
        </p:nvCxnSpPr>
        <p:spPr>
          <a:xfrm flipV="1">
            <a:off x="4075292" y="3617925"/>
            <a:ext cx="0" cy="2099588"/>
          </a:xfrm>
          <a:prstGeom prst="line">
            <a:avLst/>
          </a:prstGeom>
          <a:ln w="38100">
            <a:solidFill>
              <a:srgbClr val="00462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7C4A20-D7FA-1CA4-E0C7-E333D888E0EB}"/>
              </a:ext>
            </a:extLst>
          </p:cNvPr>
          <p:cNvCxnSpPr>
            <a:cxnSpLocks/>
          </p:cNvCxnSpPr>
          <p:nvPr/>
        </p:nvCxnSpPr>
        <p:spPr>
          <a:xfrm flipV="1">
            <a:off x="4604396" y="3617925"/>
            <a:ext cx="0" cy="2095577"/>
          </a:xfrm>
          <a:prstGeom prst="line">
            <a:avLst/>
          </a:prstGeom>
          <a:ln w="38100">
            <a:solidFill>
              <a:srgbClr val="00462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FEF3E9-81FE-878C-0E07-7896A27A66C4}"/>
              </a:ext>
            </a:extLst>
          </p:cNvPr>
          <p:cNvSpPr txBox="1"/>
          <p:nvPr/>
        </p:nvSpPr>
        <p:spPr>
          <a:xfrm>
            <a:off x="3889584" y="3345547"/>
            <a:ext cx="40156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4620"/>
                </a:solidFill>
                <a:effectLst/>
                <a:uLnTx/>
                <a:uFillTx/>
                <a:latin typeface="Arial" panose="020B0604020202020204" pitchFamily="34" charset="0"/>
                <a:ea typeface="+mn-ea"/>
                <a:cs typeface="Arial" panose="020B0604020202020204" pitchFamily="34" charset="0"/>
              </a:rPr>
              <a:t>25</a:t>
            </a:r>
          </a:p>
        </p:txBody>
      </p:sp>
      <p:sp>
        <p:nvSpPr>
          <p:cNvPr id="20" name="TextBox 19">
            <a:extLst>
              <a:ext uri="{FF2B5EF4-FFF2-40B4-BE49-F238E27FC236}">
                <a16:creationId xmlns:a16="http://schemas.microsoft.com/office/drawing/2014/main" id="{899F6603-30B1-225C-9517-20A3CA54874E}"/>
              </a:ext>
            </a:extLst>
          </p:cNvPr>
          <p:cNvSpPr txBox="1"/>
          <p:nvPr/>
        </p:nvSpPr>
        <p:spPr>
          <a:xfrm>
            <a:off x="4393685" y="3343514"/>
            <a:ext cx="40156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4620"/>
                </a:solidFill>
                <a:effectLst/>
                <a:uLnTx/>
                <a:uFillTx/>
                <a:latin typeface="Arial" panose="020B0604020202020204" pitchFamily="34" charset="0"/>
                <a:ea typeface="+mn-ea"/>
                <a:cs typeface="Arial" panose="020B0604020202020204" pitchFamily="34" charset="0"/>
              </a:rPr>
              <a:t>29</a:t>
            </a:r>
          </a:p>
        </p:txBody>
      </p:sp>
      <p:cxnSp>
        <p:nvCxnSpPr>
          <p:cNvPr id="21" name="Straight Connector 20">
            <a:extLst>
              <a:ext uri="{FF2B5EF4-FFF2-40B4-BE49-F238E27FC236}">
                <a16:creationId xmlns:a16="http://schemas.microsoft.com/office/drawing/2014/main" id="{ECC43A0C-3DB6-66B3-EA37-FAF4770BB074}"/>
              </a:ext>
            </a:extLst>
          </p:cNvPr>
          <p:cNvCxnSpPr>
            <a:cxnSpLocks/>
          </p:cNvCxnSpPr>
          <p:nvPr/>
        </p:nvCxnSpPr>
        <p:spPr>
          <a:xfrm>
            <a:off x="4273088" y="3505995"/>
            <a:ext cx="142631" cy="0"/>
          </a:xfrm>
          <a:prstGeom prst="line">
            <a:avLst/>
          </a:prstGeom>
          <a:ln w="38100">
            <a:solidFill>
              <a:srgbClr val="004620"/>
            </a:solidFill>
            <a:prstDash val="solid"/>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4111367E-7756-E2E4-4E25-96046842AF99}"/>
              </a:ext>
            </a:extLst>
          </p:cNvPr>
          <p:cNvSpPr/>
          <p:nvPr/>
        </p:nvSpPr>
        <p:spPr>
          <a:xfrm rot="394456">
            <a:off x="5478641" y="4280451"/>
            <a:ext cx="816998" cy="264747"/>
          </a:xfrm>
          <a:prstGeom prst="rightArrow">
            <a:avLst>
              <a:gd name="adj1" fmla="val 50000"/>
              <a:gd name="adj2" fmla="val 54201"/>
            </a:avLst>
          </a:prstGeom>
          <a:solidFill>
            <a:srgbClr val="004620"/>
          </a:solidFill>
          <a:ln>
            <a:solidFill>
              <a:srgbClr val="004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C2AA3E7-BBE6-D731-6DE7-5ABC179E422E}"/>
              </a:ext>
            </a:extLst>
          </p:cNvPr>
          <p:cNvSpPr txBox="1"/>
          <p:nvPr/>
        </p:nvSpPr>
        <p:spPr>
          <a:xfrm>
            <a:off x="4271304" y="5898367"/>
            <a:ext cx="5038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4620"/>
                </a:solidFill>
                <a:effectLst/>
                <a:uLnTx/>
                <a:uFillTx/>
                <a:latin typeface="Arial" panose="020B0604020202020204" pitchFamily="34" charset="0"/>
                <a:ea typeface="+mn-ea"/>
                <a:cs typeface="Arial" panose="020B0604020202020204" pitchFamily="34" charset="0"/>
              </a:rPr>
              <a:t>DV</a:t>
            </a:r>
          </a:p>
        </p:txBody>
      </p:sp>
      <p:cxnSp>
        <p:nvCxnSpPr>
          <p:cNvPr id="28" name="Straight Connector 27">
            <a:extLst>
              <a:ext uri="{FF2B5EF4-FFF2-40B4-BE49-F238E27FC236}">
                <a16:creationId xmlns:a16="http://schemas.microsoft.com/office/drawing/2014/main" id="{3425CA08-4ECF-9C27-9262-4B1EB2FF91D5}"/>
              </a:ext>
            </a:extLst>
          </p:cNvPr>
          <p:cNvCxnSpPr>
            <a:cxnSpLocks/>
          </p:cNvCxnSpPr>
          <p:nvPr/>
        </p:nvCxnSpPr>
        <p:spPr>
          <a:xfrm>
            <a:off x="4524270" y="5679525"/>
            <a:ext cx="0" cy="270313"/>
          </a:xfrm>
          <a:prstGeom prst="line">
            <a:avLst/>
          </a:prstGeom>
          <a:ln w="38100">
            <a:solidFill>
              <a:srgbClr val="004620"/>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273EBD2-F2FB-F9BD-B118-E5BD062AD0AD}"/>
              </a:ext>
            </a:extLst>
          </p:cNvPr>
          <p:cNvPicPr>
            <a:picLocks noChangeAspect="1"/>
          </p:cNvPicPr>
          <p:nvPr/>
        </p:nvPicPr>
        <p:blipFill rotWithShape="1">
          <a:blip r:embed="rId5"/>
          <a:srcRect t="4583"/>
          <a:stretch/>
        </p:blipFill>
        <p:spPr>
          <a:xfrm>
            <a:off x="7227187" y="1771951"/>
            <a:ext cx="3020825" cy="2271541"/>
          </a:xfrm>
          <a:prstGeom prst="rect">
            <a:avLst/>
          </a:prstGeom>
        </p:spPr>
      </p:pic>
      <p:pic>
        <p:nvPicPr>
          <p:cNvPr id="11" name="Picture 10">
            <a:extLst>
              <a:ext uri="{FF2B5EF4-FFF2-40B4-BE49-F238E27FC236}">
                <a16:creationId xmlns:a16="http://schemas.microsoft.com/office/drawing/2014/main" id="{2BC61F08-B2D6-8C1D-E1B7-8C7BAAE17A67}"/>
              </a:ext>
            </a:extLst>
          </p:cNvPr>
          <p:cNvPicPr>
            <a:picLocks noChangeAspect="1"/>
          </p:cNvPicPr>
          <p:nvPr/>
        </p:nvPicPr>
        <p:blipFill rotWithShape="1">
          <a:blip r:embed="rId6"/>
          <a:srcRect t="5631"/>
          <a:stretch/>
        </p:blipFill>
        <p:spPr>
          <a:xfrm>
            <a:off x="7285620" y="4412824"/>
            <a:ext cx="2903960" cy="2246587"/>
          </a:xfrm>
          <a:prstGeom prst="rect">
            <a:avLst/>
          </a:prstGeom>
        </p:spPr>
      </p:pic>
      <p:sp>
        <p:nvSpPr>
          <p:cNvPr id="12" name="TextBox 11">
            <a:extLst>
              <a:ext uri="{FF2B5EF4-FFF2-40B4-BE49-F238E27FC236}">
                <a16:creationId xmlns:a16="http://schemas.microsoft.com/office/drawing/2014/main" id="{7C03C1FE-5345-02A3-09DD-8A39E505DA04}"/>
              </a:ext>
            </a:extLst>
          </p:cNvPr>
          <p:cNvSpPr txBox="1"/>
          <p:nvPr/>
        </p:nvSpPr>
        <p:spPr>
          <a:xfrm>
            <a:off x="7017353" y="1473641"/>
            <a:ext cx="3440491"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Incidence of Heart Disease </a:t>
            </a:r>
            <a:endParaRPr lang="en-US" dirty="0"/>
          </a:p>
        </p:txBody>
      </p:sp>
      <p:sp>
        <p:nvSpPr>
          <p:cNvPr id="14" name="TextBox 13">
            <a:extLst>
              <a:ext uri="{FF2B5EF4-FFF2-40B4-BE49-F238E27FC236}">
                <a16:creationId xmlns:a16="http://schemas.microsoft.com/office/drawing/2014/main" id="{14EB64EB-983C-9DB2-1F11-522656C4CD80}"/>
              </a:ext>
            </a:extLst>
          </p:cNvPr>
          <p:cNvSpPr txBox="1"/>
          <p:nvPr/>
        </p:nvSpPr>
        <p:spPr>
          <a:xfrm>
            <a:off x="7017352" y="4161511"/>
            <a:ext cx="3440491"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Incidence of Type 2 Diabetes</a:t>
            </a:r>
            <a:endParaRPr lang="en-US" dirty="0"/>
          </a:p>
        </p:txBody>
      </p:sp>
      <p:sp>
        <p:nvSpPr>
          <p:cNvPr id="15" name="Rectangle 14">
            <a:extLst>
              <a:ext uri="{FF2B5EF4-FFF2-40B4-BE49-F238E27FC236}">
                <a16:creationId xmlns:a16="http://schemas.microsoft.com/office/drawing/2014/main" id="{F4F6C974-1AED-734F-6BBA-8F349B2C1199}"/>
              </a:ext>
            </a:extLst>
          </p:cNvPr>
          <p:cNvSpPr/>
          <p:nvPr/>
        </p:nvSpPr>
        <p:spPr>
          <a:xfrm>
            <a:off x="4798228" y="6581001"/>
            <a:ext cx="2359941"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(Reynolds </a:t>
            </a:r>
            <a:r>
              <a:rPr lang="en-CA" sz="1200" i="1" dirty="0">
                <a:latin typeface="Arial" panose="020B0604020202020204" pitchFamily="34" charset="0"/>
                <a:cs typeface="Arial" panose="020B0604020202020204" pitchFamily="34" charset="0"/>
              </a:rPr>
              <a:t>et al</a:t>
            </a:r>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Lancet</a:t>
            </a:r>
            <a:r>
              <a:rPr lang="en-CA" sz="1200"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5099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40</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163866" y="691963"/>
            <a:ext cx="6566872" cy="183001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Specific Fibers: </a:t>
            </a:r>
          </a:p>
          <a:p>
            <a:r>
              <a:rPr lang="en-US" b="1" dirty="0">
                <a:solidFill>
                  <a:srgbClr val="004620"/>
                </a:solidFill>
                <a:latin typeface="Arial" panose="020B0604020202020204" pitchFamily="34" charset="0"/>
                <a:cs typeface="Arial" panose="020B0604020202020204" pitchFamily="34" charset="0"/>
              </a:rPr>
              <a:t>Resistant Starch Type III</a:t>
            </a:r>
            <a:endParaRPr lang="en-US" dirty="0"/>
          </a:p>
        </p:txBody>
      </p:sp>
      <p:sp>
        <p:nvSpPr>
          <p:cNvPr id="5" name="TextBox 4">
            <a:extLst>
              <a:ext uri="{FF2B5EF4-FFF2-40B4-BE49-F238E27FC236}">
                <a16:creationId xmlns:a16="http://schemas.microsoft.com/office/drawing/2014/main" id="{DB0D079A-ABB5-D8BC-F1DC-E43D1B8B6DEE}"/>
              </a:ext>
            </a:extLst>
          </p:cNvPr>
          <p:cNvSpPr txBox="1"/>
          <p:nvPr/>
        </p:nvSpPr>
        <p:spPr>
          <a:xfrm>
            <a:off x="1610041" y="6400413"/>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(Yadav et al.,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 J Food Sci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Nutr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2009;</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Ghassemi</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al, Chem Rev, 2022)</a:t>
            </a:r>
          </a:p>
        </p:txBody>
      </p:sp>
      <p:pic>
        <p:nvPicPr>
          <p:cNvPr id="17" name="Picture 16">
            <a:extLst>
              <a:ext uri="{FF2B5EF4-FFF2-40B4-BE49-F238E27FC236}">
                <a16:creationId xmlns:a16="http://schemas.microsoft.com/office/drawing/2014/main" id="{DB2DBBCC-1FEB-2F03-50D2-87D6C2291D8B}"/>
              </a:ext>
            </a:extLst>
          </p:cNvPr>
          <p:cNvPicPr>
            <a:picLocks noChangeAspect="1"/>
          </p:cNvPicPr>
          <p:nvPr/>
        </p:nvPicPr>
        <p:blipFill>
          <a:blip r:embed="rId4"/>
          <a:stretch>
            <a:fillRect/>
          </a:stretch>
        </p:blipFill>
        <p:spPr>
          <a:xfrm>
            <a:off x="167186" y="3104414"/>
            <a:ext cx="11864267" cy="2532914"/>
          </a:xfrm>
          <a:prstGeom prst="rect">
            <a:avLst/>
          </a:prstGeom>
        </p:spPr>
      </p:pic>
      <p:pic>
        <p:nvPicPr>
          <p:cNvPr id="19" name="Picture 18">
            <a:extLst>
              <a:ext uri="{FF2B5EF4-FFF2-40B4-BE49-F238E27FC236}">
                <a16:creationId xmlns:a16="http://schemas.microsoft.com/office/drawing/2014/main" id="{B8A5C52E-E479-5E54-0CD3-1B14275AA72A}"/>
              </a:ext>
            </a:extLst>
          </p:cNvPr>
          <p:cNvPicPr>
            <a:picLocks noChangeAspect="1"/>
          </p:cNvPicPr>
          <p:nvPr/>
        </p:nvPicPr>
        <p:blipFill>
          <a:blip r:embed="rId5"/>
          <a:stretch>
            <a:fillRect/>
          </a:stretch>
        </p:blipFill>
        <p:spPr>
          <a:xfrm>
            <a:off x="7170063" y="586620"/>
            <a:ext cx="4412337" cy="2219275"/>
          </a:xfrm>
          <a:prstGeom prst="rect">
            <a:avLst/>
          </a:prstGeom>
        </p:spPr>
      </p:pic>
      <p:sp>
        <p:nvSpPr>
          <p:cNvPr id="20" name="Arrow: Right 19">
            <a:extLst>
              <a:ext uri="{FF2B5EF4-FFF2-40B4-BE49-F238E27FC236}">
                <a16:creationId xmlns:a16="http://schemas.microsoft.com/office/drawing/2014/main" id="{6655EE3A-51DA-B8B1-9336-32F23A680E79}"/>
              </a:ext>
            </a:extLst>
          </p:cNvPr>
          <p:cNvSpPr/>
          <p:nvPr/>
        </p:nvSpPr>
        <p:spPr>
          <a:xfrm>
            <a:off x="2988298" y="5718577"/>
            <a:ext cx="7805393" cy="434540"/>
          </a:xfrm>
          <a:prstGeom prst="rightArrow">
            <a:avLst/>
          </a:prstGeom>
          <a:solidFill>
            <a:srgbClr val="C00000">
              <a:alpha val="10000"/>
            </a:srgbClr>
          </a:solidFill>
          <a:ln w="25400" cap="flat" cmpd="sng" algn="ctr">
            <a:solidFill>
              <a:srgbClr val="C00000"/>
            </a:solidFill>
            <a:prstDash val="solid"/>
          </a:ln>
          <a:effectLst/>
        </p:spPr>
        <p:txBody>
          <a:bodyPr rtlCol="0" anchor="ctr"/>
          <a:lstStyle/>
          <a:p>
            <a:pPr algn="ctr"/>
            <a:endParaRPr lang="en-US" kern="0">
              <a:solidFill>
                <a:srgbClr val="004620"/>
              </a:solidFill>
              <a:latin typeface="Calibri"/>
            </a:endParaRPr>
          </a:p>
        </p:txBody>
      </p:sp>
    </p:spTree>
    <p:extLst>
      <p:ext uri="{BB962C8B-B14F-4D97-AF65-F5344CB8AC3E}">
        <p14:creationId xmlns:p14="http://schemas.microsoft.com/office/powerpoint/2010/main" val="380299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94B00-5A09-8F90-9C54-0B6BA38E4104}"/>
              </a:ext>
            </a:extLst>
          </p:cNvPr>
          <p:cNvSpPr/>
          <p:nvPr/>
        </p:nvSpPr>
        <p:spPr>
          <a:xfrm>
            <a:off x="10026285" y="196906"/>
            <a:ext cx="1952017" cy="1161561"/>
          </a:xfrm>
          <a:prstGeom prst="rect">
            <a:avLst/>
          </a:prstGeom>
          <a:solidFill>
            <a:srgbClr val="004620">
              <a:alpha val="10000"/>
            </a:srgbClr>
          </a:solidFill>
          <a:ln w="25400" cap="flat" cmpd="sng" algn="ctr">
            <a:solidFill>
              <a:srgbClr val="0046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41</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932450" y="320508"/>
            <a:ext cx="8697433" cy="14407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4620"/>
                </a:solidFill>
                <a:latin typeface="Arial" panose="020B0604020202020204" pitchFamily="34" charset="0"/>
                <a:cs typeface="Arial" panose="020B0604020202020204" pitchFamily="34" charset="0"/>
              </a:rPr>
              <a:t>Pulses: Beans, Peas, &amp; Lentils = </a:t>
            </a:r>
            <a:r>
              <a:rPr lang="en-US" sz="3600" dirty="0">
                <a:solidFill>
                  <a:srgbClr val="004620"/>
                </a:solidFill>
                <a:latin typeface="Arial" panose="020B0604020202020204" pitchFamily="34" charset="0"/>
                <a:cs typeface="Arial" panose="020B0604020202020204" pitchFamily="34" charset="0"/>
              </a:rPr>
              <a:t>Resistant Starch &amp; Oligosaccharides </a:t>
            </a:r>
            <a:endParaRPr lang="en-US" sz="3600" dirty="0"/>
          </a:p>
        </p:txBody>
      </p:sp>
      <p:sp>
        <p:nvSpPr>
          <p:cNvPr id="5" name="TextBox 4">
            <a:extLst>
              <a:ext uri="{FF2B5EF4-FFF2-40B4-BE49-F238E27FC236}">
                <a16:creationId xmlns:a16="http://schemas.microsoft.com/office/drawing/2014/main" id="{DB0D079A-ABB5-D8BC-F1DC-E43D1B8B6DEE}"/>
              </a:ext>
            </a:extLst>
          </p:cNvPr>
          <p:cNvSpPr txBox="1"/>
          <p:nvPr/>
        </p:nvSpPr>
        <p:spPr>
          <a:xfrm>
            <a:off x="1691564" y="6581001"/>
            <a:ext cx="880887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2022; Basuray et al,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Eur</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 Clin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Nutr</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pic>
        <p:nvPicPr>
          <p:cNvPr id="4" name="Picture 3">
            <a:extLst>
              <a:ext uri="{FF2B5EF4-FFF2-40B4-BE49-F238E27FC236}">
                <a16:creationId xmlns:a16="http://schemas.microsoft.com/office/drawing/2014/main" id="{714C5F3F-F57D-A7D7-0636-AA422A15FCBC}"/>
              </a:ext>
            </a:extLst>
          </p:cNvPr>
          <p:cNvPicPr>
            <a:picLocks noChangeAspect="1"/>
          </p:cNvPicPr>
          <p:nvPr/>
        </p:nvPicPr>
        <p:blipFill>
          <a:blip r:embed="rId3"/>
          <a:stretch>
            <a:fillRect/>
          </a:stretch>
        </p:blipFill>
        <p:spPr>
          <a:xfrm>
            <a:off x="1268562" y="2130357"/>
            <a:ext cx="9965941" cy="3723538"/>
          </a:xfrm>
          <a:prstGeom prst="rect">
            <a:avLst/>
          </a:prstGeom>
        </p:spPr>
      </p:pic>
      <p:sp>
        <p:nvSpPr>
          <p:cNvPr id="9" name="TextBox 8">
            <a:extLst>
              <a:ext uri="{FF2B5EF4-FFF2-40B4-BE49-F238E27FC236}">
                <a16:creationId xmlns:a16="http://schemas.microsoft.com/office/drawing/2014/main" id="{00755BD0-114F-7606-E17D-C31AF4B7766C}"/>
              </a:ext>
            </a:extLst>
          </p:cNvPr>
          <p:cNvSpPr txBox="1"/>
          <p:nvPr/>
        </p:nvSpPr>
        <p:spPr>
          <a:xfrm>
            <a:off x="9803873" y="404507"/>
            <a:ext cx="2396839" cy="746358"/>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Fermentability</a:t>
            </a:r>
          </a:p>
          <a:p>
            <a:pPr lvl="0" algn="ctr">
              <a:spcAft>
                <a:spcPts val="300"/>
              </a:spcAft>
              <a:defRPr/>
            </a:pPr>
            <a:r>
              <a:rPr lang="en-US" sz="2000" b="1" dirty="0">
                <a:latin typeface="Arial" panose="020B0604020202020204" pitchFamily="34" charset="0"/>
                <a:cs typeface="Arial" panose="020B0604020202020204" pitchFamily="34" charset="0"/>
              </a:rPr>
              <a:t>Binding</a:t>
            </a:r>
          </a:p>
        </p:txBody>
      </p:sp>
    </p:spTree>
    <p:extLst>
      <p:ext uri="{BB962C8B-B14F-4D97-AF65-F5344CB8AC3E}">
        <p14:creationId xmlns:p14="http://schemas.microsoft.com/office/powerpoint/2010/main" val="35201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42</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1332614" y="189578"/>
            <a:ext cx="9457306" cy="9483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Prebiotic Dietary Fibers</a:t>
            </a:r>
            <a:endParaRPr lang="en-US" dirty="0"/>
          </a:p>
        </p:txBody>
      </p:sp>
      <p:sp>
        <p:nvSpPr>
          <p:cNvPr id="5" name="TextBox 4">
            <a:extLst>
              <a:ext uri="{FF2B5EF4-FFF2-40B4-BE49-F238E27FC236}">
                <a16:creationId xmlns:a16="http://schemas.microsoft.com/office/drawing/2014/main" id="{DB0D079A-ABB5-D8BC-F1DC-E43D1B8B6DEE}"/>
              </a:ext>
            </a:extLst>
          </p:cNvPr>
          <p:cNvSpPr txBox="1"/>
          <p:nvPr/>
        </p:nvSpPr>
        <p:spPr>
          <a:xfrm>
            <a:off x="2214503" y="6400413"/>
            <a:ext cx="794549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(https://prebioticassociation.org/prebiotic-types/)</a:t>
            </a:r>
          </a:p>
        </p:txBody>
      </p:sp>
      <p:pic>
        <p:nvPicPr>
          <p:cNvPr id="10" name="Picture 9" descr="A screenshot of a chart&#10;&#10;Description automatically generated">
            <a:extLst>
              <a:ext uri="{FF2B5EF4-FFF2-40B4-BE49-F238E27FC236}">
                <a16:creationId xmlns:a16="http://schemas.microsoft.com/office/drawing/2014/main" id="{7A1B290E-DF6F-E223-B82B-A5F871834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656" y="1444468"/>
            <a:ext cx="8328687" cy="4684887"/>
          </a:xfrm>
          <a:prstGeom prst="rect">
            <a:avLst/>
          </a:prstGeom>
        </p:spPr>
      </p:pic>
      <p:sp>
        <p:nvSpPr>
          <p:cNvPr id="11" name="Rectangle 10">
            <a:extLst>
              <a:ext uri="{FF2B5EF4-FFF2-40B4-BE49-F238E27FC236}">
                <a16:creationId xmlns:a16="http://schemas.microsoft.com/office/drawing/2014/main" id="{F411754D-D6D3-A465-E539-0FF150F4F3C7}"/>
              </a:ext>
            </a:extLst>
          </p:cNvPr>
          <p:cNvSpPr/>
          <p:nvPr/>
        </p:nvSpPr>
        <p:spPr>
          <a:xfrm>
            <a:off x="3642380" y="2900282"/>
            <a:ext cx="1090178" cy="538445"/>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52D1462F-952B-E9BC-C6B1-D83E0DE43941}"/>
              </a:ext>
            </a:extLst>
          </p:cNvPr>
          <p:cNvSpPr/>
          <p:nvPr/>
        </p:nvSpPr>
        <p:spPr>
          <a:xfrm>
            <a:off x="6966488" y="2174785"/>
            <a:ext cx="2770797" cy="586365"/>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17EFF270-6C69-8165-9ED8-48253DA9236E}"/>
              </a:ext>
            </a:extLst>
          </p:cNvPr>
          <p:cNvSpPr/>
          <p:nvPr/>
        </p:nvSpPr>
        <p:spPr>
          <a:xfrm>
            <a:off x="10017573" y="189578"/>
            <a:ext cx="1952017" cy="1161561"/>
          </a:xfrm>
          <a:prstGeom prst="rect">
            <a:avLst/>
          </a:prstGeom>
          <a:solidFill>
            <a:srgbClr val="004620">
              <a:alpha val="10000"/>
            </a:srgbClr>
          </a:solidFill>
          <a:ln w="25400" cap="flat" cmpd="sng" algn="ctr">
            <a:solidFill>
              <a:srgbClr val="0046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4" name="TextBox 3">
            <a:extLst>
              <a:ext uri="{FF2B5EF4-FFF2-40B4-BE49-F238E27FC236}">
                <a16:creationId xmlns:a16="http://schemas.microsoft.com/office/drawing/2014/main" id="{3572B092-B7BC-2303-6AB6-281C54BF5CF8}"/>
              </a:ext>
            </a:extLst>
          </p:cNvPr>
          <p:cNvSpPr txBox="1"/>
          <p:nvPr/>
        </p:nvSpPr>
        <p:spPr>
          <a:xfrm>
            <a:off x="9795161" y="218443"/>
            <a:ext cx="2396839" cy="1092607"/>
          </a:xfrm>
          <a:prstGeom prst="rect">
            <a:avLst/>
          </a:prstGeom>
          <a:noFill/>
        </p:spPr>
        <p:txBody>
          <a:bodyPr wrap="square">
            <a:spAutoFit/>
          </a:bodyPr>
          <a:lstStyle/>
          <a:p>
            <a:pPr lvl="0" algn="ctr">
              <a:spcAft>
                <a:spcPts val="300"/>
              </a:spcAft>
              <a:defRPr/>
            </a:pPr>
            <a:r>
              <a:rPr lang="en-US" sz="2000" b="1" dirty="0">
                <a:latin typeface="Arial" panose="020B0604020202020204" pitchFamily="34" charset="0"/>
                <a:cs typeface="Arial" panose="020B0604020202020204" pitchFamily="34" charset="0"/>
              </a:rPr>
              <a:t>Fermentability</a:t>
            </a:r>
          </a:p>
          <a:p>
            <a:pPr lvl="0" algn="ctr">
              <a:spcAft>
                <a:spcPts val="300"/>
              </a:spcAft>
              <a:defRPr/>
            </a:pPr>
            <a:endParaRPr lang="en-US" sz="2000" b="1" dirty="0">
              <a:latin typeface="Arial" panose="020B0604020202020204" pitchFamily="34" charset="0"/>
              <a:cs typeface="Arial" panose="020B0604020202020204" pitchFamily="34" charset="0"/>
            </a:endParaRPr>
          </a:p>
          <a:p>
            <a:pPr lvl="0" algn="ctr">
              <a:spcAft>
                <a:spcPts val="300"/>
              </a:spcAft>
              <a:defRPr/>
            </a:pPr>
            <a:r>
              <a:rPr lang="en-US" sz="2000" b="1" dirty="0">
                <a:latin typeface="Arial" panose="020B0604020202020204" pitchFamily="34" charset="0"/>
                <a:cs typeface="Arial" panose="020B0604020202020204" pitchFamily="34" charset="0"/>
              </a:rPr>
              <a:t>Energy Density</a:t>
            </a:r>
          </a:p>
        </p:txBody>
      </p:sp>
      <p:sp>
        <p:nvSpPr>
          <p:cNvPr id="6" name="Rectangle 5">
            <a:extLst>
              <a:ext uri="{FF2B5EF4-FFF2-40B4-BE49-F238E27FC236}">
                <a16:creationId xmlns:a16="http://schemas.microsoft.com/office/drawing/2014/main" id="{332B3095-AD06-5A3C-6B3B-2F3E38CF1F2D}"/>
              </a:ext>
            </a:extLst>
          </p:cNvPr>
          <p:cNvSpPr/>
          <p:nvPr/>
        </p:nvSpPr>
        <p:spPr>
          <a:xfrm>
            <a:off x="3642381" y="2174784"/>
            <a:ext cx="2758420" cy="586365"/>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Tree>
    <p:extLst>
      <p:ext uri="{BB962C8B-B14F-4D97-AF65-F5344CB8AC3E}">
        <p14:creationId xmlns:p14="http://schemas.microsoft.com/office/powerpoint/2010/main" val="4494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43</a:t>
            </a:fld>
            <a:endParaRPr lang="en-CA" dirty="0"/>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120503" y="225021"/>
            <a:ext cx="8697433" cy="11206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Global Prebiotic Association</a:t>
            </a:r>
            <a:endParaRPr lang="en-US" dirty="0"/>
          </a:p>
        </p:txBody>
      </p:sp>
      <p:sp>
        <p:nvSpPr>
          <p:cNvPr id="5" name="TextBox 4">
            <a:extLst>
              <a:ext uri="{FF2B5EF4-FFF2-40B4-BE49-F238E27FC236}">
                <a16:creationId xmlns:a16="http://schemas.microsoft.com/office/drawing/2014/main" id="{DB0D079A-ABB5-D8BC-F1DC-E43D1B8B6DEE}"/>
              </a:ext>
            </a:extLst>
          </p:cNvPr>
          <p:cNvSpPr txBox="1"/>
          <p:nvPr/>
        </p:nvSpPr>
        <p:spPr>
          <a:xfrm>
            <a:off x="3552373" y="6538913"/>
            <a:ext cx="508725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(https://prebioticassociation.org/about/association/)</a:t>
            </a:r>
          </a:p>
        </p:txBody>
      </p:sp>
      <p:pic>
        <p:nvPicPr>
          <p:cNvPr id="7" name="Picture 6" descr="A logo for a company&#10;&#10;Description automatically generated">
            <a:extLst>
              <a:ext uri="{FF2B5EF4-FFF2-40B4-BE49-F238E27FC236}">
                <a16:creationId xmlns:a16="http://schemas.microsoft.com/office/drawing/2014/main" id="{6A0A807D-343D-B8F9-F5C4-3E495251C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967" y="141840"/>
            <a:ext cx="2962275" cy="1543050"/>
          </a:xfrm>
          <a:prstGeom prst="rect">
            <a:avLst/>
          </a:prstGeom>
        </p:spPr>
      </p:pic>
      <p:sp>
        <p:nvSpPr>
          <p:cNvPr id="9" name="Content Placeholder 2">
            <a:extLst>
              <a:ext uri="{FF2B5EF4-FFF2-40B4-BE49-F238E27FC236}">
                <a16:creationId xmlns:a16="http://schemas.microsoft.com/office/drawing/2014/main" id="{7CFF0965-5D00-F0F6-A304-A35DF7F8EA79}"/>
              </a:ext>
            </a:extLst>
          </p:cNvPr>
          <p:cNvSpPr>
            <a:spLocks noGrp="1"/>
          </p:cNvSpPr>
          <p:nvPr>
            <p:ph idx="1"/>
          </p:nvPr>
        </p:nvSpPr>
        <p:spPr>
          <a:xfrm>
            <a:off x="1333192" y="1522157"/>
            <a:ext cx="9710491" cy="1906844"/>
          </a:xfrm>
        </p:spPr>
        <p:txBody>
          <a:bodyPr>
            <a:normAutofit/>
          </a:bodyPr>
          <a:lstStyle/>
          <a:p>
            <a:pPr marL="0" indent="0" algn="ctr">
              <a:buFont typeface="Wingdings" pitchFamily="2" charset="2"/>
              <a:buNone/>
            </a:pPr>
            <a:r>
              <a:rPr lang="en-US" altLang="en-US" sz="2400" b="1" dirty="0">
                <a:latin typeface="Arial" charset="0"/>
                <a:cs typeface="Arial" charset="0"/>
              </a:rPr>
              <a:t>GPA Mission:</a:t>
            </a:r>
          </a:p>
          <a:p>
            <a:pPr marL="0" indent="0" algn="ctr">
              <a:buFont typeface="Wingdings" pitchFamily="2" charset="2"/>
              <a:buNone/>
            </a:pPr>
            <a:r>
              <a:rPr lang="en-US" altLang="en-US" sz="2400" dirty="0">
                <a:latin typeface="Arial" charset="0"/>
                <a:cs typeface="Arial" charset="0"/>
              </a:rPr>
              <a:t>“Increase public awareness about the production, quality and science of prebiotic products, expand manufacturer understanding of the solid science supporting both well-known and newfound benefits, and create needed transparency about product quality.”</a:t>
            </a:r>
            <a:endParaRPr lang="en-CA" altLang="en-US" sz="2400" dirty="0">
              <a:latin typeface="Arial" charset="0"/>
              <a:cs typeface="Arial" charset="0"/>
            </a:endParaRPr>
          </a:p>
        </p:txBody>
      </p:sp>
      <p:pic>
        <p:nvPicPr>
          <p:cNvPr id="4" name="Picture 3">
            <a:extLst>
              <a:ext uri="{FF2B5EF4-FFF2-40B4-BE49-F238E27FC236}">
                <a16:creationId xmlns:a16="http://schemas.microsoft.com/office/drawing/2014/main" id="{4DEF78AE-5512-EC84-AEFA-93B1296433C5}"/>
              </a:ext>
            </a:extLst>
          </p:cNvPr>
          <p:cNvPicPr>
            <a:picLocks noChangeAspect="1"/>
          </p:cNvPicPr>
          <p:nvPr/>
        </p:nvPicPr>
        <p:blipFill>
          <a:blip r:embed="rId4"/>
          <a:stretch>
            <a:fillRect/>
          </a:stretch>
        </p:blipFill>
        <p:spPr>
          <a:xfrm>
            <a:off x="1240754" y="3571122"/>
            <a:ext cx="9710491" cy="2785229"/>
          </a:xfrm>
          <a:prstGeom prst="rect">
            <a:avLst/>
          </a:prstGeom>
        </p:spPr>
      </p:pic>
    </p:spTree>
    <p:extLst>
      <p:ext uri="{BB962C8B-B14F-4D97-AF65-F5344CB8AC3E}">
        <p14:creationId xmlns:p14="http://schemas.microsoft.com/office/powerpoint/2010/main" val="1625425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775F2-7507-A1BF-86BE-2BDC0DAE1C86}"/>
              </a:ext>
            </a:extLst>
          </p:cNvPr>
          <p:cNvSpPr>
            <a:spLocks noGrp="1"/>
          </p:cNvSpPr>
          <p:nvPr>
            <p:ph idx="1"/>
          </p:nvPr>
        </p:nvSpPr>
        <p:spPr>
          <a:xfrm>
            <a:off x="551270" y="1120811"/>
            <a:ext cx="6619015" cy="5517397"/>
          </a:xfrm>
        </p:spPr>
        <p:txBody>
          <a:bodyPr>
            <a:normAutofit lnSpcReduction="10000"/>
          </a:bodyPr>
          <a:lstStyle/>
          <a:p>
            <a:pPr>
              <a:spcBef>
                <a:spcPts val="0"/>
              </a:spcBef>
              <a:spcAft>
                <a:spcPts val="2400"/>
              </a:spcAft>
            </a:pPr>
            <a:r>
              <a:rPr lang="en-US" sz="2000" b="1" dirty="0">
                <a:latin typeface="Arial" panose="020B0604020202020204" pitchFamily="34" charset="0"/>
                <a:cs typeface="Arial" panose="020B0604020202020204" pitchFamily="34" charset="0"/>
              </a:rPr>
              <a:t>Dietary fibers are a very heterogenous group of nutrients with diverse health benefits.</a:t>
            </a:r>
          </a:p>
          <a:p>
            <a:pPr>
              <a:spcBef>
                <a:spcPts val="0"/>
              </a:spcBef>
              <a:spcAft>
                <a:spcPts val="600"/>
              </a:spcAft>
            </a:pPr>
            <a:r>
              <a:rPr lang="en-US" sz="2000" b="1" dirty="0">
                <a:latin typeface="Arial" panose="020B0604020202020204" pitchFamily="34" charset="0"/>
                <a:cs typeface="Arial" panose="020B0604020202020204" pitchFamily="34" charset="0"/>
              </a:rPr>
              <a:t>Whole grains, legumes, vegetables, fruits, nuts, and seeds each provide a different source of beneficial fibers.</a:t>
            </a:r>
          </a:p>
          <a:p>
            <a:pPr lvl="1">
              <a:spcBef>
                <a:spcPts val="0"/>
              </a:spcBef>
              <a:spcAft>
                <a:spcPts val="2400"/>
              </a:spcAft>
              <a:buFont typeface="Arial" panose="020B0604020202020204" pitchFamily="34" charset="0"/>
              <a:buChar char="‒"/>
            </a:pPr>
            <a:r>
              <a:rPr lang="en-US" sz="1800" dirty="0">
                <a:latin typeface="Arial" panose="020B0604020202020204" pitchFamily="34" charset="0"/>
                <a:cs typeface="Arial" panose="020B0604020202020204" pitchFamily="34" charset="0"/>
              </a:rPr>
              <a:t>A prudent diet rich in a variety of whole plant foods would support a ‘healthier’ gut microbiome, maintain gut barrier function, and improve health.</a:t>
            </a:r>
          </a:p>
          <a:p>
            <a:pPr>
              <a:spcBef>
                <a:spcPts val="0"/>
              </a:spcBef>
              <a:spcAft>
                <a:spcPts val="600"/>
              </a:spcAft>
            </a:pPr>
            <a:r>
              <a:rPr lang="en-US" sz="2000" b="1" dirty="0">
                <a:latin typeface="Arial" panose="020B0604020202020204" pitchFamily="34" charset="0"/>
                <a:cs typeface="Arial" panose="020B0604020202020204" pitchFamily="34" charset="0"/>
              </a:rPr>
              <a:t>Structure determines a fiber’s behavior along the gastrointestinal tract, thus, determining its effects on health (or lack of effect).</a:t>
            </a:r>
          </a:p>
          <a:p>
            <a:pPr lvl="1">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Caution should be taken with purified sources of fiber.</a:t>
            </a:r>
          </a:p>
          <a:p>
            <a:pPr lvl="1">
              <a:spcBef>
                <a:spcPts val="0"/>
              </a:spcBef>
              <a:spcAft>
                <a:spcPts val="24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There is convincing evidence for vicious </a:t>
            </a:r>
            <a:r>
              <a:rPr lang="el-GR" sz="1800" dirty="0">
                <a:latin typeface="Arial" panose="020B0604020202020204" pitchFamily="34" charset="0"/>
                <a:cs typeface="Arial" panose="020B0604020202020204" pitchFamily="34" charset="0"/>
              </a:rPr>
              <a:t>β-</a:t>
            </a:r>
            <a:r>
              <a:rPr lang="en-US" sz="1800" dirty="0">
                <a:latin typeface="Arial" panose="020B0604020202020204" pitchFamily="34" charset="0"/>
                <a:cs typeface="Arial" panose="020B0604020202020204" pitchFamily="34" charset="0"/>
              </a:rPr>
              <a:t>glucans (oat, barley) and psyllium, and resistant starches (replacing flour).</a:t>
            </a:r>
          </a:p>
          <a:p>
            <a:pPr>
              <a:spcBef>
                <a:spcPts val="0"/>
              </a:spcBef>
              <a:spcAft>
                <a:spcPts val="2400"/>
              </a:spcAft>
            </a:pPr>
            <a:r>
              <a:rPr lang="en-US" sz="2000" b="1" dirty="0">
                <a:latin typeface="Arial" panose="020B0604020202020204" pitchFamily="34" charset="0"/>
                <a:cs typeface="Arial" panose="020B0604020202020204" pitchFamily="34" charset="0"/>
              </a:rPr>
              <a:t>Prebiotics offer promise for the treatment of obesity by targeting the gut microbiome to promote health, but further research is needed.</a:t>
            </a:r>
          </a:p>
        </p:txBody>
      </p:sp>
      <p:sp>
        <p:nvSpPr>
          <p:cNvPr id="4" name="Slide Number Placeholder 3">
            <a:extLst>
              <a:ext uri="{FF2B5EF4-FFF2-40B4-BE49-F238E27FC236}">
                <a16:creationId xmlns:a16="http://schemas.microsoft.com/office/drawing/2014/main" id="{C1063F78-7FA0-9354-E315-6920A003F817}"/>
              </a:ext>
            </a:extLst>
          </p:cNvPr>
          <p:cNvSpPr>
            <a:spLocks noGrp="1"/>
          </p:cNvSpPr>
          <p:nvPr>
            <p:ph type="sldNum" sz="quarter" idx="12"/>
          </p:nvPr>
        </p:nvSpPr>
        <p:spPr/>
        <p:txBody>
          <a:bodyPr/>
          <a:lstStyle/>
          <a:p>
            <a:fld id="{764C28C9-204C-4C22-86C3-BF74D16CB9DA}" type="slidenum">
              <a:rPr lang="en-CA" smtClean="0"/>
              <a:pPr/>
              <a:t>44</a:t>
            </a:fld>
            <a:endParaRPr lang="en-CA"/>
          </a:p>
        </p:txBody>
      </p:sp>
      <p:sp>
        <p:nvSpPr>
          <p:cNvPr id="5" name="Rectangle 4">
            <a:extLst>
              <a:ext uri="{FF2B5EF4-FFF2-40B4-BE49-F238E27FC236}">
                <a16:creationId xmlns:a16="http://schemas.microsoft.com/office/drawing/2014/main" id="{513DC4F9-BC91-21CD-2673-A8619BDD6A4C}"/>
              </a:ext>
            </a:extLst>
          </p:cNvPr>
          <p:cNvSpPr/>
          <p:nvPr/>
        </p:nvSpPr>
        <p:spPr>
          <a:xfrm>
            <a:off x="-1524" y="-2282"/>
            <a:ext cx="12193524" cy="830997"/>
          </a:xfrm>
          <a:prstGeom prst="rect">
            <a:avLst/>
          </a:prstGeom>
          <a:solidFill>
            <a:srgbClr val="D9D9D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4000" b="1" u="sng" dirty="0">
                <a:latin typeface="Arial" panose="020B0604020202020204" pitchFamily="34" charset="0"/>
                <a:cs typeface="Arial" panose="020B0604020202020204" pitchFamily="34" charset="0"/>
              </a:rPr>
              <a:t>Take Home Messages</a:t>
            </a:r>
            <a:endParaRPr kumimoji="0" lang="en-CA" sz="40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ext Box 2">
            <a:extLst>
              <a:ext uri="{FF2B5EF4-FFF2-40B4-BE49-F238E27FC236}">
                <a16:creationId xmlns:a16="http://schemas.microsoft.com/office/drawing/2014/main" id="{0252B675-8577-0E98-7B0F-649475DC008C}"/>
              </a:ext>
            </a:extLst>
          </p:cNvPr>
          <p:cNvSpPr txBox="1">
            <a:spLocks noChangeArrowheads="1"/>
          </p:cNvSpPr>
          <p:nvPr/>
        </p:nvSpPr>
        <p:spPr bwMode="auto">
          <a:xfrm>
            <a:off x="9854812" y="5051682"/>
            <a:ext cx="2344937" cy="461665"/>
          </a:xfrm>
          <a:prstGeom prst="rect">
            <a:avLst/>
          </a:prstGeom>
          <a:noFill/>
          <a:ln w="9525">
            <a:noFill/>
            <a:miter lim="800000"/>
            <a:headEnd/>
            <a:tailEnd/>
          </a:ln>
        </p:spPr>
        <p:txBody>
          <a:bodyPr wrap="none">
            <a:spAutoFit/>
          </a:bodyPr>
          <a:lstStyle/>
          <a:p>
            <a:r>
              <a:rPr lang="en-US" sz="2400" b="1" dirty="0">
                <a:cs typeface="Arial" charset="0"/>
              </a:rPr>
              <a:t>Gut Microbiome </a:t>
            </a:r>
          </a:p>
        </p:txBody>
      </p:sp>
      <p:pic>
        <p:nvPicPr>
          <p:cNvPr id="6" name="Shape 1811" descr="https://qzprod.files.wordpress.com/2015/10/earle_28375_1.jpg?quality=80&amp;strip=all&amp;w=1024">
            <a:extLst>
              <a:ext uri="{FF2B5EF4-FFF2-40B4-BE49-F238E27FC236}">
                <a16:creationId xmlns:a16="http://schemas.microsoft.com/office/drawing/2014/main" id="{F239CAB7-E25F-D1DB-8372-44D91DC2A4ED}"/>
              </a:ext>
            </a:extLst>
          </p:cNvPr>
          <p:cNvPicPr preferRelativeResize="0"/>
          <p:nvPr/>
        </p:nvPicPr>
        <p:blipFill rotWithShape="1">
          <a:blip r:embed="rId3">
            <a:alphaModFix/>
          </a:blip>
          <a:srcRect/>
          <a:stretch/>
        </p:blipFill>
        <p:spPr>
          <a:xfrm>
            <a:off x="9960756" y="3704161"/>
            <a:ext cx="2024087" cy="1438836"/>
          </a:xfrm>
          <a:prstGeom prst="rect">
            <a:avLst/>
          </a:prstGeom>
          <a:noFill/>
          <a:ln>
            <a:noFill/>
          </a:ln>
        </p:spPr>
      </p:pic>
      <p:sp>
        <p:nvSpPr>
          <p:cNvPr id="7" name="Line 21">
            <a:extLst>
              <a:ext uri="{FF2B5EF4-FFF2-40B4-BE49-F238E27FC236}">
                <a16:creationId xmlns:a16="http://schemas.microsoft.com/office/drawing/2014/main" id="{30D78492-E84E-C8B4-829E-ABB9AAE7DA59}"/>
              </a:ext>
            </a:extLst>
          </p:cNvPr>
          <p:cNvSpPr>
            <a:spLocks noChangeShapeType="1"/>
          </p:cNvSpPr>
          <p:nvPr/>
        </p:nvSpPr>
        <p:spPr bwMode="auto">
          <a:xfrm rot="60000">
            <a:off x="8755246" y="3672930"/>
            <a:ext cx="46962" cy="1627700"/>
          </a:xfrm>
          <a:prstGeom prst="line">
            <a:avLst/>
          </a:prstGeom>
          <a:noFill/>
          <a:ln w="317500">
            <a:solidFill>
              <a:schemeClr val="tx1"/>
            </a:solidFill>
            <a:round/>
            <a:headEnd/>
            <a:tailEnd type="triangle" w="med" len="med"/>
          </a:ln>
        </p:spPr>
        <p:txBody>
          <a:bodyPr wrap="square">
            <a:spAutoFit/>
          </a:bodyPr>
          <a:lstStyle/>
          <a:p>
            <a:endParaRPr lang="en-US"/>
          </a:p>
        </p:txBody>
      </p:sp>
      <p:pic>
        <p:nvPicPr>
          <p:cNvPr id="8" name="Picture 7">
            <a:extLst>
              <a:ext uri="{FF2B5EF4-FFF2-40B4-BE49-F238E27FC236}">
                <a16:creationId xmlns:a16="http://schemas.microsoft.com/office/drawing/2014/main" id="{E9557CF1-07D2-2A26-FAEA-CAEE600B3E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47" t="2286" r="49961" b="61672"/>
          <a:stretch/>
        </p:blipFill>
        <p:spPr bwMode="auto">
          <a:xfrm>
            <a:off x="7605444" y="1120811"/>
            <a:ext cx="2469343" cy="229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45042336-9702-3599-8961-681C65176CB5}"/>
              </a:ext>
            </a:extLst>
          </p:cNvPr>
          <p:cNvSpPr/>
          <p:nvPr/>
        </p:nvSpPr>
        <p:spPr>
          <a:xfrm>
            <a:off x="8183262" y="2996905"/>
            <a:ext cx="1138969" cy="398781"/>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4D3F73B8-23E1-03C8-B0DA-084092882AB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24493" y="5567997"/>
            <a:ext cx="939950" cy="1048405"/>
          </a:xfrm>
          <a:prstGeom prst="rect">
            <a:avLst/>
          </a:prstGeom>
        </p:spPr>
      </p:pic>
      <p:pic>
        <p:nvPicPr>
          <p:cNvPr id="13" name="Picture 12" descr="Text&#10;&#10;Description automatically generated">
            <a:extLst>
              <a:ext uri="{FF2B5EF4-FFF2-40B4-BE49-F238E27FC236}">
                <a16:creationId xmlns:a16="http://schemas.microsoft.com/office/drawing/2014/main" id="{20F45A26-C891-95EA-832C-37C354161F0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621959" y="5562376"/>
            <a:ext cx="1224589" cy="1218556"/>
          </a:xfrm>
          <a:prstGeom prst="rect">
            <a:avLst/>
          </a:prstGeom>
        </p:spPr>
      </p:pic>
      <p:sp>
        <p:nvSpPr>
          <p:cNvPr id="16" name="Line 21">
            <a:extLst>
              <a:ext uri="{FF2B5EF4-FFF2-40B4-BE49-F238E27FC236}">
                <a16:creationId xmlns:a16="http://schemas.microsoft.com/office/drawing/2014/main" id="{E726B0F0-6360-5D50-7D37-DE889B50B114}"/>
              </a:ext>
            </a:extLst>
          </p:cNvPr>
          <p:cNvSpPr>
            <a:spLocks noChangeShapeType="1"/>
          </p:cNvSpPr>
          <p:nvPr/>
        </p:nvSpPr>
        <p:spPr bwMode="auto">
          <a:xfrm rot="60000">
            <a:off x="10175776" y="2800378"/>
            <a:ext cx="687480" cy="751352"/>
          </a:xfrm>
          <a:prstGeom prst="line">
            <a:avLst/>
          </a:prstGeom>
          <a:noFill/>
          <a:ln w="76200">
            <a:solidFill>
              <a:srgbClr val="FF0000"/>
            </a:solidFill>
            <a:round/>
            <a:headEnd/>
            <a:tailEnd type="triangle" w="med" len="med"/>
          </a:ln>
        </p:spPr>
        <p:txBody>
          <a:bodyPr wrap="square">
            <a:spAutoFit/>
          </a:bodyPr>
          <a:lstStyle/>
          <a:p>
            <a:endParaRPr lang="en-US" dirty="0"/>
          </a:p>
        </p:txBody>
      </p:sp>
      <p:sp>
        <p:nvSpPr>
          <p:cNvPr id="17" name="Line 21">
            <a:extLst>
              <a:ext uri="{FF2B5EF4-FFF2-40B4-BE49-F238E27FC236}">
                <a16:creationId xmlns:a16="http://schemas.microsoft.com/office/drawing/2014/main" id="{DFD21A4F-255B-EDD4-C541-75030DA2229F}"/>
              </a:ext>
            </a:extLst>
          </p:cNvPr>
          <p:cNvSpPr>
            <a:spLocks noChangeShapeType="1"/>
          </p:cNvSpPr>
          <p:nvPr/>
        </p:nvSpPr>
        <p:spPr bwMode="auto">
          <a:xfrm rot="60000" flipH="1">
            <a:off x="9966732" y="5506528"/>
            <a:ext cx="775364" cy="691863"/>
          </a:xfrm>
          <a:prstGeom prst="line">
            <a:avLst/>
          </a:prstGeom>
          <a:noFill/>
          <a:ln w="76200">
            <a:solidFill>
              <a:srgbClr val="FF0000"/>
            </a:solidFill>
            <a:round/>
            <a:headEnd/>
            <a:tailEnd type="triangle" w="med" len="med"/>
          </a:ln>
        </p:spPr>
        <p:txBody>
          <a:bodyPr wrap="square">
            <a:spAutoFit/>
          </a:bodyPr>
          <a:lstStyle/>
          <a:p>
            <a:endParaRPr lang="en-US"/>
          </a:p>
        </p:txBody>
      </p:sp>
    </p:spTree>
    <p:extLst>
      <p:ext uri="{BB962C8B-B14F-4D97-AF65-F5344CB8AC3E}">
        <p14:creationId xmlns:p14="http://schemas.microsoft.com/office/powerpoint/2010/main" val="151227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EC9522A-D424-4668-868F-F4E94DFE8486}"/>
              </a:ext>
            </a:extLst>
          </p:cNvPr>
          <p:cNvSpPr txBox="1">
            <a:spLocks/>
          </p:cNvSpPr>
          <p:nvPr/>
        </p:nvSpPr>
        <p:spPr>
          <a:xfrm>
            <a:off x="4316818" y="35008"/>
            <a:ext cx="7114641" cy="914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Arial" panose="020B0604020202020204" pitchFamily="34" charset="0"/>
                <a:cs typeface="Arial" panose="020B0604020202020204" pitchFamily="34" charset="0"/>
              </a:rPr>
              <a:t>Acknowledgements</a:t>
            </a:r>
            <a:endParaRPr lang="en-US" altLang="en-US" sz="4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D92B9AB-2899-4329-8D3C-2AD7959DA7A5}"/>
              </a:ext>
            </a:extLst>
          </p:cNvPr>
          <p:cNvSpPr>
            <a:spLocks noGrp="1"/>
          </p:cNvSpPr>
          <p:nvPr>
            <p:ph sz="half" idx="1"/>
          </p:nvPr>
        </p:nvSpPr>
        <p:spPr>
          <a:xfrm>
            <a:off x="513992" y="1110948"/>
            <a:ext cx="3161047" cy="5666921"/>
          </a:xfrm>
        </p:spPr>
        <p:txBody>
          <a:bodyPr>
            <a:normAutofit/>
          </a:bodyPr>
          <a:lstStyle/>
          <a:p>
            <a:pPr>
              <a:spcBef>
                <a:spcPts val="0"/>
              </a:spcBef>
              <a:spcAft>
                <a:spcPts val="300"/>
              </a:spcAft>
            </a:pPr>
            <a:r>
              <a:rPr lang="en-CA" sz="1800" b="1" dirty="0">
                <a:latin typeface="Arial" panose="020B0604020202020204" pitchFamily="34" charset="0"/>
                <a:cs typeface="Arial" panose="020B0604020202020204" pitchFamily="34" charset="0"/>
              </a:rPr>
              <a:t>Karen Madsen</a:t>
            </a:r>
          </a:p>
          <a:p>
            <a:pPr>
              <a:spcBef>
                <a:spcPts val="0"/>
              </a:spcBef>
              <a:spcAft>
                <a:spcPts val="300"/>
              </a:spcAft>
            </a:pPr>
            <a:r>
              <a:rPr lang="en-CA" sz="1800" b="1" dirty="0">
                <a:latin typeface="Arial" panose="020B0604020202020204" pitchFamily="34" charset="0"/>
                <a:cs typeface="Arial" panose="020B0604020202020204" pitchFamily="34" charset="0"/>
              </a:rPr>
              <a:t>Valentin Mocanu</a:t>
            </a:r>
          </a:p>
          <a:p>
            <a:pPr>
              <a:spcBef>
                <a:spcPts val="0"/>
              </a:spcBef>
              <a:spcAft>
                <a:spcPts val="300"/>
              </a:spcAft>
            </a:pPr>
            <a:r>
              <a:rPr lang="en-CA" sz="1800" b="1" dirty="0">
                <a:latin typeface="Arial" panose="020B0604020202020204" pitchFamily="34" charset="0"/>
                <a:cs typeface="Arial" panose="020B0604020202020204" pitchFamily="34" charset="0"/>
              </a:rPr>
              <a:t>Jens Walter</a:t>
            </a:r>
          </a:p>
          <a:p>
            <a:pPr>
              <a:spcBef>
                <a:spcPts val="0"/>
              </a:spcBef>
              <a:spcAft>
                <a:spcPts val="300"/>
              </a:spcAft>
            </a:pPr>
            <a:r>
              <a:rPr lang="en-CA" sz="1800" b="1" dirty="0">
                <a:latin typeface="Arial" panose="020B0604020202020204" pitchFamily="34" charset="0"/>
                <a:cs typeface="Arial" panose="020B0604020202020204" pitchFamily="34" charset="0"/>
              </a:rPr>
              <a:t>Zhengxiao (Terry) Zhang</a:t>
            </a:r>
          </a:p>
          <a:p>
            <a:pPr>
              <a:spcBef>
                <a:spcPts val="0"/>
              </a:spcBef>
              <a:spcAft>
                <a:spcPts val="300"/>
              </a:spcAft>
            </a:pPr>
            <a:r>
              <a:rPr lang="en-CA" sz="1800" b="1" dirty="0">
                <a:latin typeface="Arial" panose="020B0604020202020204" pitchFamily="34" charset="0"/>
                <a:cs typeface="Arial" panose="020B0604020202020204" pitchFamily="34" charset="0"/>
              </a:rPr>
              <a:t>Nguyen </a:t>
            </a:r>
            <a:r>
              <a:rPr lang="en-CA" sz="1800" b="1" dirty="0" err="1">
                <a:latin typeface="Arial" panose="020B0604020202020204" pitchFamily="34" charset="0"/>
                <a:cs typeface="Arial" panose="020B0604020202020204" pitchFamily="34" charset="0"/>
              </a:rPr>
              <a:t>Nguyen</a:t>
            </a:r>
            <a:endParaRPr lang="en-CA" sz="1800" b="1" dirty="0">
              <a:latin typeface="Arial" panose="020B0604020202020204" pitchFamily="34" charset="0"/>
              <a:cs typeface="Arial" panose="020B0604020202020204" pitchFamily="34" charset="0"/>
            </a:endParaRPr>
          </a:p>
          <a:p>
            <a:pPr>
              <a:spcBef>
                <a:spcPts val="0"/>
              </a:spcBef>
              <a:spcAft>
                <a:spcPts val="300"/>
              </a:spcAft>
            </a:pPr>
            <a:r>
              <a:rPr lang="en-CA" sz="1800" b="1" dirty="0">
                <a:latin typeface="Arial" panose="020B0604020202020204" pitchFamily="34" charset="0"/>
                <a:cs typeface="Arial" panose="020B0604020202020204" pitchFamily="34" charset="0"/>
              </a:rPr>
              <a:t>Maria Elisa Perez-Muñoz</a:t>
            </a:r>
          </a:p>
          <a:p>
            <a:pPr>
              <a:spcBef>
                <a:spcPts val="0"/>
              </a:spcBef>
              <a:spcAft>
                <a:spcPts val="300"/>
              </a:spcAft>
            </a:pPr>
            <a:r>
              <a:rPr lang="en-CA" sz="1800" b="1" dirty="0">
                <a:latin typeface="Arial" panose="020B0604020202020204" pitchFamily="34" charset="0"/>
                <a:cs typeface="Arial" panose="020B0604020202020204" pitchFamily="34" charset="0"/>
              </a:rPr>
              <a:t>Janis Cole</a:t>
            </a:r>
          </a:p>
          <a:p>
            <a:pPr>
              <a:spcBef>
                <a:spcPts val="0"/>
              </a:spcBef>
              <a:spcAft>
                <a:spcPts val="300"/>
              </a:spcAft>
            </a:pPr>
            <a:r>
              <a:rPr lang="en-CA" sz="1800" b="1" dirty="0">
                <a:latin typeface="Arial" panose="020B0604020202020204" pitchFamily="34" charset="0"/>
                <a:cs typeface="Arial" panose="020B0604020202020204" pitchFamily="34" charset="0"/>
              </a:rPr>
              <a:t>Catherine Field </a:t>
            </a:r>
          </a:p>
          <a:p>
            <a:pPr>
              <a:spcBef>
                <a:spcPts val="0"/>
              </a:spcBef>
              <a:spcAft>
                <a:spcPts val="300"/>
              </a:spcAft>
            </a:pPr>
            <a:r>
              <a:rPr lang="en-CA" sz="1800" b="1" dirty="0">
                <a:latin typeface="Arial" panose="020B0604020202020204" pitchFamily="34" charset="0"/>
                <a:cs typeface="Arial" panose="020B0604020202020204" pitchFamily="34" charset="0"/>
              </a:rPr>
              <a:t>Carla Prado </a:t>
            </a:r>
          </a:p>
          <a:p>
            <a:pPr marL="0" indent="0">
              <a:spcBef>
                <a:spcPts val="0"/>
              </a:spcBef>
              <a:spcAft>
                <a:spcPts val="300"/>
              </a:spcAft>
              <a:buNone/>
            </a:pPr>
            <a:endParaRPr lang="en-CA" sz="1800" b="1" dirty="0">
              <a:latin typeface="Arial" panose="020B0604020202020204" pitchFamily="34" charset="0"/>
              <a:cs typeface="Arial" panose="020B0604020202020204" pitchFamily="34" charset="0"/>
            </a:endParaRPr>
          </a:p>
          <a:p>
            <a:pPr marL="0" indent="0">
              <a:spcBef>
                <a:spcPts val="0"/>
              </a:spcBef>
              <a:spcAft>
                <a:spcPts val="300"/>
              </a:spcAft>
              <a:buNone/>
            </a:pPr>
            <a:endParaRPr lang="en-CA" sz="1800" b="1" dirty="0">
              <a:latin typeface="Arial" panose="020B0604020202020204" pitchFamily="34" charset="0"/>
              <a:cs typeface="Arial" panose="020B0604020202020204" pitchFamily="34" charset="0"/>
            </a:endParaRPr>
          </a:p>
          <a:p>
            <a:pPr marL="0" indent="0">
              <a:spcBef>
                <a:spcPts val="0"/>
              </a:spcBef>
              <a:spcAft>
                <a:spcPts val="300"/>
              </a:spcAft>
              <a:buNone/>
            </a:pPr>
            <a:endParaRPr lang="en-CA" sz="1800" b="1" dirty="0">
              <a:latin typeface="Arial" panose="020B0604020202020204" pitchFamily="34" charset="0"/>
              <a:cs typeface="Arial" panose="020B0604020202020204" pitchFamily="34" charset="0"/>
            </a:endParaRPr>
          </a:p>
          <a:p>
            <a:pPr>
              <a:spcBef>
                <a:spcPts val="0"/>
              </a:spcBef>
              <a:spcAft>
                <a:spcPts val="300"/>
              </a:spcAft>
            </a:pPr>
            <a:r>
              <a:rPr lang="en-CA" sz="1800" b="1" dirty="0">
                <a:latin typeface="Arial" panose="020B0604020202020204" pitchFamily="34" charset="0"/>
                <a:cs typeface="Arial" panose="020B0604020202020204" pitchFamily="34" charset="0"/>
              </a:rPr>
              <a:t>Benjamin Seethaler</a:t>
            </a:r>
          </a:p>
          <a:p>
            <a:pPr>
              <a:spcBef>
                <a:spcPts val="0"/>
              </a:spcBef>
              <a:spcAft>
                <a:spcPts val="300"/>
              </a:spcAft>
            </a:pPr>
            <a:r>
              <a:rPr lang="en-CA" sz="1800" b="1" dirty="0">
                <a:latin typeface="Arial" panose="020B0604020202020204" pitchFamily="34" charset="0"/>
                <a:cs typeface="Arial" panose="020B0604020202020204" pitchFamily="34" charset="0"/>
              </a:rPr>
              <a:t>Stephan Bischoff</a:t>
            </a:r>
          </a:p>
          <a:p>
            <a:pPr marL="0" indent="0">
              <a:spcBef>
                <a:spcPts val="0"/>
              </a:spcBef>
              <a:spcAft>
                <a:spcPts val="300"/>
              </a:spcAft>
              <a:buNone/>
            </a:pPr>
            <a:endParaRPr lang="en-CA" sz="1800" b="1" dirty="0">
              <a:latin typeface="Arial" panose="020B0604020202020204" pitchFamily="34" charset="0"/>
              <a:cs typeface="Arial" panose="020B0604020202020204" pitchFamily="34" charset="0"/>
            </a:endParaRPr>
          </a:p>
          <a:p>
            <a:pPr marL="0" indent="0">
              <a:spcBef>
                <a:spcPts val="0"/>
              </a:spcBef>
              <a:spcAft>
                <a:spcPts val="300"/>
              </a:spcAft>
              <a:buNone/>
            </a:pPr>
            <a:endParaRPr lang="en-CA" sz="1800" b="1" dirty="0">
              <a:latin typeface="Arial" panose="020B0604020202020204" pitchFamily="34" charset="0"/>
              <a:cs typeface="Arial" panose="020B0604020202020204" pitchFamily="34" charset="0"/>
            </a:endParaRPr>
          </a:p>
          <a:p>
            <a:pPr marL="0" indent="0">
              <a:spcBef>
                <a:spcPts val="0"/>
              </a:spcBef>
              <a:spcAft>
                <a:spcPts val="300"/>
              </a:spcAft>
              <a:buNone/>
            </a:pPr>
            <a:endParaRPr lang="en-CA" sz="1800" b="1" dirty="0">
              <a:latin typeface="Arial" panose="020B0604020202020204" pitchFamily="34" charset="0"/>
              <a:cs typeface="Arial" panose="020B0604020202020204" pitchFamily="34" charset="0"/>
            </a:endParaRPr>
          </a:p>
          <a:p>
            <a:pPr>
              <a:spcBef>
                <a:spcPts val="0"/>
              </a:spcBef>
              <a:spcAft>
                <a:spcPts val="300"/>
              </a:spcAft>
            </a:pPr>
            <a:r>
              <a:rPr lang="en-CA" sz="1800" b="1" dirty="0">
                <a:latin typeface="Arial" panose="020B0604020202020204" pitchFamily="34" charset="0"/>
                <a:cs typeface="Arial" panose="020B0604020202020204" pitchFamily="34" charset="0"/>
              </a:rPr>
              <a:t>Alessandra Riva</a:t>
            </a:r>
          </a:p>
          <a:p>
            <a:pPr>
              <a:spcBef>
                <a:spcPts val="0"/>
              </a:spcBef>
              <a:spcAft>
                <a:spcPts val="300"/>
              </a:spcAft>
            </a:pPr>
            <a:r>
              <a:rPr lang="en-CA" sz="1800" b="1" dirty="0">
                <a:latin typeface="Arial" panose="020B0604020202020204" pitchFamily="34" charset="0"/>
                <a:cs typeface="Arial" panose="020B0604020202020204" pitchFamily="34" charset="0"/>
              </a:rPr>
              <a:t>David Berry</a:t>
            </a:r>
          </a:p>
        </p:txBody>
      </p:sp>
      <p:pic>
        <p:nvPicPr>
          <p:cNvPr id="2" name="Picture 1">
            <a:extLst>
              <a:ext uri="{FF2B5EF4-FFF2-40B4-BE49-F238E27FC236}">
                <a16:creationId xmlns:a16="http://schemas.microsoft.com/office/drawing/2014/main" id="{74A4BDAF-865A-4A85-9849-59EE1F19FD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4509"/>
          <a:stretch/>
        </p:blipFill>
        <p:spPr>
          <a:xfrm>
            <a:off x="7648181" y="4448852"/>
            <a:ext cx="3805219" cy="1764132"/>
          </a:xfrm>
          <a:prstGeom prst="rect">
            <a:avLst/>
          </a:prstGeom>
        </p:spPr>
      </p:pic>
      <p:pic>
        <p:nvPicPr>
          <p:cNvPr id="4" name="Graphic 3">
            <a:extLst>
              <a:ext uri="{FF2B5EF4-FFF2-40B4-BE49-F238E27FC236}">
                <a16:creationId xmlns:a16="http://schemas.microsoft.com/office/drawing/2014/main" id="{12D1028B-4E3C-01F5-D8DA-723B23F0664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8003" y="3967140"/>
            <a:ext cx="1926732" cy="560508"/>
          </a:xfrm>
          <a:prstGeom prst="rect">
            <a:avLst/>
          </a:prstGeom>
        </p:spPr>
      </p:pic>
      <p:pic>
        <p:nvPicPr>
          <p:cNvPr id="11" name="Picture 10">
            <a:extLst>
              <a:ext uri="{FF2B5EF4-FFF2-40B4-BE49-F238E27FC236}">
                <a16:creationId xmlns:a16="http://schemas.microsoft.com/office/drawing/2014/main" id="{F4F84B8C-02F9-D9B4-859D-2260FFC239B6}"/>
              </a:ext>
            </a:extLst>
          </p:cNvPr>
          <p:cNvPicPr>
            <a:picLocks noChangeAspect="1"/>
          </p:cNvPicPr>
          <p:nvPr/>
        </p:nvPicPr>
        <p:blipFill>
          <a:blip r:embed="rId6"/>
          <a:stretch>
            <a:fillRect/>
          </a:stretch>
        </p:blipFill>
        <p:spPr>
          <a:xfrm>
            <a:off x="7541430" y="2171927"/>
            <a:ext cx="4232947" cy="985255"/>
          </a:xfrm>
          <a:prstGeom prst="rect">
            <a:avLst/>
          </a:prstGeom>
        </p:spPr>
      </p:pic>
      <p:pic>
        <p:nvPicPr>
          <p:cNvPr id="14" name="Picture 13">
            <a:extLst>
              <a:ext uri="{FF2B5EF4-FFF2-40B4-BE49-F238E27FC236}">
                <a16:creationId xmlns:a16="http://schemas.microsoft.com/office/drawing/2014/main" id="{07C6EA4D-3486-FBC2-A7CE-4EDD347B4530}"/>
              </a:ext>
            </a:extLst>
          </p:cNvPr>
          <p:cNvPicPr>
            <a:picLocks noChangeAspect="1"/>
          </p:cNvPicPr>
          <p:nvPr/>
        </p:nvPicPr>
        <p:blipFill>
          <a:blip r:embed="rId7"/>
          <a:stretch>
            <a:fillRect/>
          </a:stretch>
        </p:blipFill>
        <p:spPr>
          <a:xfrm>
            <a:off x="7545380" y="968928"/>
            <a:ext cx="4043089" cy="1063971"/>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E4E9E08C-129E-2348-5498-42DEA63A7A5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13202" y="1261553"/>
            <a:ext cx="3161047" cy="2050715"/>
          </a:xfrm>
          <a:prstGeom prst="rect">
            <a:avLst/>
          </a:prstGeom>
        </p:spPr>
      </p:pic>
      <p:pic>
        <p:nvPicPr>
          <p:cNvPr id="9" name="Picture 3">
            <a:extLst>
              <a:ext uri="{FF2B5EF4-FFF2-40B4-BE49-F238E27FC236}">
                <a16:creationId xmlns:a16="http://schemas.microsoft.com/office/drawing/2014/main" id="{D39EAE0D-6BBD-F766-21B7-647E765CE64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22675" y="4998950"/>
            <a:ext cx="2244418" cy="75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9A040383-6EBF-B079-DF2F-7BE957B1BCA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44809" y="4008614"/>
            <a:ext cx="2932459" cy="752260"/>
          </a:xfrm>
          <a:prstGeom prst="rect">
            <a:avLst/>
          </a:prstGeom>
        </p:spPr>
      </p:pic>
      <p:pic>
        <p:nvPicPr>
          <p:cNvPr id="3" name="Picture 2">
            <a:extLst>
              <a:ext uri="{FF2B5EF4-FFF2-40B4-BE49-F238E27FC236}">
                <a16:creationId xmlns:a16="http://schemas.microsoft.com/office/drawing/2014/main" id="{9A55DC9B-ECC8-2AE3-56F5-B4D19A887A19}"/>
              </a:ext>
            </a:extLst>
          </p:cNvPr>
          <p:cNvPicPr>
            <a:picLocks noChangeAspect="1"/>
          </p:cNvPicPr>
          <p:nvPr/>
        </p:nvPicPr>
        <p:blipFill>
          <a:blip r:embed="rId11"/>
          <a:stretch>
            <a:fillRect/>
          </a:stretch>
        </p:blipFill>
        <p:spPr>
          <a:xfrm>
            <a:off x="786505" y="5404263"/>
            <a:ext cx="1987684" cy="560508"/>
          </a:xfrm>
          <a:prstGeom prst="rect">
            <a:avLst/>
          </a:prstGeom>
        </p:spPr>
      </p:pic>
      <p:pic>
        <p:nvPicPr>
          <p:cNvPr id="12" name="Picture 11" descr="A green and white logo&#10;&#10;Description automatically generated">
            <a:extLst>
              <a:ext uri="{FF2B5EF4-FFF2-40B4-BE49-F238E27FC236}">
                <a16:creationId xmlns:a16="http://schemas.microsoft.com/office/drawing/2014/main" id="{5EC9ABC8-A82D-73AD-65E9-A5706CF78083}"/>
              </a:ext>
            </a:extLst>
          </p:cNvPr>
          <p:cNvPicPr>
            <a:picLocks noChangeAspect="1"/>
          </p:cNvPicPr>
          <p:nvPr/>
        </p:nvPicPr>
        <p:blipFill rotWithShape="1">
          <a:blip r:embed="rId12">
            <a:extLst>
              <a:ext uri="{28A0092B-C50C-407E-A947-70E740481C1C}">
                <a14:useLocalDpi xmlns:a14="http://schemas.microsoft.com/office/drawing/2010/main" val="0"/>
              </a:ext>
            </a:extLst>
          </a:blip>
          <a:srcRect l="10289" t="25978" r="9479" b="27244"/>
          <a:stretch/>
        </p:blipFill>
        <p:spPr>
          <a:xfrm>
            <a:off x="760541" y="389131"/>
            <a:ext cx="2376684" cy="721817"/>
          </a:xfrm>
          <a:prstGeom prst="rect">
            <a:avLst/>
          </a:prstGeom>
        </p:spPr>
      </p:pic>
      <p:pic>
        <p:nvPicPr>
          <p:cNvPr id="16" name="Picture 15" descr="National Institutes of Health (NIH) - Turning Discovery into Health">
            <a:extLst>
              <a:ext uri="{FF2B5EF4-FFF2-40B4-BE49-F238E27FC236}">
                <a16:creationId xmlns:a16="http://schemas.microsoft.com/office/drawing/2014/main" id="{3DA087CC-8C08-E9B4-DC9A-A41BCC1218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8181" y="3452130"/>
            <a:ext cx="3699234" cy="5529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6C56716-BAD8-623B-76D5-44B8CB96342D}"/>
              </a:ext>
            </a:extLst>
          </p:cNvPr>
          <p:cNvSpPr txBox="1"/>
          <p:nvPr/>
        </p:nvSpPr>
        <p:spPr>
          <a:xfrm>
            <a:off x="9762667" y="3989392"/>
            <a:ext cx="2255095" cy="261610"/>
          </a:xfrm>
          <a:prstGeom prst="rect">
            <a:avLst/>
          </a:prstGeom>
          <a:noFill/>
        </p:spPr>
        <p:txBody>
          <a:bodyPr wrap="square">
            <a:spAutoFit/>
          </a:bodyPr>
          <a:lstStyle/>
          <a:p>
            <a:r>
              <a:rPr lang="en-US" sz="1100" dirty="0">
                <a:solidFill>
                  <a:srgbClr val="000000"/>
                </a:solidFill>
                <a:latin typeface="Arial" panose="020B0604020202020204" pitchFamily="34" charset="0"/>
                <a:cs typeface="Arial" panose="020B0604020202020204" pitchFamily="34" charset="0"/>
              </a:rPr>
              <a:t>Award #: P20 GM104320</a:t>
            </a:r>
            <a:endParaRPr lang="en-US" sz="1100" dirty="0">
              <a:latin typeface="Arial" panose="020B0604020202020204" pitchFamily="34" charset="0"/>
              <a:cs typeface="Arial" panose="020B0604020202020204" pitchFamily="34" charset="0"/>
            </a:endParaRPr>
          </a:p>
        </p:txBody>
      </p:sp>
      <p:sp>
        <p:nvSpPr>
          <p:cNvPr id="18" name="Slide Number Placeholder 2">
            <a:extLst>
              <a:ext uri="{FF2B5EF4-FFF2-40B4-BE49-F238E27FC236}">
                <a16:creationId xmlns:a16="http://schemas.microsoft.com/office/drawing/2014/main" id="{E5067CAB-8A37-9F66-EAED-F7341266886F}"/>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9375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919" y="1130672"/>
            <a:ext cx="7723755" cy="4441107"/>
          </a:xfrm>
          <a:noFill/>
          <a:ln w="76200">
            <a:noFill/>
          </a:ln>
        </p:spPr>
        <p:style>
          <a:lnRef idx="2">
            <a:schemeClr val="dk1"/>
          </a:lnRef>
          <a:fillRef idx="1">
            <a:schemeClr val="lt1"/>
          </a:fillRef>
          <a:effectRef idx="0">
            <a:schemeClr val="dk1"/>
          </a:effectRef>
          <a:fontRef idx="minor">
            <a:schemeClr val="dk1"/>
          </a:fontRef>
        </p:style>
        <p:txBody>
          <a:bodyPr>
            <a:noAutofit/>
          </a:bodyPr>
          <a:lstStyle/>
          <a:p>
            <a:r>
              <a:rPr lang="en-CA" sz="8800" b="1" dirty="0">
                <a:solidFill>
                  <a:schemeClr val="tx1"/>
                </a:solidFill>
                <a:latin typeface="Arial" panose="020B0604020202020204" pitchFamily="34" charset="0"/>
                <a:cs typeface="Arial" panose="020B0604020202020204" pitchFamily="34" charset="0"/>
              </a:rPr>
              <a:t>Thank You!</a:t>
            </a:r>
            <a:br>
              <a:rPr lang="en-CA" sz="8800" b="1" dirty="0">
                <a:solidFill>
                  <a:schemeClr val="tx1"/>
                </a:solidFill>
                <a:latin typeface="Arial" panose="020B0604020202020204" pitchFamily="34" charset="0"/>
                <a:cs typeface="Arial" panose="020B0604020202020204" pitchFamily="34" charset="0"/>
              </a:rPr>
            </a:br>
            <a:r>
              <a:rPr lang="en-CA" sz="4800" b="1" dirty="0">
                <a:solidFill>
                  <a:srgbClr val="E60000"/>
                </a:solidFill>
                <a:latin typeface="Arial" panose="020B0604020202020204" pitchFamily="34" charset="0"/>
                <a:cs typeface="Arial" panose="020B0604020202020204" pitchFamily="34" charset="0"/>
              </a:rPr>
              <a:t>Questions?</a:t>
            </a:r>
            <a:br>
              <a:rPr lang="en-CA" sz="4800" b="1" dirty="0">
                <a:solidFill>
                  <a:srgbClr val="E60000"/>
                </a:solidFill>
                <a:latin typeface="Arial" panose="020B0604020202020204" pitchFamily="34" charset="0"/>
                <a:cs typeface="Arial" panose="020B0604020202020204" pitchFamily="34" charset="0"/>
              </a:rPr>
            </a:br>
            <a:br>
              <a:rPr lang="en-CA" sz="4800" b="1" dirty="0">
                <a:solidFill>
                  <a:srgbClr val="E60000"/>
                </a:solidFill>
                <a:latin typeface="Arial" panose="020B0604020202020204" pitchFamily="34" charset="0"/>
                <a:cs typeface="Arial" panose="020B0604020202020204" pitchFamily="34" charset="0"/>
              </a:rPr>
            </a:br>
            <a:r>
              <a:rPr lang="en-CA" sz="4000" b="1" dirty="0">
                <a:solidFill>
                  <a:schemeClr val="tx1"/>
                </a:solidFill>
                <a:latin typeface="Arial" panose="020B0604020202020204" pitchFamily="34" charset="0"/>
                <a:cs typeface="Arial" panose="020B0604020202020204" pitchFamily="34" charset="0"/>
              </a:rPr>
              <a:t>Email: edeehan2@unl.edu</a:t>
            </a:r>
            <a:endParaRPr lang="en-CA" sz="8000" b="1" dirty="0">
              <a:solidFill>
                <a:srgbClr val="E6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80ECF9D-97AD-476A-8F04-6B8C95F66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C28C9-204C-4C22-86C3-BF74D16CB9D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4279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97B8EF-6966-FEBB-A28E-8726FA03BD3F}"/>
              </a:ext>
            </a:extLst>
          </p:cNvPr>
          <p:cNvSpPr>
            <a:spLocks noGrp="1"/>
          </p:cNvSpPr>
          <p:nvPr>
            <p:ph type="sldNum" sz="quarter" idx="12"/>
          </p:nvPr>
        </p:nvSpPr>
        <p:spPr/>
        <p:txBody>
          <a:bodyPr/>
          <a:lstStyle/>
          <a:p>
            <a:fld id="{D819BC6E-FDB9-43F3-8E45-256338661639}" type="slidenum">
              <a:rPr lang="en-CA" smtClean="0"/>
              <a:t>47</a:t>
            </a:fld>
            <a:endParaRPr lang="en-CA"/>
          </a:p>
        </p:txBody>
      </p:sp>
      <p:sp>
        <p:nvSpPr>
          <p:cNvPr id="5" name="Oval 4">
            <a:extLst>
              <a:ext uri="{FF2B5EF4-FFF2-40B4-BE49-F238E27FC236}">
                <a16:creationId xmlns:a16="http://schemas.microsoft.com/office/drawing/2014/main" id="{791EF1C8-DFF6-62F4-821B-65296BFC1606}"/>
              </a:ext>
            </a:extLst>
          </p:cNvPr>
          <p:cNvSpPr/>
          <p:nvPr/>
        </p:nvSpPr>
        <p:spPr>
          <a:xfrm>
            <a:off x="5022150" y="2642101"/>
            <a:ext cx="2700208" cy="232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a:p>
            <a:pPr algn="ctr"/>
            <a:endParaRPr lang="en-CA" dirty="0"/>
          </a:p>
          <a:p>
            <a:pPr algn="ctr"/>
            <a:endParaRPr lang="en-CA" dirty="0"/>
          </a:p>
          <a:p>
            <a:pPr algn="ctr"/>
            <a:r>
              <a:rPr lang="en-CA" sz="2000" b="1" cap="small" dirty="0"/>
              <a:t>Improved Gastrointestinal Tolerance</a:t>
            </a:r>
          </a:p>
        </p:txBody>
      </p:sp>
      <p:sp>
        <p:nvSpPr>
          <p:cNvPr id="6" name="Rectangle: Rounded Corners 5">
            <a:extLst>
              <a:ext uri="{FF2B5EF4-FFF2-40B4-BE49-F238E27FC236}">
                <a16:creationId xmlns:a16="http://schemas.microsoft.com/office/drawing/2014/main" id="{A7C11B6D-1D04-78E5-B859-BC9E116413B4}"/>
              </a:ext>
            </a:extLst>
          </p:cNvPr>
          <p:cNvSpPr/>
          <p:nvPr/>
        </p:nvSpPr>
        <p:spPr>
          <a:xfrm>
            <a:off x="431500" y="2155694"/>
            <a:ext cx="2019692" cy="649371"/>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Fibers intrinsic &amp; intact within the food matrix</a:t>
            </a:r>
          </a:p>
        </p:txBody>
      </p:sp>
      <p:sp>
        <p:nvSpPr>
          <p:cNvPr id="7" name="Rectangle: Rounded Corners 6">
            <a:extLst>
              <a:ext uri="{FF2B5EF4-FFF2-40B4-BE49-F238E27FC236}">
                <a16:creationId xmlns:a16="http://schemas.microsoft.com/office/drawing/2014/main" id="{537641D7-824B-F397-319A-97CB3D882025}"/>
              </a:ext>
            </a:extLst>
          </p:cNvPr>
          <p:cNvSpPr/>
          <p:nvPr/>
        </p:nvSpPr>
        <p:spPr>
          <a:xfrm>
            <a:off x="2979557" y="2131087"/>
            <a:ext cx="1897166" cy="695403"/>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Slow rate of microbial fermentation &amp; </a:t>
            </a:r>
          </a:p>
          <a:p>
            <a:pPr algn="ctr"/>
            <a:r>
              <a:rPr lang="en-CA" sz="1400" dirty="0">
                <a:solidFill>
                  <a:schemeClr val="tx1"/>
                </a:solidFill>
              </a:rPr>
              <a:t>hydrogen production</a:t>
            </a:r>
          </a:p>
        </p:txBody>
      </p:sp>
      <p:sp>
        <p:nvSpPr>
          <p:cNvPr id="8" name="Arrow: Right 7">
            <a:extLst>
              <a:ext uri="{FF2B5EF4-FFF2-40B4-BE49-F238E27FC236}">
                <a16:creationId xmlns:a16="http://schemas.microsoft.com/office/drawing/2014/main" id="{88F8CC6E-2CF5-4661-3413-8F20B73168C3}"/>
              </a:ext>
            </a:extLst>
          </p:cNvPr>
          <p:cNvSpPr/>
          <p:nvPr/>
        </p:nvSpPr>
        <p:spPr>
          <a:xfrm rot="2354809">
            <a:off x="4933189" y="2809221"/>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0C7ECC1A-BF67-FFF6-E4C3-D20122FE8D48}"/>
              </a:ext>
            </a:extLst>
          </p:cNvPr>
          <p:cNvSpPr/>
          <p:nvPr/>
        </p:nvSpPr>
        <p:spPr>
          <a:xfrm>
            <a:off x="3185441" y="5186194"/>
            <a:ext cx="2019691" cy="695403"/>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Higher doses of       slow-fermenting fibers </a:t>
            </a:r>
          </a:p>
        </p:txBody>
      </p:sp>
      <p:sp>
        <p:nvSpPr>
          <p:cNvPr id="10" name="Rectangle: Rounded Corners 9">
            <a:extLst>
              <a:ext uri="{FF2B5EF4-FFF2-40B4-BE49-F238E27FC236}">
                <a16:creationId xmlns:a16="http://schemas.microsoft.com/office/drawing/2014/main" id="{70854223-E5B1-E7D2-944F-50035368F3CB}"/>
              </a:ext>
            </a:extLst>
          </p:cNvPr>
          <p:cNvSpPr/>
          <p:nvPr/>
        </p:nvSpPr>
        <p:spPr>
          <a:xfrm>
            <a:off x="2659648" y="4321656"/>
            <a:ext cx="1864604" cy="613491"/>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Lower doses of </a:t>
            </a:r>
          </a:p>
          <a:p>
            <a:pPr algn="ctr"/>
            <a:r>
              <a:rPr lang="en-CA" sz="1400" dirty="0">
                <a:solidFill>
                  <a:schemeClr val="tx1"/>
                </a:solidFill>
              </a:rPr>
              <a:t>fast-fermenting fibers </a:t>
            </a:r>
          </a:p>
        </p:txBody>
      </p:sp>
      <p:sp>
        <p:nvSpPr>
          <p:cNvPr id="11" name="Rectangle: Rounded Corners 10">
            <a:extLst>
              <a:ext uri="{FF2B5EF4-FFF2-40B4-BE49-F238E27FC236}">
                <a16:creationId xmlns:a16="http://schemas.microsoft.com/office/drawing/2014/main" id="{9DFDDD8A-48B9-7927-C698-8AD6200C519E}"/>
              </a:ext>
            </a:extLst>
          </p:cNvPr>
          <p:cNvSpPr/>
          <p:nvPr/>
        </p:nvSpPr>
        <p:spPr>
          <a:xfrm>
            <a:off x="10109193" y="4820420"/>
            <a:ext cx="1712998" cy="725890"/>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Gradually increasing amounts of fiber over time</a:t>
            </a:r>
            <a:endParaRPr lang="en-CA" sz="1400" dirty="0">
              <a:solidFill>
                <a:schemeClr val="tx1"/>
              </a:solidFill>
            </a:endParaRPr>
          </a:p>
        </p:txBody>
      </p:sp>
      <p:sp>
        <p:nvSpPr>
          <p:cNvPr id="12" name="Rectangle: Rounded Corners 11">
            <a:extLst>
              <a:ext uri="{FF2B5EF4-FFF2-40B4-BE49-F238E27FC236}">
                <a16:creationId xmlns:a16="http://schemas.microsoft.com/office/drawing/2014/main" id="{7603C1B4-15A1-005C-4253-F35C741C62CB}"/>
              </a:ext>
            </a:extLst>
          </p:cNvPr>
          <p:cNvSpPr/>
          <p:nvPr/>
        </p:nvSpPr>
        <p:spPr>
          <a:xfrm>
            <a:off x="7770983" y="4765062"/>
            <a:ext cx="1773499" cy="882999"/>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Adaptation of gut microbiome to</a:t>
            </a:r>
          </a:p>
          <a:p>
            <a:pPr algn="ctr"/>
            <a:r>
              <a:rPr lang="en-CA" sz="1400" dirty="0">
                <a:solidFill>
                  <a:schemeClr val="tx1"/>
                </a:solidFill>
              </a:rPr>
              <a:t>increased fiber fermentation</a:t>
            </a:r>
          </a:p>
        </p:txBody>
      </p:sp>
      <p:sp>
        <p:nvSpPr>
          <p:cNvPr id="13" name="Arrow: Right 12">
            <a:extLst>
              <a:ext uri="{FF2B5EF4-FFF2-40B4-BE49-F238E27FC236}">
                <a16:creationId xmlns:a16="http://schemas.microsoft.com/office/drawing/2014/main" id="{BFCACF02-ECBB-3472-26FB-EF534550588A}"/>
              </a:ext>
            </a:extLst>
          </p:cNvPr>
          <p:cNvSpPr/>
          <p:nvPr/>
        </p:nvSpPr>
        <p:spPr>
          <a:xfrm rot="13260935">
            <a:off x="7465338" y="4530287"/>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Right 13">
            <a:extLst>
              <a:ext uri="{FF2B5EF4-FFF2-40B4-BE49-F238E27FC236}">
                <a16:creationId xmlns:a16="http://schemas.microsoft.com/office/drawing/2014/main" id="{28499B81-E86D-2555-8C50-4C31722B1CBD}"/>
              </a:ext>
            </a:extLst>
          </p:cNvPr>
          <p:cNvSpPr/>
          <p:nvPr/>
        </p:nvSpPr>
        <p:spPr>
          <a:xfrm rot="8351859">
            <a:off x="7534789" y="2817361"/>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2">
            <a:extLst>
              <a:ext uri="{FF2B5EF4-FFF2-40B4-BE49-F238E27FC236}">
                <a16:creationId xmlns:a16="http://schemas.microsoft.com/office/drawing/2014/main" id="{B15B895B-31AA-6FB2-446A-78907F2D9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579" y="2892032"/>
            <a:ext cx="642800" cy="888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2C600E7F-B3AF-81E6-5F5C-9129E75D7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883" y="3084520"/>
            <a:ext cx="450673" cy="4174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F9E1267-B2B4-BE8F-CA3F-5F90EE44DAF4}"/>
              </a:ext>
            </a:extLst>
          </p:cNvPr>
          <p:cNvSpPr/>
          <p:nvPr/>
        </p:nvSpPr>
        <p:spPr>
          <a:xfrm>
            <a:off x="7409715" y="3520075"/>
            <a:ext cx="2086128" cy="47139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ym typeface="Wingdings 3" panose="05040102010807070707" pitchFamily="18" charset="2"/>
              </a:rPr>
              <a:t> Abdominal Pain  </a:t>
            </a:r>
            <a:endParaRPr lang="en-CA" dirty="0"/>
          </a:p>
        </p:txBody>
      </p:sp>
      <p:sp>
        <p:nvSpPr>
          <p:cNvPr id="18" name="Rectangle 17">
            <a:extLst>
              <a:ext uri="{FF2B5EF4-FFF2-40B4-BE49-F238E27FC236}">
                <a16:creationId xmlns:a16="http://schemas.microsoft.com/office/drawing/2014/main" id="{1CBC0DA2-A80E-BA64-9E71-C89C9845A5FD}"/>
              </a:ext>
            </a:extLst>
          </p:cNvPr>
          <p:cNvSpPr/>
          <p:nvPr/>
        </p:nvSpPr>
        <p:spPr>
          <a:xfrm>
            <a:off x="5690912" y="4820420"/>
            <a:ext cx="1292687" cy="38614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ym typeface="Wingdings 3" panose="05040102010807070707" pitchFamily="18" charset="2"/>
              </a:rPr>
              <a:t> Bloating </a:t>
            </a:r>
            <a:endParaRPr lang="en-CA" dirty="0"/>
          </a:p>
        </p:txBody>
      </p:sp>
      <p:sp>
        <p:nvSpPr>
          <p:cNvPr id="19" name="Rectangle 18">
            <a:extLst>
              <a:ext uri="{FF2B5EF4-FFF2-40B4-BE49-F238E27FC236}">
                <a16:creationId xmlns:a16="http://schemas.microsoft.com/office/drawing/2014/main" id="{F907BE23-2371-E175-CAFC-53251069CB3A}"/>
              </a:ext>
            </a:extLst>
          </p:cNvPr>
          <p:cNvSpPr/>
          <p:nvPr/>
        </p:nvSpPr>
        <p:spPr>
          <a:xfrm>
            <a:off x="5606070" y="2377233"/>
            <a:ext cx="1543817" cy="38614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ym typeface="Wingdings 3" panose="05040102010807070707" pitchFamily="18" charset="2"/>
              </a:rPr>
              <a:t> Flatulence </a:t>
            </a:r>
            <a:endParaRPr lang="en-CA" dirty="0"/>
          </a:p>
        </p:txBody>
      </p:sp>
      <p:sp>
        <p:nvSpPr>
          <p:cNvPr id="20" name="Rectangle 19">
            <a:extLst>
              <a:ext uri="{FF2B5EF4-FFF2-40B4-BE49-F238E27FC236}">
                <a16:creationId xmlns:a16="http://schemas.microsoft.com/office/drawing/2014/main" id="{533D7CE6-997D-3CF0-2C31-9450E6FCD85B}"/>
              </a:ext>
            </a:extLst>
          </p:cNvPr>
          <p:cNvSpPr/>
          <p:nvPr/>
        </p:nvSpPr>
        <p:spPr>
          <a:xfrm>
            <a:off x="3704089" y="3506628"/>
            <a:ext cx="1543817" cy="47139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ym typeface="Wingdings 3" panose="05040102010807070707" pitchFamily="18" charset="2"/>
              </a:rPr>
              <a:t> Borborygmi</a:t>
            </a:r>
            <a:endParaRPr lang="en-CA" dirty="0"/>
          </a:p>
        </p:txBody>
      </p:sp>
      <p:sp>
        <p:nvSpPr>
          <p:cNvPr id="21" name="Arrow: Right 20">
            <a:extLst>
              <a:ext uri="{FF2B5EF4-FFF2-40B4-BE49-F238E27FC236}">
                <a16:creationId xmlns:a16="http://schemas.microsoft.com/office/drawing/2014/main" id="{C53E9D5C-2274-205A-75C3-6FBC319DDA02}"/>
              </a:ext>
            </a:extLst>
          </p:cNvPr>
          <p:cNvSpPr/>
          <p:nvPr/>
        </p:nvSpPr>
        <p:spPr>
          <a:xfrm rot="20313442">
            <a:off x="4667538" y="4238249"/>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Arrow: Right 21">
            <a:extLst>
              <a:ext uri="{FF2B5EF4-FFF2-40B4-BE49-F238E27FC236}">
                <a16:creationId xmlns:a16="http://schemas.microsoft.com/office/drawing/2014/main" id="{671F7B68-2A2B-DD33-C0D6-4BD498B01855}"/>
              </a:ext>
            </a:extLst>
          </p:cNvPr>
          <p:cNvSpPr/>
          <p:nvPr/>
        </p:nvSpPr>
        <p:spPr>
          <a:xfrm rot="10800000">
            <a:off x="9648925" y="5038556"/>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E5C4997A-F567-A3FF-572F-E96AB229D331}"/>
              </a:ext>
            </a:extLst>
          </p:cNvPr>
          <p:cNvSpPr/>
          <p:nvPr/>
        </p:nvSpPr>
        <p:spPr>
          <a:xfrm>
            <a:off x="2548856" y="2335352"/>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Arrow: Right 23">
            <a:extLst>
              <a:ext uri="{FF2B5EF4-FFF2-40B4-BE49-F238E27FC236}">
                <a16:creationId xmlns:a16="http://schemas.microsoft.com/office/drawing/2014/main" id="{5D058F73-68EA-4970-3687-F898245F34D3}"/>
              </a:ext>
            </a:extLst>
          </p:cNvPr>
          <p:cNvSpPr/>
          <p:nvPr/>
        </p:nvSpPr>
        <p:spPr>
          <a:xfrm rot="18529255">
            <a:off x="5139149" y="4826409"/>
            <a:ext cx="313764" cy="2868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Rounded Corners 24">
            <a:extLst>
              <a:ext uri="{FF2B5EF4-FFF2-40B4-BE49-F238E27FC236}">
                <a16:creationId xmlns:a16="http://schemas.microsoft.com/office/drawing/2014/main" id="{FB156ECA-0E13-C3EE-A6C3-C5257C4E3A18}"/>
              </a:ext>
            </a:extLst>
          </p:cNvPr>
          <p:cNvSpPr/>
          <p:nvPr/>
        </p:nvSpPr>
        <p:spPr>
          <a:xfrm>
            <a:off x="7879234" y="2191574"/>
            <a:ext cx="1665248" cy="613491"/>
          </a:xfrm>
          <a:prstGeom prst="roundRect">
            <a:avLst/>
          </a:prstGeom>
          <a:solidFill>
            <a:schemeClr val="accent5">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Maintain</a:t>
            </a:r>
          </a:p>
          <a:p>
            <a:pPr algn="ctr"/>
            <a:r>
              <a:rPr lang="en-CA" sz="1400" dirty="0">
                <a:solidFill>
                  <a:schemeClr val="tx1"/>
                </a:solidFill>
              </a:rPr>
              <a:t>euhydration</a:t>
            </a:r>
          </a:p>
        </p:txBody>
      </p:sp>
      <p:sp>
        <p:nvSpPr>
          <p:cNvPr id="26" name="Title 1">
            <a:extLst>
              <a:ext uri="{FF2B5EF4-FFF2-40B4-BE49-F238E27FC236}">
                <a16:creationId xmlns:a16="http://schemas.microsoft.com/office/drawing/2014/main" id="{68DEAEAC-5510-E97C-B841-4A5E678902F8}"/>
              </a:ext>
            </a:extLst>
          </p:cNvPr>
          <p:cNvSpPr txBox="1">
            <a:spLocks/>
          </p:cNvSpPr>
          <p:nvPr/>
        </p:nvSpPr>
        <p:spPr>
          <a:xfrm>
            <a:off x="1332614" y="189578"/>
            <a:ext cx="9847576" cy="14407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Approaches to Improve GI tolerance of High-Fiber Intake</a:t>
            </a:r>
            <a:endParaRPr lang="en-US" dirty="0"/>
          </a:p>
        </p:txBody>
      </p:sp>
      <p:sp>
        <p:nvSpPr>
          <p:cNvPr id="27" name="TextBox 26">
            <a:extLst>
              <a:ext uri="{FF2B5EF4-FFF2-40B4-BE49-F238E27FC236}">
                <a16:creationId xmlns:a16="http://schemas.microsoft.com/office/drawing/2014/main" id="{4164EA4F-75B2-3F50-5F0B-D169844C8987}"/>
              </a:ext>
            </a:extLst>
          </p:cNvPr>
          <p:cNvSpPr txBox="1"/>
          <p:nvPr/>
        </p:nvSpPr>
        <p:spPr>
          <a:xfrm>
            <a:off x="3752482" y="6416409"/>
            <a:ext cx="5348597" cy="2868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(Modified from Basuray et al,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Eur</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 Clin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Nutr</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2024)</a:t>
            </a:r>
          </a:p>
        </p:txBody>
      </p:sp>
    </p:spTree>
    <p:extLst>
      <p:ext uri="{BB962C8B-B14F-4D97-AF65-F5344CB8AC3E}">
        <p14:creationId xmlns:p14="http://schemas.microsoft.com/office/powerpoint/2010/main" val="199261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C191-D3BE-5FF5-927A-6080497EE8B2}"/>
              </a:ext>
            </a:extLst>
          </p:cNvPr>
          <p:cNvSpPr>
            <a:spLocks noGrp="1"/>
          </p:cNvSpPr>
          <p:nvPr>
            <p:ph type="title"/>
          </p:nvPr>
        </p:nvSpPr>
        <p:spPr>
          <a:xfrm>
            <a:off x="359465" y="155091"/>
            <a:ext cx="11473070" cy="1794211"/>
          </a:xfrm>
        </p:spPr>
        <p:txBody>
          <a:bodyPr>
            <a:normAutofit fontScale="90000"/>
          </a:bodyPr>
          <a:lstStyle/>
          <a:p>
            <a:r>
              <a:rPr lang="en-US" b="1" dirty="0">
                <a:solidFill>
                  <a:srgbClr val="004620"/>
                </a:solidFill>
                <a:latin typeface="Arial" panose="020B0604020202020204" pitchFamily="34" charset="0"/>
                <a:cs typeface="Arial" panose="020B0604020202020204" pitchFamily="34" charset="0"/>
              </a:rPr>
              <a:t>Surrogate Markers of Cardiometabolic Disease are Improved by Increase Fiber Intake</a:t>
            </a:r>
            <a:endParaRPr lang="en-US" dirty="0"/>
          </a:p>
        </p:txBody>
      </p:sp>
      <p:sp>
        <p:nvSpPr>
          <p:cNvPr id="4" name="Slide Number Placeholder 3">
            <a:extLst>
              <a:ext uri="{FF2B5EF4-FFF2-40B4-BE49-F238E27FC236}">
                <a16:creationId xmlns:a16="http://schemas.microsoft.com/office/drawing/2014/main" id="{9008BE4D-D18F-18C6-E3C9-37EC3616799E}"/>
              </a:ext>
            </a:extLst>
          </p:cNvPr>
          <p:cNvSpPr>
            <a:spLocks noGrp="1"/>
          </p:cNvSpPr>
          <p:nvPr>
            <p:ph type="sldNum" sz="quarter" idx="12"/>
          </p:nvPr>
        </p:nvSpPr>
        <p:spPr/>
        <p:txBody>
          <a:bodyPr/>
          <a:lstStyle/>
          <a:p>
            <a:fld id="{764C28C9-204C-4C22-86C3-BF74D16CB9DA}" type="slidenum">
              <a:rPr lang="en-CA" smtClean="0"/>
              <a:pPr/>
              <a:t>5</a:t>
            </a:fld>
            <a:endParaRPr lang="en-CA"/>
          </a:p>
        </p:txBody>
      </p:sp>
      <p:sp>
        <p:nvSpPr>
          <p:cNvPr id="15" name="Rectangle 14">
            <a:extLst>
              <a:ext uri="{FF2B5EF4-FFF2-40B4-BE49-F238E27FC236}">
                <a16:creationId xmlns:a16="http://schemas.microsoft.com/office/drawing/2014/main" id="{F4F6C974-1AED-734F-6BBA-8F349B2C1199}"/>
              </a:ext>
            </a:extLst>
          </p:cNvPr>
          <p:cNvSpPr/>
          <p:nvPr/>
        </p:nvSpPr>
        <p:spPr>
          <a:xfrm>
            <a:off x="4798228" y="6581001"/>
            <a:ext cx="2359941"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(Reynolds </a:t>
            </a:r>
            <a:r>
              <a:rPr lang="en-CA" sz="1200" i="1" dirty="0">
                <a:latin typeface="Arial" panose="020B0604020202020204" pitchFamily="34" charset="0"/>
                <a:cs typeface="Arial" panose="020B0604020202020204" pitchFamily="34" charset="0"/>
              </a:rPr>
              <a:t>et al</a:t>
            </a:r>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Lancet</a:t>
            </a:r>
            <a:r>
              <a:rPr lang="en-CA" sz="1200" dirty="0">
                <a:latin typeface="Arial" panose="020B0604020202020204" pitchFamily="34" charset="0"/>
                <a:cs typeface="Arial" panose="020B0604020202020204" pitchFamily="34" charset="0"/>
              </a:rPr>
              <a:t>, 2019)</a:t>
            </a:r>
          </a:p>
        </p:txBody>
      </p:sp>
      <p:pic>
        <p:nvPicPr>
          <p:cNvPr id="5" name="Picture 4">
            <a:extLst>
              <a:ext uri="{FF2B5EF4-FFF2-40B4-BE49-F238E27FC236}">
                <a16:creationId xmlns:a16="http://schemas.microsoft.com/office/drawing/2014/main" id="{F05D521E-D918-D5B1-482F-5A40B2F1E3F7}"/>
              </a:ext>
            </a:extLst>
          </p:cNvPr>
          <p:cNvPicPr>
            <a:picLocks noChangeAspect="1"/>
          </p:cNvPicPr>
          <p:nvPr/>
        </p:nvPicPr>
        <p:blipFill>
          <a:blip r:embed="rId3"/>
          <a:stretch>
            <a:fillRect/>
          </a:stretch>
        </p:blipFill>
        <p:spPr>
          <a:xfrm>
            <a:off x="667594" y="2454845"/>
            <a:ext cx="7654154" cy="3620612"/>
          </a:xfrm>
          <a:prstGeom prst="rect">
            <a:avLst/>
          </a:prstGeom>
        </p:spPr>
      </p:pic>
      <p:sp>
        <p:nvSpPr>
          <p:cNvPr id="8" name="Rectangle 7">
            <a:extLst>
              <a:ext uri="{FF2B5EF4-FFF2-40B4-BE49-F238E27FC236}">
                <a16:creationId xmlns:a16="http://schemas.microsoft.com/office/drawing/2014/main" id="{7C901A6D-2378-9760-4481-E7E4377F1756}"/>
              </a:ext>
            </a:extLst>
          </p:cNvPr>
          <p:cNvSpPr/>
          <p:nvPr/>
        </p:nvSpPr>
        <p:spPr>
          <a:xfrm>
            <a:off x="8737601" y="3288100"/>
            <a:ext cx="2965302" cy="2092881"/>
          </a:xfrm>
          <a:prstGeom prst="rect">
            <a:avLst/>
          </a:prstGeom>
        </p:spPr>
        <p:txBody>
          <a:bodyPr wrap="square">
            <a:spAutoFit/>
          </a:bodyPr>
          <a:lstStyle/>
          <a:p>
            <a:pPr algn="ctr"/>
            <a:r>
              <a:rPr lang="en-US" sz="2600" dirty="0">
                <a:latin typeface="Arial" panose="020B0604020202020204" pitchFamily="34" charset="0"/>
                <a:cs typeface="Arial" panose="020B0604020202020204" pitchFamily="34" charset="0"/>
              </a:rPr>
              <a:t>* Studies involving</a:t>
            </a:r>
          </a:p>
          <a:p>
            <a:pPr algn="ctr"/>
            <a:r>
              <a:rPr lang="en-US" sz="2600" dirty="0">
                <a:latin typeface="Arial" panose="020B0604020202020204" pitchFamily="34" charset="0"/>
                <a:cs typeface="Arial" panose="020B0604020202020204" pitchFamily="34" charset="0"/>
              </a:rPr>
              <a:t>dietary fibre supplements in</a:t>
            </a:r>
          </a:p>
          <a:p>
            <a:pPr algn="ctr"/>
            <a:r>
              <a:rPr lang="en-US" sz="2600" dirty="0">
                <a:latin typeface="Arial" panose="020B0604020202020204" pitchFamily="34" charset="0"/>
                <a:cs typeface="Arial" panose="020B0604020202020204" pitchFamily="34" charset="0"/>
              </a:rPr>
              <a:t>powder form were excluded.</a:t>
            </a:r>
            <a:endParaRPr lang="en-CA" sz="2600" dirty="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A665B1C5-3C20-FA95-398F-E784924E5153}"/>
              </a:ext>
            </a:extLst>
          </p:cNvPr>
          <p:cNvSpPr/>
          <p:nvPr/>
        </p:nvSpPr>
        <p:spPr>
          <a:xfrm rot="10800000">
            <a:off x="5356447" y="2786409"/>
            <a:ext cx="1148987" cy="313440"/>
          </a:xfrm>
          <a:prstGeom prst="rightArrow">
            <a:avLst>
              <a:gd name="adj1" fmla="val 50000"/>
              <a:gd name="adj2" fmla="val 54201"/>
            </a:avLst>
          </a:prstGeom>
          <a:solidFill>
            <a:srgbClr val="004620"/>
          </a:solidFill>
          <a:ln>
            <a:solidFill>
              <a:srgbClr val="004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8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C191-D3BE-5FF5-927A-6080497EE8B2}"/>
              </a:ext>
            </a:extLst>
          </p:cNvPr>
          <p:cNvSpPr>
            <a:spLocks noGrp="1"/>
          </p:cNvSpPr>
          <p:nvPr>
            <p:ph type="title"/>
          </p:nvPr>
        </p:nvSpPr>
        <p:spPr>
          <a:xfrm>
            <a:off x="359465" y="376862"/>
            <a:ext cx="11473070" cy="839787"/>
          </a:xfrm>
        </p:spPr>
        <p:txBody>
          <a:bodyPr>
            <a:noAutofit/>
          </a:bodyPr>
          <a:lstStyle/>
          <a:p>
            <a:r>
              <a:rPr lang="en-US" sz="3600" b="1" dirty="0">
                <a:solidFill>
                  <a:srgbClr val="004620"/>
                </a:solidFill>
                <a:latin typeface="Arial" panose="020B0604020202020204" pitchFamily="34" charset="0"/>
                <a:cs typeface="Arial" panose="020B0604020202020204" pitchFamily="34" charset="0"/>
              </a:rPr>
              <a:t>Cardiometabolic Diseases and the ‘Fiber Gap’</a:t>
            </a:r>
            <a:endParaRPr lang="en-US" sz="3600" dirty="0"/>
          </a:p>
        </p:txBody>
      </p:sp>
      <p:sp>
        <p:nvSpPr>
          <p:cNvPr id="4" name="Slide Number Placeholder 3">
            <a:extLst>
              <a:ext uri="{FF2B5EF4-FFF2-40B4-BE49-F238E27FC236}">
                <a16:creationId xmlns:a16="http://schemas.microsoft.com/office/drawing/2014/main" id="{9008BE4D-D18F-18C6-E3C9-37EC3616799E}"/>
              </a:ext>
            </a:extLst>
          </p:cNvPr>
          <p:cNvSpPr>
            <a:spLocks noGrp="1"/>
          </p:cNvSpPr>
          <p:nvPr>
            <p:ph type="sldNum" sz="quarter" idx="12"/>
          </p:nvPr>
        </p:nvSpPr>
        <p:spPr/>
        <p:txBody>
          <a:bodyPr/>
          <a:lstStyle/>
          <a:p>
            <a:fld id="{764C28C9-204C-4C22-86C3-BF74D16CB9DA}" type="slidenum">
              <a:rPr lang="en-CA" smtClean="0"/>
              <a:pPr/>
              <a:t>6</a:t>
            </a:fld>
            <a:endParaRPr lang="en-CA" dirty="0"/>
          </a:p>
        </p:txBody>
      </p:sp>
      <p:pic>
        <p:nvPicPr>
          <p:cNvPr id="7" name="Picture 6">
            <a:extLst>
              <a:ext uri="{FF2B5EF4-FFF2-40B4-BE49-F238E27FC236}">
                <a16:creationId xmlns:a16="http://schemas.microsoft.com/office/drawing/2014/main" id="{35C80AFB-BFB8-3C0A-D620-A6F919EA430F}"/>
              </a:ext>
            </a:extLst>
          </p:cNvPr>
          <p:cNvPicPr>
            <a:picLocks noChangeAspect="1"/>
          </p:cNvPicPr>
          <p:nvPr/>
        </p:nvPicPr>
        <p:blipFill>
          <a:blip r:embed="rId3"/>
          <a:stretch>
            <a:fillRect/>
          </a:stretch>
        </p:blipFill>
        <p:spPr>
          <a:xfrm>
            <a:off x="1024109" y="2672187"/>
            <a:ext cx="4346606" cy="3413435"/>
          </a:xfrm>
          <a:prstGeom prst="rect">
            <a:avLst/>
          </a:prstGeom>
        </p:spPr>
      </p:pic>
      <p:pic>
        <p:nvPicPr>
          <p:cNvPr id="13" name="Picture 12">
            <a:extLst>
              <a:ext uri="{FF2B5EF4-FFF2-40B4-BE49-F238E27FC236}">
                <a16:creationId xmlns:a16="http://schemas.microsoft.com/office/drawing/2014/main" id="{1F96C805-9593-A112-557E-EA0E2B5FBB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52" y="1641849"/>
            <a:ext cx="4711504" cy="653121"/>
          </a:xfrm>
          <a:prstGeom prst="rect">
            <a:avLst/>
          </a:prstGeom>
        </p:spPr>
      </p:pic>
      <p:cxnSp>
        <p:nvCxnSpPr>
          <p:cNvPr id="16" name="Straight Connector 15">
            <a:extLst>
              <a:ext uri="{FF2B5EF4-FFF2-40B4-BE49-F238E27FC236}">
                <a16:creationId xmlns:a16="http://schemas.microsoft.com/office/drawing/2014/main" id="{08CF590C-6AD4-7B25-1C10-C28AEEFE85FA}"/>
              </a:ext>
            </a:extLst>
          </p:cNvPr>
          <p:cNvCxnSpPr>
            <a:cxnSpLocks/>
          </p:cNvCxnSpPr>
          <p:nvPr/>
        </p:nvCxnSpPr>
        <p:spPr>
          <a:xfrm flipV="1">
            <a:off x="4075292" y="3617925"/>
            <a:ext cx="0" cy="2099588"/>
          </a:xfrm>
          <a:prstGeom prst="line">
            <a:avLst/>
          </a:prstGeom>
          <a:ln w="38100">
            <a:solidFill>
              <a:srgbClr val="00462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7C4A20-D7FA-1CA4-E0C7-E333D888E0EB}"/>
              </a:ext>
            </a:extLst>
          </p:cNvPr>
          <p:cNvCxnSpPr>
            <a:cxnSpLocks/>
          </p:cNvCxnSpPr>
          <p:nvPr/>
        </p:nvCxnSpPr>
        <p:spPr>
          <a:xfrm flipV="1">
            <a:off x="4604396" y="3617925"/>
            <a:ext cx="0" cy="2095577"/>
          </a:xfrm>
          <a:prstGeom prst="line">
            <a:avLst/>
          </a:prstGeom>
          <a:ln w="38100">
            <a:solidFill>
              <a:srgbClr val="00462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FEF3E9-81FE-878C-0E07-7896A27A66C4}"/>
              </a:ext>
            </a:extLst>
          </p:cNvPr>
          <p:cNvSpPr txBox="1"/>
          <p:nvPr/>
        </p:nvSpPr>
        <p:spPr>
          <a:xfrm>
            <a:off x="3889584" y="3345547"/>
            <a:ext cx="40156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4620"/>
                </a:solidFill>
                <a:effectLst/>
                <a:uLnTx/>
                <a:uFillTx/>
                <a:latin typeface="Arial" panose="020B0604020202020204" pitchFamily="34" charset="0"/>
                <a:ea typeface="+mn-ea"/>
                <a:cs typeface="Arial" panose="020B0604020202020204" pitchFamily="34" charset="0"/>
              </a:rPr>
              <a:t>25</a:t>
            </a:r>
          </a:p>
        </p:txBody>
      </p:sp>
      <p:sp>
        <p:nvSpPr>
          <p:cNvPr id="20" name="TextBox 19">
            <a:extLst>
              <a:ext uri="{FF2B5EF4-FFF2-40B4-BE49-F238E27FC236}">
                <a16:creationId xmlns:a16="http://schemas.microsoft.com/office/drawing/2014/main" id="{899F6603-30B1-225C-9517-20A3CA54874E}"/>
              </a:ext>
            </a:extLst>
          </p:cNvPr>
          <p:cNvSpPr txBox="1"/>
          <p:nvPr/>
        </p:nvSpPr>
        <p:spPr>
          <a:xfrm>
            <a:off x="4393685" y="3343514"/>
            <a:ext cx="40156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4620"/>
                </a:solidFill>
                <a:effectLst/>
                <a:uLnTx/>
                <a:uFillTx/>
                <a:latin typeface="Arial" panose="020B0604020202020204" pitchFamily="34" charset="0"/>
                <a:ea typeface="+mn-ea"/>
                <a:cs typeface="Arial" panose="020B0604020202020204" pitchFamily="34" charset="0"/>
              </a:rPr>
              <a:t>29</a:t>
            </a:r>
          </a:p>
        </p:txBody>
      </p:sp>
      <p:cxnSp>
        <p:nvCxnSpPr>
          <p:cNvPr id="21" name="Straight Connector 20">
            <a:extLst>
              <a:ext uri="{FF2B5EF4-FFF2-40B4-BE49-F238E27FC236}">
                <a16:creationId xmlns:a16="http://schemas.microsoft.com/office/drawing/2014/main" id="{ECC43A0C-3DB6-66B3-EA37-FAF4770BB074}"/>
              </a:ext>
            </a:extLst>
          </p:cNvPr>
          <p:cNvCxnSpPr>
            <a:cxnSpLocks/>
          </p:cNvCxnSpPr>
          <p:nvPr/>
        </p:nvCxnSpPr>
        <p:spPr>
          <a:xfrm>
            <a:off x="4273088" y="3505995"/>
            <a:ext cx="142631" cy="0"/>
          </a:xfrm>
          <a:prstGeom prst="line">
            <a:avLst/>
          </a:prstGeom>
          <a:ln w="38100">
            <a:solidFill>
              <a:srgbClr val="004620"/>
            </a:solidFill>
            <a:prstDash val="solid"/>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4111367E-7756-E2E4-4E25-96046842AF99}"/>
              </a:ext>
            </a:extLst>
          </p:cNvPr>
          <p:cNvSpPr/>
          <p:nvPr/>
        </p:nvSpPr>
        <p:spPr>
          <a:xfrm rot="394456">
            <a:off x="5478641" y="4280451"/>
            <a:ext cx="816998" cy="264747"/>
          </a:xfrm>
          <a:prstGeom prst="rightArrow">
            <a:avLst>
              <a:gd name="adj1" fmla="val 50000"/>
              <a:gd name="adj2" fmla="val 54201"/>
            </a:avLst>
          </a:prstGeom>
          <a:solidFill>
            <a:srgbClr val="004620"/>
          </a:solidFill>
          <a:ln>
            <a:solidFill>
              <a:srgbClr val="004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C2AA3E7-BBE6-D731-6DE7-5ABC179E422E}"/>
              </a:ext>
            </a:extLst>
          </p:cNvPr>
          <p:cNvSpPr txBox="1"/>
          <p:nvPr/>
        </p:nvSpPr>
        <p:spPr>
          <a:xfrm>
            <a:off x="4271304" y="5898367"/>
            <a:ext cx="5038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4620"/>
                </a:solidFill>
                <a:effectLst/>
                <a:uLnTx/>
                <a:uFillTx/>
                <a:latin typeface="Arial" panose="020B0604020202020204" pitchFamily="34" charset="0"/>
                <a:ea typeface="+mn-ea"/>
                <a:cs typeface="Arial" panose="020B0604020202020204" pitchFamily="34" charset="0"/>
              </a:rPr>
              <a:t>DV</a:t>
            </a:r>
          </a:p>
        </p:txBody>
      </p:sp>
      <p:cxnSp>
        <p:nvCxnSpPr>
          <p:cNvPr id="28" name="Straight Connector 27">
            <a:extLst>
              <a:ext uri="{FF2B5EF4-FFF2-40B4-BE49-F238E27FC236}">
                <a16:creationId xmlns:a16="http://schemas.microsoft.com/office/drawing/2014/main" id="{3425CA08-4ECF-9C27-9262-4B1EB2FF91D5}"/>
              </a:ext>
            </a:extLst>
          </p:cNvPr>
          <p:cNvCxnSpPr>
            <a:cxnSpLocks/>
          </p:cNvCxnSpPr>
          <p:nvPr/>
        </p:nvCxnSpPr>
        <p:spPr>
          <a:xfrm>
            <a:off x="4524270" y="5679525"/>
            <a:ext cx="0" cy="270313"/>
          </a:xfrm>
          <a:prstGeom prst="line">
            <a:avLst/>
          </a:prstGeom>
          <a:ln w="38100">
            <a:solidFill>
              <a:srgbClr val="004620"/>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2">
            <a:extLst>
              <a:ext uri="{FF2B5EF4-FFF2-40B4-BE49-F238E27FC236}">
                <a16:creationId xmlns:a16="http://schemas.microsoft.com/office/drawing/2014/main" id="{C07BC3FE-43CC-0CE7-0EF8-6F07C5B3CDB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71812" y="2761807"/>
            <a:ext cx="4496079" cy="290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a:extLst>
              <a:ext uri="{FF2B5EF4-FFF2-40B4-BE49-F238E27FC236}">
                <a16:creationId xmlns:a16="http://schemas.microsoft.com/office/drawing/2014/main" id="{9B7133E5-BB48-0CA9-948A-6D11C531655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58318" y="1613010"/>
            <a:ext cx="4493147" cy="63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a:extLst>
              <a:ext uri="{FF2B5EF4-FFF2-40B4-BE49-F238E27FC236}">
                <a16:creationId xmlns:a16="http://schemas.microsoft.com/office/drawing/2014/main" id="{6CD79494-8745-E526-34C4-88E89AE239C3}"/>
              </a:ext>
            </a:extLst>
          </p:cNvPr>
          <p:cNvSpPr txBox="1"/>
          <p:nvPr/>
        </p:nvSpPr>
        <p:spPr>
          <a:xfrm>
            <a:off x="3021338" y="4452680"/>
            <a:ext cx="952387" cy="707886"/>
          </a:xfrm>
          <a:prstGeom prst="rect">
            <a:avLst/>
          </a:prstGeom>
          <a:noFill/>
        </p:spPr>
        <p:txBody>
          <a:bodyPr wrap="square">
            <a:spAutoFit/>
          </a:bodyPr>
          <a:lstStyle/>
          <a:p>
            <a:pPr algn="ctr"/>
            <a:r>
              <a:rPr lang="en-US" sz="2000" b="1" dirty="0">
                <a:solidFill>
                  <a:srgbClr val="C00000"/>
                </a:solidFill>
                <a:latin typeface="Arial" panose="020B0604020202020204" pitchFamily="34" charset="0"/>
                <a:cs typeface="Arial" panose="020B0604020202020204" pitchFamily="34" charset="0"/>
              </a:rPr>
              <a:t>'Fiber</a:t>
            </a:r>
          </a:p>
          <a:p>
            <a:pPr algn="ctr"/>
            <a:r>
              <a:rPr lang="en-US" sz="2000" b="1" dirty="0">
                <a:solidFill>
                  <a:srgbClr val="C00000"/>
                </a:solidFill>
                <a:latin typeface="Arial" panose="020B0604020202020204" pitchFamily="34" charset="0"/>
                <a:cs typeface="Arial" panose="020B0604020202020204" pitchFamily="34" charset="0"/>
              </a:rPr>
              <a:t>Gap'</a:t>
            </a:r>
          </a:p>
        </p:txBody>
      </p:sp>
      <p:cxnSp>
        <p:nvCxnSpPr>
          <p:cNvPr id="9" name="Straight Connector 8">
            <a:extLst>
              <a:ext uri="{FF2B5EF4-FFF2-40B4-BE49-F238E27FC236}">
                <a16:creationId xmlns:a16="http://schemas.microsoft.com/office/drawing/2014/main" id="{1DE1CAD3-D606-0D28-2D2A-9A7991F7C3C0}"/>
              </a:ext>
            </a:extLst>
          </p:cNvPr>
          <p:cNvCxnSpPr>
            <a:cxnSpLocks/>
          </p:cNvCxnSpPr>
          <p:nvPr/>
        </p:nvCxnSpPr>
        <p:spPr>
          <a:xfrm flipV="1">
            <a:off x="2895849" y="3651291"/>
            <a:ext cx="0" cy="2099588"/>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A1CAD5-999E-0A74-FF5C-2DC5B587A0FE}"/>
              </a:ext>
            </a:extLst>
          </p:cNvPr>
          <p:cNvSpPr txBox="1"/>
          <p:nvPr/>
        </p:nvSpPr>
        <p:spPr>
          <a:xfrm>
            <a:off x="2631437" y="3373735"/>
            <a:ext cx="50090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~15</a:t>
            </a:r>
          </a:p>
        </p:txBody>
      </p:sp>
      <p:sp>
        <p:nvSpPr>
          <p:cNvPr id="5" name="Rectangle 4">
            <a:extLst>
              <a:ext uri="{FF2B5EF4-FFF2-40B4-BE49-F238E27FC236}">
                <a16:creationId xmlns:a16="http://schemas.microsoft.com/office/drawing/2014/main" id="{49CDA717-2D3F-1778-57D4-5BEFD648ED23}"/>
              </a:ext>
            </a:extLst>
          </p:cNvPr>
          <p:cNvSpPr/>
          <p:nvPr/>
        </p:nvSpPr>
        <p:spPr>
          <a:xfrm>
            <a:off x="3930315" y="6530679"/>
            <a:ext cx="4713855"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(King </a:t>
            </a:r>
            <a:r>
              <a:rPr lang="en-CA" sz="1200" i="1" dirty="0">
                <a:latin typeface="Arial" panose="020B0604020202020204" pitchFamily="34" charset="0"/>
                <a:cs typeface="Arial" panose="020B0604020202020204" pitchFamily="34" charset="0"/>
              </a:rPr>
              <a:t>et al</a:t>
            </a:r>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J Acad Nutr Diet</a:t>
            </a:r>
            <a:r>
              <a:rPr lang="en-CA" sz="1200" dirty="0">
                <a:latin typeface="Arial" panose="020B0604020202020204" pitchFamily="34" charset="0"/>
                <a:cs typeface="Arial" panose="020B0604020202020204" pitchFamily="34" charset="0"/>
              </a:rPr>
              <a:t>, 2012; Reynolds </a:t>
            </a:r>
            <a:r>
              <a:rPr lang="en-CA" sz="1200" i="1" dirty="0">
                <a:latin typeface="Arial" panose="020B0604020202020204" pitchFamily="34" charset="0"/>
                <a:cs typeface="Arial" panose="020B0604020202020204" pitchFamily="34" charset="0"/>
              </a:rPr>
              <a:t>et al</a:t>
            </a:r>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Lancet</a:t>
            </a:r>
            <a:r>
              <a:rPr lang="en-CA" sz="1200"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31038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3CB218-EFCD-386B-8870-16CFC9165445}"/>
              </a:ext>
            </a:extLst>
          </p:cNvPr>
          <p:cNvSpPr>
            <a:spLocks noGrp="1"/>
          </p:cNvSpPr>
          <p:nvPr>
            <p:ph type="title"/>
          </p:nvPr>
        </p:nvSpPr>
        <p:spPr>
          <a:xfrm>
            <a:off x="609600" y="296318"/>
            <a:ext cx="10972800" cy="966898"/>
          </a:xfrm>
        </p:spPr>
        <p:txBody>
          <a:bodyPr>
            <a:normAutofit fontScale="90000"/>
          </a:bodyPr>
          <a:lstStyle/>
          <a:p>
            <a:r>
              <a:rPr lang="en-US" sz="3600" b="1" dirty="0">
                <a:solidFill>
                  <a:srgbClr val="004620"/>
                </a:solidFill>
                <a:latin typeface="Arial" panose="020B0604020202020204" pitchFamily="34" charset="0"/>
                <a:cs typeface="Arial" panose="020B0604020202020204" pitchFamily="34" charset="0"/>
              </a:rPr>
              <a:t>Diseases that Associate with Lower Fiber Diets</a:t>
            </a:r>
            <a:br>
              <a:rPr lang="en-US" sz="3600" b="1" dirty="0">
                <a:solidFill>
                  <a:srgbClr val="004620"/>
                </a:solidFill>
                <a:latin typeface="Arial" panose="020B0604020202020204" pitchFamily="34" charset="0"/>
                <a:cs typeface="Arial" panose="020B0604020202020204" pitchFamily="34" charset="0"/>
              </a:rPr>
            </a:br>
            <a:r>
              <a:rPr lang="en-US" sz="3600" b="1" dirty="0">
                <a:solidFill>
                  <a:srgbClr val="004620"/>
                </a:solidFill>
                <a:latin typeface="Arial" panose="020B0604020202020204" pitchFamily="34" charset="0"/>
                <a:cs typeface="Arial" panose="020B0604020202020204" pitchFamily="34" charset="0"/>
              </a:rPr>
              <a:t>also link to the Gut Microbiome</a:t>
            </a:r>
          </a:p>
        </p:txBody>
      </p:sp>
      <p:sp>
        <p:nvSpPr>
          <p:cNvPr id="51" name="TextBox 50">
            <a:extLst>
              <a:ext uri="{FF2B5EF4-FFF2-40B4-BE49-F238E27FC236}">
                <a16:creationId xmlns:a16="http://schemas.microsoft.com/office/drawing/2014/main" id="{0E803646-EB79-75B7-09E7-9BA3EBDE59F6}"/>
              </a:ext>
            </a:extLst>
          </p:cNvPr>
          <p:cNvSpPr txBox="1"/>
          <p:nvPr/>
        </p:nvSpPr>
        <p:spPr>
          <a:xfrm>
            <a:off x="2368095" y="6444477"/>
            <a:ext cx="7669985" cy="276999"/>
          </a:xfrm>
          <a:prstGeom prst="rect">
            <a:avLst/>
          </a:prstGeom>
          <a:noFill/>
        </p:spPr>
        <p:txBody>
          <a:bodyPr wrap="square">
            <a:spAutoFit/>
          </a:bodyPr>
          <a:lstStyle/>
          <a:p>
            <a:pPr lvl="0" algn="ctr">
              <a:defRPr/>
            </a:pPr>
            <a:r>
              <a:rPr lang="en-CA" sz="1200" dirty="0">
                <a:solidFill>
                  <a:prstClr val="black"/>
                </a:solidFill>
                <a:latin typeface="Arial" panose="020B0604020202020204" pitchFamily="34" charset="0"/>
                <a:cs typeface="Arial" panose="020B0604020202020204" pitchFamily="34" charset="0"/>
              </a:rPr>
              <a:t>(</a:t>
            </a:r>
            <a:r>
              <a:rPr lang="en-CA" sz="1200" dirty="0">
                <a:latin typeface="Arial" panose="020B0604020202020204" pitchFamily="34" charset="0"/>
                <a:cs typeface="Arial" panose="020B0604020202020204" pitchFamily="34" charset="0"/>
              </a:rPr>
              <a:t>Deehan &amp; Walter, </a:t>
            </a:r>
            <a:r>
              <a:rPr lang="en-CA" sz="1200" i="1" dirty="0">
                <a:latin typeface="Arial" panose="020B0604020202020204" pitchFamily="34" charset="0"/>
                <a:cs typeface="Arial" panose="020B0604020202020204" pitchFamily="34" charset="0"/>
              </a:rPr>
              <a:t>Trends Endocrinol </a:t>
            </a:r>
            <a:r>
              <a:rPr lang="en-CA" sz="1200" i="1" dirty="0" err="1">
                <a:latin typeface="Arial" panose="020B0604020202020204" pitchFamily="34" charset="0"/>
                <a:cs typeface="Arial" panose="020B0604020202020204" pitchFamily="34" charset="0"/>
              </a:rPr>
              <a:t>Metab</a:t>
            </a:r>
            <a:r>
              <a:rPr lang="en-CA" sz="1200" dirty="0">
                <a:latin typeface="Arial" panose="020B0604020202020204" pitchFamily="34" charset="0"/>
                <a:cs typeface="Arial" panose="020B0604020202020204" pitchFamily="34" charset="0"/>
              </a:rPr>
              <a:t>, 2016; </a:t>
            </a:r>
            <a:r>
              <a:rPr lang="en-CA" sz="1200" dirty="0">
                <a:solidFill>
                  <a:prstClr val="black"/>
                </a:solidFill>
                <a:latin typeface="Arial" panose="020B0604020202020204" pitchFamily="34" charset="0"/>
                <a:cs typeface="Arial" panose="020B0604020202020204" pitchFamily="34" charset="0"/>
              </a:rPr>
              <a:t>Deehan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et al</a:t>
            </a:r>
            <a:r>
              <a:rPr lang="en-CA" sz="1200" dirty="0">
                <a:solidFill>
                  <a:prstClr val="black"/>
                </a:solidFill>
                <a:latin typeface="Arial" panose="020B0604020202020204" pitchFamily="34" charset="0"/>
                <a:cs typeface="Arial" panose="020B0604020202020204" pitchFamily="34" charset="0"/>
              </a:rPr>
              <a:t>. </a:t>
            </a:r>
            <a:r>
              <a:rPr lang="en-CA" sz="1200" i="1" dirty="0">
                <a:solidFill>
                  <a:prstClr val="black"/>
                </a:solidFill>
                <a:latin typeface="Arial" panose="020B0604020202020204" pitchFamily="34" charset="0"/>
                <a:cs typeface="Arial" panose="020B0604020202020204" pitchFamily="34" charset="0"/>
              </a:rPr>
              <a:t>Microbiol</a:t>
            </a:r>
            <a:r>
              <a:rPr lang="en-CA" sz="1200" dirty="0">
                <a:solidFill>
                  <a:prstClr val="black"/>
                </a:solidFill>
                <a:latin typeface="Arial" panose="020B0604020202020204" pitchFamily="34" charset="0"/>
                <a:cs typeface="Arial" panose="020B0604020202020204" pitchFamily="34" charset="0"/>
              </a:rPr>
              <a:t> </a:t>
            </a:r>
            <a:r>
              <a:rPr lang="en-CA" sz="1200" i="1" dirty="0">
                <a:solidFill>
                  <a:prstClr val="black"/>
                </a:solidFill>
                <a:latin typeface="Arial" panose="020B0604020202020204" pitchFamily="34" charset="0"/>
                <a:cs typeface="Arial" panose="020B0604020202020204" pitchFamily="34" charset="0"/>
              </a:rPr>
              <a:t>Spectr</a:t>
            </a:r>
            <a:r>
              <a:rPr lang="en-CA" sz="1200" dirty="0">
                <a:solidFill>
                  <a:prstClr val="black"/>
                </a:solidFill>
                <a:latin typeface="Arial" panose="020B0604020202020204" pitchFamily="34" charset="0"/>
                <a:cs typeface="Arial" panose="020B0604020202020204" pitchFamily="34" charset="0"/>
              </a:rPr>
              <a:t>;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2017)</a:t>
            </a:r>
          </a:p>
        </p:txBody>
      </p:sp>
      <p:sp>
        <p:nvSpPr>
          <p:cNvPr id="55" name="Slide Number Placeholder 2">
            <a:extLst>
              <a:ext uri="{FF2B5EF4-FFF2-40B4-BE49-F238E27FC236}">
                <a16:creationId xmlns:a16="http://schemas.microsoft.com/office/drawing/2014/main" id="{2A612107-B3D0-B124-55DD-A49B8BA1D280}"/>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7</a:t>
            </a:fld>
            <a:endParaRPr lang="en-CA" dirty="0"/>
          </a:p>
        </p:txBody>
      </p:sp>
      <p:pic>
        <p:nvPicPr>
          <p:cNvPr id="5" name="Picture 4">
            <a:extLst>
              <a:ext uri="{FF2B5EF4-FFF2-40B4-BE49-F238E27FC236}">
                <a16:creationId xmlns:a16="http://schemas.microsoft.com/office/drawing/2014/main" id="{261D1D14-1E97-4204-3458-B76255E162EC}"/>
              </a:ext>
            </a:extLst>
          </p:cNvPr>
          <p:cNvPicPr>
            <a:picLocks noChangeAspect="1"/>
          </p:cNvPicPr>
          <p:nvPr/>
        </p:nvPicPr>
        <p:blipFill>
          <a:blip r:embed="rId3"/>
          <a:stretch>
            <a:fillRect/>
          </a:stretch>
        </p:blipFill>
        <p:spPr>
          <a:xfrm>
            <a:off x="1609060" y="1507370"/>
            <a:ext cx="8973880" cy="4848981"/>
          </a:xfrm>
          <a:prstGeom prst="rect">
            <a:avLst/>
          </a:prstGeom>
        </p:spPr>
      </p:pic>
      <p:pic>
        <p:nvPicPr>
          <p:cNvPr id="38" name="Picture 2">
            <a:extLst>
              <a:ext uri="{FF2B5EF4-FFF2-40B4-BE49-F238E27FC236}">
                <a16:creationId xmlns:a16="http://schemas.microsoft.com/office/drawing/2014/main" id="{48E507DC-9E95-BD17-9188-5EA03C8AF36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50237" y="2563054"/>
            <a:ext cx="3132028" cy="342093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767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A12A673-DB29-76FB-CC00-9EB9EC7D69FD}"/>
              </a:ext>
            </a:extLst>
          </p:cNvPr>
          <p:cNvSpPr>
            <a:spLocks noGrp="1"/>
          </p:cNvSpPr>
          <p:nvPr>
            <p:ph type="sldNum" sz="quarter" idx="12"/>
          </p:nvPr>
        </p:nvSpPr>
        <p:spPr>
          <a:xfrm>
            <a:off x="8737600" y="6356351"/>
            <a:ext cx="2844800" cy="365125"/>
          </a:xfrm>
        </p:spPr>
        <p:txBody>
          <a:bodyPr/>
          <a:lstStyle/>
          <a:p>
            <a:fld id="{764C28C9-204C-4C22-86C3-BF74D16CB9DA}" type="slidenum">
              <a:rPr lang="en-CA" smtClean="0"/>
              <a:pPr/>
              <a:t>8</a:t>
            </a:fld>
            <a:endParaRPr lang="en-CA" dirty="0"/>
          </a:p>
        </p:txBody>
      </p:sp>
      <p:sp>
        <p:nvSpPr>
          <p:cNvPr id="9" name="TextBox 8">
            <a:extLst>
              <a:ext uri="{FF2B5EF4-FFF2-40B4-BE49-F238E27FC236}">
                <a16:creationId xmlns:a16="http://schemas.microsoft.com/office/drawing/2014/main" id="{E25EB000-60C5-21D0-C85D-F4BBB84E6233}"/>
              </a:ext>
            </a:extLst>
          </p:cNvPr>
          <p:cNvSpPr txBox="1"/>
          <p:nvPr/>
        </p:nvSpPr>
        <p:spPr>
          <a:xfrm>
            <a:off x="4440535" y="6581001"/>
            <a:ext cx="397112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(Walter and Ley, </a:t>
            </a:r>
            <a:r>
              <a:rPr kumimoji="0" lang="en-CA"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Annu Rev </a:t>
            </a:r>
            <a:r>
              <a:rPr kumimoji="0" lang="en-CA" sz="12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Microbiol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2011)</a:t>
            </a:r>
          </a:p>
        </p:txBody>
      </p:sp>
      <p:sp>
        <p:nvSpPr>
          <p:cNvPr id="2" name="Title 1">
            <a:extLst>
              <a:ext uri="{FF2B5EF4-FFF2-40B4-BE49-F238E27FC236}">
                <a16:creationId xmlns:a16="http://schemas.microsoft.com/office/drawing/2014/main" id="{4B2E999A-531F-528C-E802-F94FC412B5AE}"/>
              </a:ext>
            </a:extLst>
          </p:cNvPr>
          <p:cNvSpPr txBox="1">
            <a:spLocks/>
          </p:cNvSpPr>
          <p:nvPr/>
        </p:nvSpPr>
        <p:spPr>
          <a:xfrm>
            <a:off x="609600" y="102347"/>
            <a:ext cx="10972800" cy="8397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4620"/>
                </a:solidFill>
                <a:latin typeface="Arial" panose="020B0604020202020204" pitchFamily="34" charset="0"/>
                <a:cs typeface="Arial" panose="020B0604020202020204" pitchFamily="34" charset="0"/>
              </a:rPr>
              <a:t>Introduction to the Gut Microbiota</a:t>
            </a:r>
            <a:endParaRPr lang="en-US" dirty="0"/>
          </a:p>
        </p:txBody>
      </p:sp>
      <p:pic>
        <p:nvPicPr>
          <p:cNvPr id="5" name="Picture 3">
            <a:extLst>
              <a:ext uri="{FF2B5EF4-FFF2-40B4-BE49-F238E27FC236}">
                <a16:creationId xmlns:a16="http://schemas.microsoft.com/office/drawing/2014/main" id="{4B8205DB-2803-7A50-8255-3FF04728A86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1113" y="1304006"/>
            <a:ext cx="2637108" cy="197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91749CA6-CC77-A60A-1531-C143AD304A46}"/>
              </a:ext>
            </a:extLst>
          </p:cNvPr>
          <p:cNvSpPr txBox="1">
            <a:spLocks/>
          </p:cNvSpPr>
          <p:nvPr/>
        </p:nvSpPr>
        <p:spPr>
          <a:xfrm>
            <a:off x="5279646" y="2001022"/>
            <a:ext cx="6488012" cy="9359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CA" sz="2000" b="1" i="0" u="none" strike="noStrike" kern="1200" cap="none" spc="0" normalizeH="0" baseline="0" noProof="0" dirty="0">
                <a:ln>
                  <a:noFill/>
                </a:ln>
                <a:solidFill>
                  <a:srgbClr val="009E47"/>
                </a:solidFill>
                <a:effectLst/>
                <a:uLnTx/>
                <a:uFillTx/>
                <a:latin typeface="Arial" panose="020B0604020202020204" pitchFamily="34" charset="0"/>
                <a:cs typeface="Arial" panose="020B0604020202020204" pitchFamily="34" charset="0"/>
              </a:rPr>
              <a:t>Inter-individual differences </a:t>
            </a:r>
            <a:r>
              <a:rPr kumimoji="0" lang="en-CA"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what microbes are present and in their response to fiber.</a:t>
            </a:r>
          </a:p>
        </p:txBody>
      </p:sp>
      <p:sp>
        <p:nvSpPr>
          <p:cNvPr id="7" name="Content Placeholder 2">
            <a:extLst>
              <a:ext uri="{FF2B5EF4-FFF2-40B4-BE49-F238E27FC236}">
                <a16:creationId xmlns:a16="http://schemas.microsoft.com/office/drawing/2014/main" id="{649822A9-1ACD-CE1F-A1B5-699B29C4C0D4}"/>
              </a:ext>
            </a:extLst>
          </p:cNvPr>
          <p:cNvSpPr txBox="1">
            <a:spLocks/>
          </p:cNvSpPr>
          <p:nvPr/>
        </p:nvSpPr>
        <p:spPr>
          <a:xfrm>
            <a:off x="5252723" y="2844687"/>
            <a:ext cx="6088911" cy="9359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indent="-457200">
              <a:buFont typeface="+mj-lt"/>
              <a:buAutoNum type="arabicPeriod" startAt="3"/>
              <a:defRPr/>
            </a:pPr>
            <a:r>
              <a:rPr kumimoji="0" lang="en-CA" sz="2000" b="1" i="0" u="none" strike="noStrike" kern="1200" cap="none" spc="0" normalizeH="0" baseline="0" noProof="0" dirty="0">
                <a:ln>
                  <a:noFill/>
                </a:ln>
                <a:solidFill>
                  <a:srgbClr val="009E47"/>
                </a:solidFill>
                <a:effectLst/>
                <a:uLnTx/>
                <a:uFillTx/>
                <a:latin typeface="Arial" panose="020B0604020202020204" pitchFamily="34" charset="0"/>
                <a:cs typeface="Arial" panose="020B0604020202020204" pitchFamily="34" charset="0"/>
              </a:rPr>
              <a:t>Functional redundancy and </a:t>
            </a:r>
            <a:r>
              <a:rPr lang="en-CA" sz="2000" b="1" dirty="0">
                <a:solidFill>
                  <a:srgbClr val="009E47"/>
                </a:solidFill>
                <a:latin typeface="Arial" panose="020B0604020202020204" pitchFamily="34" charset="0"/>
                <a:cs typeface="Arial" panose="020B0604020202020204" pitchFamily="34" charset="0"/>
              </a:rPr>
              <a:t>phylogenetic niche conservatism:</a:t>
            </a:r>
            <a:r>
              <a:rPr kumimoji="0" lang="en-CA"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 unrelated </a:t>
            </a:r>
            <a:r>
              <a:rPr kumimoji="0" lang="en-CA"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species and related strains utilize the same substrate or produce the same metabolite.</a:t>
            </a:r>
          </a:p>
        </p:txBody>
      </p:sp>
      <p:sp>
        <p:nvSpPr>
          <p:cNvPr id="12" name="Content Placeholder 2">
            <a:extLst>
              <a:ext uri="{FF2B5EF4-FFF2-40B4-BE49-F238E27FC236}">
                <a16:creationId xmlns:a16="http://schemas.microsoft.com/office/drawing/2014/main" id="{9D795A6E-415E-B170-E54F-A90EB904F395}"/>
              </a:ext>
            </a:extLst>
          </p:cNvPr>
          <p:cNvSpPr txBox="1">
            <a:spLocks/>
          </p:cNvSpPr>
          <p:nvPr/>
        </p:nvSpPr>
        <p:spPr>
          <a:xfrm>
            <a:off x="5240238" y="4276469"/>
            <a:ext cx="6147943" cy="115419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000" b="1" i="0" u="none" strike="noStrike" kern="1200" cap="none" spc="0" normalizeH="0" baseline="0" noProof="0" dirty="0">
                <a:ln>
                  <a:noFill/>
                </a:ln>
                <a:solidFill>
                  <a:srgbClr val="009E47"/>
                </a:solidFill>
                <a:effectLst/>
                <a:uLnTx/>
                <a:uFillTx/>
                <a:latin typeface="Arial" panose="020B0604020202020204" pitchFamily="34" charset="0"/>
                <a:cs typeface="Arial" panose="020B0604020202020204" pitchFamily="34" charset="0"/>
              </a:rPr>
              <a:t>Fiber degradation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the result of complex </a:t>
            </a:r>
            <a:r>
              <a:rPr kumimoji="0" lang="en-US" sz="2000" b="1" i="0" u="none" strike="noStrike" kern="1200" cap="none" spc="0" normalizeH="0" baseline="0" noProof="0" dirty="0">
                <a:ln>
                  <a:noFill/>
                </a:ln>
                <a:solidFill>
                  <a:srgbClr val="009E47"/>
                </a:solidFill>
                <a:effectLst/>
                <a:uLnTx/>
                <a:uFillTx/>
                <a:latin typeface="Arial" panose="020B0604020202020204" pitchFamily="34" charset="0"/>
                <a:cs typeface="Arial" panose="020B0604020202020204" pitchFamily="34" charset="0"/>
              </a:rPr>
              <a:t>cross-feeding networks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a:t>
            </a:r>
            <a:r>
              <a:rPr kumimoji="0" lang="en-US" sz="20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primary degraders, secondary fermenters, &amp; metabolite utilizers.</a:t>
            </a:r>
            <a:endParaRPr kumimoji="0" lang="en-CA"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4E09B89-72E2-4751-FEB2-3B78B502052D}"/>
              </a:ext>
            </a:extLst>
          </p:cNvPr>
          <p:cNvSpPr/>
          <p:nvPr/>
        </p:nvSpPr>
        <p:spPr>
          <a:xfrm>
            <a:off x="2447388" y="1622980"/>
            <a:ext cx="2124557" cy="120032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Highly evolved ecosystem that is </a:t>
            </a: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remarkably</a:t>
            </a:r>
            <a:r>
              <a:rPr kumimoji="0" lang="en-US"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stable</a:t>
            </a:r>
            <a:r>
              <a:rPr kumimoji="0" lang="en-US"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healthy adults</a:t>
            </a:r>
          </a:p>
        </p:txBody>
      </p:sp>
      <p:pic>
        <p:nvPicPr>
          <p:cNvPr id="14" name="Picture 13">
            <a:extLst>
              <a:ext uri="{FF2B5EF4-FFF2-40B4-BE49-F238E27FC236}">
                <a16:creationId xmlns:a16="http://schemas.microsoft.com/office/drawing/2014/main" id="{8B23D5CC-457D-A6F4-8021-1378F68C753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flipH="1">
            <a:off x="703299" y="1018102"/>
            <a:ext cx="1487814" cy="228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a:extLst>
              <a:ext uri="{FF2B5EF4-FFF2-40B4-BE49-F238E27FC236}">
                <a16:creationId xmlns:a16="http://schemas.microsoft.com/office/drawing/2014/main" id="{E39D1059-DB42-FA19-2D73-F4416462479A}"/>
              </a:ext>
            </a:extLst>
          </p:cNvPr>
          <p:cNvSpPr txBox="1">
            <a:spLocks/>
          </p:cNvSpPr>
          <p:nvPr/>
        </p:nvSpPr>
        <p:spPr>
          <a:xfrm>
            <a:off x="5260929" y="5390049"/>
            <a:ext cx="6488012" cy="9359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5"/>
              <a:tabLst/>
              <a:defRPr/>
            </a:pPr>
            <a:r>
              <a:rPr kumimoji="0" lang="en-CA" sz="2000" b="1" i="0" u="none" strike="noStrike" kern="1200" cap="none" spc="0" normalizeH="0" baseline="0" noProof="0" dirty="0">
                <a:ln>
                  <a:noFill/>
                </a:ln>
                <a:solidFill>
                  <a:srgbClr val="009E47"/>
                </a:solidFill>
                <a:effectLst/>
                <a:uLnTx/>
                <a:uFillTx/>
                <a:latin typeface="Arial" panose="020B0604020202020204" pitchFamily="34" charset="0"/>
                <a:cs typeface="Arial" panose="020B0604020202020204" pitchFamily="34" charset="0"/>
              </a:rPr>
              <a:t>Individualized environmental factors </a:t>
            </a:r>
            <a:r>
              <a:rPr kumimoji="0" lang="en-CA"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influence microbial responses (e.g. pH, inflammation, nutrients).</a:t>
            </a:r>
          </a:p>
        </p:txBody>
      </p:sp>
      <p:pic>
        <p:nvPicPr>
          <p:cNvPr id="17" name="Picture 16">
            <a:extLst>
              <a:ext uri="{FF2B5EF4-FFF2-40B4-BE49-F238E27FC236}">
                <a16:creationId xmlns:a16="http://schemas.microsoft.com/office/drawing/2014/main" id="{227E33DD-9F85-3A40-1008-C6E7BF52E000}"/>
              </a:ext>
            </a:extLst>
          </p:cNvPr>
          <p:cNvPicPr>
            <a:picLocks noChangeAspect="1"/>
          </p:cNvPicPr>
          <p:nvPr/>
        </p:nvPicPr>
        <p:blipFill>
          <a:blip r:embed="rId5"/>
          <a:stretch>
            <a:fillRect/>
          </a:stretch>
        </p:blipFill>
        <p:spPr>
          <a:xfrm>
            <a:off x="1803427" y="3601981"/>
            <a:ext cx="2637108" cy="2968266"/>
          </a:xfrm>
          <a:prstGeom prst="rect">
            <a:avLst/>
          </a:prstGeom>
        </p:spPr>
      </p:pic>
      <p:sp>
        <p:nvSpPr>
          <p:cNvPr id="18" name="Rectangle 17">
            <a:extLst>
              <a:ext uri="{FF2B5EF4-FFF2-40B4-BE49-F238E27FC236}">
                <a16:creationId xmlns:a16="http://schemas.microsoft.com/office/drawing/2014/main" id="{D237BAA5-2503-6439-0F16-E1BE9A7A08E6}"/>
              </a:ext>
            </a:extLst>
          </p:cNvPr>
          <p:cNvSpPr/>
          <p:nvPr/>
        </p:nvSpPr>
        <p:spPr>
          <a:xfrm>
            <a:off x="1708298" y="5334438"/>
            <a:ext cx="2863647" cy="1235809"/>
          </a:xfrm>
          <a:prstGeom prst="rect">
            <a:avLst/>
          </a:prstGeom>
          <a:solidFill>
            <a:srgbClr val="C00000">
              <a:alpha val="10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4620"/>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61E31F6-2660-10BE-E007-FE82CC9F3D2D}"/>
              </a:ext>
            </a:extLst>
          </p:cNvPr>
          <p:cNvSpPr txBox="1">
            <a:spLocks/>
          </p:cNvSpPr>
          <p:nvPr/>
        </p:nvSpPr>
        <p:spPr>
          <a:xfrm>
            <a:off x="5353840" y="1136191"/>
            <a:ext cx="6488012" cy="9359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36550" lvl="0" indent="-336550">
              <a:buFont typeface="+mj-lt"/>
              <a:buAutoNum type="arabicPeriod"/>
              <a:defRPr/>
            </a:pPr>
            <a:r>
              <a:rPr lang="en-CA" sz="2000" b="1" dirty="0">
                <a:solidFill>
                  <a:srgbClr val="009E47"/>
                </a:solidFill>
                <a:latin typeface="Arial" panose="020B0604020202020204" pitchFamily="34" charset="0"/>
                <a:cs typeface="Arial" panose="020B0604020202020204" pitchFamily="34" charset="0"/>
              </a:rPr>
              <a:t>Largely bacteria </a:t>
            </a:r>
            <a:r>
              <a:rPr lang="en-CA" sz="2000" dirty="0">
                <a:latin typeface="Arial" panose="020B0604020202020204" pitchFamily="34" charset="0"/>
                <a:cs typeface="Arial" panose="020B0604020202020204" pitchFamily="34" charset="0"/>
              </a:rPr>
              <a:t>but also comprised of archaea, fungi, viruses, and protozoa</a:t>
            </a:r>
            <a:r>
              <a:rPr kumimoji="0" lang="en-CA"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003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AB4D99-B688-4E41-98D7-0452F1E88D4E}"/>
              </a:ext>
            </a:extLst>
          </p:cNvPr>
          <p:cNvSpPr>
            <a:spLocks noGrp="1"/>
          </p:cNvSpPr>
          <p:nvPr>
            <p:ph type="sldNum" sz="quarter" idx="12"/>
          </p:nvPr>
        </p:nvSpPr>
        <p:spPr/>
        <p:txBody>
          <a:bodyPr/>
          <a:lstStyle/>
          <a:p>
            <a:fld id="{764C28C9-204C-4C22-86C3-BF74D16CB9DA}" type="slidenum">
              <a:rPr lang="en-CA" smtClean="0"/>
              <a:pPr/>
              <a:t>9</a:t>
            </a:fld>
            <a:endParaRPr lang="en-CA"/>
          </a:p>
        </p:txBody>
      </p:sp>
      <p:sp>
        <p:nvSpPr>
          <p:cNvPr id="8" name="Rectangle 7">
            <a:extLst>
              <a:ext uri="{FF2B5EF4-FFF2-40B4-BE49-F238E27FC236}">
                <a16:creationId xmlns:a16="http://schemas.microsoft.com/office/drawing/2014/main" id="{210A910D-947C-4423-A647-49D4E4F3E86F}"/>
              </a:ext>
            </a:extLst>
          </p:cNvPr>
          <p:cNvSpPr/>
          <p:nvPr/>
        </p:nvSpPr>
        <p:spPr>
          <a:xfrm>
            <a:off x="-1524" y="-2282"/>
            <a:ext cx="12193524" cy="830997"/>
          </a:xfrm>
          <a:prstGeom prst="rect">
            <a:avLst/>
          </a:prstGeom>
          <a:solidFill>
            <a:srgbClr val="D9D9D9"/>
          </a:solidFill>
        </p:spPr>
        <p:txBody>
          <a:bodyPr wrap="square">
            <a:spAutoFit/>
          </a:bodyPr>
          <a:lstStyle/>
          <a:p>
            <a:pPr algn="ctr"/>
            <a:r>
              <a:rPr lang="en-CA" sz="4000" b="1" u="sng" dirty="0">
                <a:solidFill>
                  <a:srgbClr val="004620"/>
                </a:solidFill>
                <a:latin typeface="Arial" panose="020B0604020202020204" pitchFamily="34" charset="0"/>
                <a:cs typeface="Arial" panose="020B0604020202020204" pitchFamily="34" charset="0"/>
              </a:rPr>
              <a:t>Questions to Discuss</a:t>
            </a:r>
          </a:p>
          <a:p>
            <a:pPr algn="ctr"/>
            <a:endParaRPr lang="en-US" sz="800" b="1" dirty="0">
              <a:latin typeface="Arial" pitchFamily="34" charset="0"/>
              <a:cs typeface="Arial" pitchFamily="34" charset="0"/>
            </a:endParaRPr>
          </a:p>
        </p:txBody>
      </p:sp>
      <p:sp>
        <p:nvSpPr>
          <p:cNvPr id="2" name="Rectangle 1">
            <a:extLst>
              <a:ext uri="{FF2B5EF4-FFF2-40B4-BE49-F238E27FC236}">
                <a16:creationId xmlns:a16="http://schemas.microsoft.com/office/drawing/2014/main" id="{02E1C6E0-4C21-9A22-75CC-FADF3E4DAB96}"/>
              </a:ext>
            </a:extLst>
          </p:cNvPr>
          <p:cNvSpPr/>
          <p:nvPr/>
        </p:nvSpPr>
        <p:spPr>
          <a:xfrm>
            <a:off x="300025" y="1482683"/>
            <a:ext cx="11436006" cy="4755148"/>
          </a:xfrm>
          <a:prstGeom prst="rect">
            <a:avLst/>
          </a:prstGeom>
        </p:spPr>
        <p:txBody>
          <a:bodyPr wrap="square">
            <a:spAutoFit/>
          </a:bodyPr>
          <a:lstStyle/>
          <a:p>
            <a:pPr marL="576263" indent="-576263" algn="ctr">
              <a:spcAft>
                <a:spcPts val="2400"/>
              </a:spcAft>
              <a:buBlip>
                <a:blip r:embed="rId3"/>
              </a:buBlip>
            </a:pPr>
            <a:r>
              <a:rPr lang="en-US" sz="4800" b="1" dirty="0">
                <a:latin typeface="Arial" panose="020B0604020202020204" pitchFamily="34" charset="0"/>
                <a:cs typeface="Arial" pitchFamily="34" charset="0"/>
              </a:rPr>
              <a:t>What are dietary fibers?</a:t>
            </a:r>
          </a:p>
          <a:p>
            <a:pPr marL="576263" indent="-576263" algn="ctr">
              <a:spcAft>
                <a:spcPts val="1800"/>
              </a:spcAft>
              <a:buBlip>
                <a:blip r:embed="rId3"/>
              </a:buBlip>
            </a:pPr>
            <a:r>
              <a:rPr lang="en-US" sz="4400" dirty="0">
                <a:solidFill>
                  <a:schemeClr val="bg1">
                    <a:lumMod val="75000"/>
                  </a:schemeClr>
                </a:solidFill>
                <a:latin typeface="Arial" panose="020B0604020202020204" pitchFamily="34" charset="0"/>
                <a:cs typeface="Arial" pitchFamily="34" charset="0"/>
              </a:rPr>
              <a:t>Why should dietary fibers be included in MNT for obesity and related cardiometabolic diseases?</a:t>
            </a:r>
          </a:p>
          <a:p>
            <a:pPr marL="576263" indent="-576263" algn="ctr">
              <a:spcAft>
                <a:spcPts val="1800"/>
              </a:spcAft>
              <a:buBlip>
                <a:blip r:embed="rId3"/>
              </a:buBlip>
            </a:pPr>
            <a:r>
              <a:rPr lang="en-US" sz="4400" dirty="0">
                <a:solidFill>
                  <a:schemeClr val="bg1">
                    <a:lumMod val="75000"/>
                  </a:schemeClr>
                </a:solidFill>
                <a:latin typeface="Arial" panose="020B0604020202020204" pitchFamily="34" charset="0"/>
                <a:cs typeface="Arial" pitchFamily="34" charset="0"/>
              </a:rPr>
              <a:t>What dietary fibers should be consumed and where to find them?</a:t>
            </a:r>
          </a:p>
        </p:txBody>
      </p:sp>
    </p:spTree>
    <p:extLst>
      <p:ext uri="{BB962C8B-B14F-4D97-AF65-F5344CB8AC3E}">
        <p14:creationId xmlns:p14="http://schemas.microsoft.com/office/powerpoint/2010/main" val="35249053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12971</TotalTime>
  <Words>2921</Words>
  <Application>Microsoft Office PowerPoint</Application>
  <PresentationFormat>Widescreen</PresentationFormat>
  <Paragraphs>520</Paragraphs>
  <Slides>47</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Calibri Light</vt:lpstr>
      <vt:lpstr>Wingdings</vt:lpstr>
      <vt:lpstr>Wingdings 3</vt:lpstr>
      <vt:lpstr>1_Office Theme</vt:lpstr>
      <vt:lpstr>Office Theme</vt:lpstr>
      <vt:lpstr>Dietary Fiber: A Remarkably Diverse Nutrient</vt:lpstr>
      <vt:lpstr>Overview of My Background</vt:lpstr>
      <vt:lpstr>Dietary Fibers are a Very Unique Nutrient</vt:lpstr>
      <vt:lpstr>Incidence of Cardiometabolic Diseases is Linked to Dietary Fiber Intake</vt:lpstr>
      <vt:lpstr>Surrogate Markers of Cardiometabolic Disease are Improved by Increase Fiber Intake</vt:lpstr>
      <vt:lpstr>Cardiometabolic Diseases and the ‘Fiber Gap’</vt:lpstr>
      <vt:lpstr>Diseases that Associate with Lower Fiber Diets also link to the Gut Microbiome</vt:lpstr>
      <vt:lpstr>PowerPoint Presentation</vt:lpstr>
      <vt:lpstr>PowerPoint Presentation</vt:lpstr>
      <vt:lpstr>Non-Digestible Carbohydrates ≈ Dietary Fiber (From a Regulatory Standpoint)</vt:lpstr>
      <vt:lpstr>PowerPoint Presentation</vt:lpstr>
      <vt:lpstr>Our Diet Provides a Heterogenous Array of Fibers</vt:lpstr>
      <vt:lpstr>Non-Starch Polysaccharides</vt:lpstr>
      <vt:lpstr>Resistant Oligosaccharides and Starches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Email: edeehan2@unl.edu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Application of Dietary Fibers for Selective Modulation of the Gut Microbiota and Improved Human Health</dc:title>
  <dc:creator>Edward Deehan</dc:creator>
  <cp:lastModifiedBy>Edward Deehan</cp:lastModifiedBy>
  <cp:revision>326</cp:revision>
  <dcterms:created xsi:type="dcterms:W3CDTF">2022-10-24T14:07:43Z</dcterms:created>
  <dcterms:modified xsi:type="dcterms:W3CDTF">2024-04-24T16:10:16Z</dcterms:modified>
</cp:coreProperties>
</file>