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58" r:id="rId3"/>
    <p:sldId id="257" r:id="rId4"/>
    <p:sldId id="341" r:id="rId5"/>
    <p:sldId id="390" r:id="rId6"/>
    <p:sldId id="261" r:id="rId7"/>
    <p:sldId id="356" r:id="rId8"/>
    <p:sldId id="286" r:id="rId9"/>
    <p:sldId id="346" r:id="rId10"/>
    <p:sldId id="345" r:id="rId11"/>
    <p:sldId id="347" r:id="rId12"/>
    <p:sldId id="417" r:id="rId13"/>
    <p:sldId id="344" r:id="rId14"/>
    <p:sldId id="350" r:id="rId15"/>
    <p:sldId id="380" r:id="rId16"/>
    <p:sldId id="381" r:id="rId17"/>
    <p:sldId id="388" r:id="rId18"/>
    <p:sldId id="382" r:id="rId19"/>
    <p:sldId id="384" r:id="rId20"/>
    <p:sldId id="348" r:id="rId21"/>
    <p:sldId id="358" r:id="rId22"/>
    <p:sldId id="349" r:id="rId23"/>
    <p:sldId id="385" r:id="rId24"/>
    <p:sldId id="386" r:id="rId25"/>
    <p:sldId id="353" r:id="rId26"/>
    <p:sldId id="354" r:id="rId27"/>
    <p:sldId id="371" r:id="rId28"/>
    <p:sldId id="357" r:id="rId29"/>
    <p:sldId id="395" r:id="rId30"/>
    <p:sldId id="302" r:id="rId31"/>
    <p:sldId id="305" r:id="rId32"/>
    <p:sldId id="360" r:id="rId33"/>
    <p:sldId id="398" r:id="rId34"/>
    <p:sldId id="399" r:id="rId35"/>
    <p:sldId id="401" r:id="rId36"/>
    <p:sldId id="397" r:id="rId37"/>
    <p:sldId id="404" r:id="rId38"/>
    <p:sldId id="402" r:id="rId39"/>
    <p:sldId id="303" r:id="rId40"/>
    <p:sldId id="306" r:id="rId41"/>
    <p:sldId id="391" r:id="rId42"/>
    <p:sldId id="280" r:id="rId43"/>
    <p:sldId id="408" r:id="rId44"/>
    <p:sldId id="409" r:id="rId45"/>
    <p:sldId id="405" r:id="rId46"/>
    <p:sldId id="279" r:id="rId47"/>
    <p:sldId id="333" r:id="rId48"/>
    <p:sldId id="338" r:id="rId49"/>
    <p:sldId id="415" r:id="rId50"/>
    <p:sldId id="416" r:id="rId51"/>
    <p:sldId id="330" r:id="rId52"/>
    <p:sldId id="332" r:id="rId53"/>
    <p:sldId id="331" r:id="rId54"/>
    <p:sldId id="310" r:id="rId55"/>
    <p:sldId id="311" r:id="rId56"/>
    <p:sldId id="313" r:id="rId57"/>
    <p:sldId id="314" r:id="rId58"/>
    <p:sldId id="315" r:id="rId59"/>
    <p:sldId id="312" r:id="rId60"/>
    <p:sldId id="361" r:id="rId61"/>
    <p:sldId id="363" r:id="rId62"/>
    <p:sldId id="364" r:id="rId63"/>
    <p:sldId id="366" r:id="rId64"/>
    <p:sldId id="387" r:id="rId65"/>
    <p:sldId id="370" r:id="rId66"/>
    <p:sldId id="290" r:id="rId67"/>
    <p:sldId id="412" r:id="rId68"/>
    <p:sldId id="393" r:id="rId69"/>
    <p:sldId id="413" r:id="rId70"/>
    <p:sldId id="394" r:id="rId71"/>
    <p:sldId id="414" r:id="rId72"/>
    <p:sldId id="328" r:id="rId73"/>
    <p:sldId id="373" r:id="rId74"/>
    <p:sldId id="375" r:id="rId75"/>
    <p:sldId id="368" r:id="rId76"/>
    <p:sldId id="322" r:id="rId77"/>
    <p:sldId id="323" r:id="rId78"/>
    <p:sldId id="324" r:id="rId79"/>
    <p:sldId id="325" r:id="rId80"/>
    <p:sldId id="326" r:id="rId81"/>
    <p:sldId id="327" r:id="rId82"/>
    <p:sldId id="276" r:id="rId83"/>
    <p:sldId id="407" r:id="rId84"/>
    <p:sldId id="406" r:id="rId85"/>
    <p:sldId id="275" r:id="rId86"/>
    <p:sldId id="410"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94197-64CB-4954-9C3F-19A1CCD910CF}" v="1" dt="2023-03-31T13:17:51.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1" autoAdjust="0"/>
    <p:restoredTop sz="66382" autoAdjust="0"/>
  </p:normalViewPr>
  <p:slideViewPr>
    <p:cSldViewPr snapToGrid="0">
      <p:cViewPr varScale="1">
        <p:scale>
          <a:sx n="42" d="100"/>
          <a:sy n="42" d="100"/>
        </p:scale>
        <p:origin x="14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Distribution of </a:t>
            </a:r>
            <a:r>
              <a:rPr lang="en-US" dirty="0" err="1"/>
              <a:t>IgE</a:t>
            </a:r>
            <a:r>
              <a:rPr lang="en-US" dirty="0"/>
              <a:t> Tests by Provider Type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Allergists</c:v>
                </c:pt>
              </c:strCache>
            </c:strRef>
          </c:tx>
          <c:spPr>
            <a:solidFill>
              <a:schemeClr val="accent1"/>
            </a:solidFill>
            <a:ln>
              <a:noFill/>
            </a:ln>
            <a:effectLst/>
          </c:spPr>
          <c:invertIfNegative val="0"/>
          <c:cat>
            <c:strRef>
              <c:f>Sheet1!$A$2:$A$3</c:f>
              <c:strCache>
                <c:ptCount val="2"/>
                <c:pt idx="0">
                  <c:v>Single</c:v>
                </c:pt>
                <c:pt idx="1">
                  <c:v>Panels</c:v>
                </c:pt>
              </c:strCache>
            </c:strRef>
          </c:cat>
          <c:val>
            <c:numRef>
              <c:f>Sheet1!$B$2:$B$3</c:f>
              <c:numCache>
                <c:formatCode>0.00%</c:formatCode>
                <c:ptCount val="2"/>
                <c:pt idx="0">
                  <c:v>0.98799999999999999</c:v>
                </c:pt>
                <c:pt idx="1">
                  <c:v>1.2E-2</c:v>
                </c:pt>
              </c:numCache>
            </c:numRef>
          </c:val>
          <c:extLst>
            <c:ext xmlns:c16="http://schemas.microsoft.com/office/drawing/2014/chart" uri="{C3380CC4-5D6E-409C-BE32-E72D297353CC}">
              <c16:uniqueId val="{00000000-E27C-43A4-B69E-ECC36611A7B1}"/>
            </c:ext>
          </c:extLst>
        </c:ser>
        <c:ser>
          <c:idx val="1"/>
          <c:order val="1"/>
          <c:tx>
            <c:strRef>
              <c:f>Sheet1!$C$1</c:f>
              <c:strCache>
                <c:ptCount val="1"/>
                <c:pt idx="0">
                  <c:v>PCPs</c:v>
                </c:pt>
              </c:strCache>
            </c:strRef>
          </c:tx>
          <c:spPr>
            <a:solidFill>
              <a:schemeClr val="accent2"/>
            </a:solidFill>
            <a:ln>
              <a:noFill/>
            </a:ln>
            <a:effectLst/>
          </c:spPr>
          <c:invertIfNegative val="0"/>
          <c:cat>
            <c:strRef>
              <c:f>Sheet1!$A$2:$A$3</c:f>
              <c:strCache>
                <c:ptCount val="2"/>
                <c:pt idx="0">
                  <c:v>Single</c:v>
                </c:pt>
                <c:pt idx="1">
                  <c:v>Panels</c:v>
                </c:pt>
              </c:strCache>
            </c:strRef>
          </c:cat>
          <c:val>
            <c:numRef>
              <c:f>Sheet1!$C$2:$C$3</c:f>
              <c:numCache>
                <c:formatCode>0.00%</c:formatCode>
                <c:ptCount val="2"/>
                <c:pt idx="0">
                  <c:v>0.55000000000000004</c:v>
                </c:pt>
                <c:pt idx="1">
                  <c:v>0.45100000000000001</c:v>
                </c:pt>
              </c:numCache>
            </c:numRef>
          </c:val>
          <c:extLst>
            <c:ext xmlns:c16="http://schemas.microsoft.com/office/drawing/2014/chart" uri="{C3380CC4-5D6E-409C-BE32-E72D297353CC}">
              <c16:uniqueId val="{00000001-E27C-43A4-B69E-ECC36611A7B1}"/>
            </c:ext>
          </c:extLst>
        </c:ser>
        <c:dLbls>
          <c:showLegendKey val="0"/>
          <c:showVal val="0"/>
          <c:showCatName val="0"/>
          <c:showSerName val="0"/>
          <c:showPercent val="0"/>
          <c:showBubbleSize val="0"/>
        </c:dLbls>
        <c:gapWidth val="219"/>
        <c:overlap val="-27"/>
        <c:axId val="1260353344"/>
        <c:axId val="1260352512"/>
      </c:barChart>
      <c:catAx>
        <c:axId val="126035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352512"/>
        <c:crosses val="autoZero"/>
        <c:auto val="1"/>
        <c:lblAlgn val="ctr"/>
        <c:lblOffset val="100"/>
        <c:noMultiLvlLbl val="0"/>
      </c:catAx>
      <c:valAx>
        <c:axId val="12603525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0353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shade val="50000"/>
                </a:schemeClr>
              </a:solidFill>
              <a:ln w="19050">
                <a:solidFill>
                  <a:schemeClr val="lt1"/>
                </a:solidFill>
              </a:ln>
              <a:effectLst/>
            </c:spPr>
            <c:extLst>
              <c:ext xmlns:c16="http://schemas.microsoft.com/office/drawing/2014/chart" uri="{C3380CC4-5D6E-409C-BE32-E72D297353CC}">
                <c16:uniqueId val="{00000001-D482-4FE1-9D7C-D57F527C261D}"/>
              </c:ext>
            </c:extLst>
          </c:dPt>
          <c:dPt>
            <c:idx val="1"/>
            <c:bubble3D val="0"/>
            <c:spPr>
              <a:solidFill>
                <a:schemeClr val="accent4">
                  <a:shade val="70000"/>
                </a:schemeClr>
              </a:solidFill>
              <a:ln w="19050">
                <a:solidFill>
                  <a:schemeClr val="lt1"/>
                </a:solidFill>
              </a:ln>
              <a:effectLst/>
            </c:spPr>
            <c:extLst>
              <c:ext xmlns:c16="http://schemas.microsoft.com/office/drawing/2014/chart" uri="{C3380CC4-5D6E-409C-BE32-E72D297353CC}">
                <c16:uniqueId val="{00000003-D482-4FE1-9D7C-D57F527C261D}"/>
              </c:ext>
            </c:extLst>
          </c:dPt>
          <c:dPt>
            <c:idx val="2"/>
            <c:bubble3D val="0"/>
            <c:spPr>
              <a:solidFill>
                <a:schemeClr val="accent4">
                  <a:shade val="90000"/>
                </a:schemeClr>
              </a:solidFill>
              <a:ln w="19050">
                <a:solidFill>
                  <a:schemeClr val="lt1"/>
                </a:solidFill>
              </a:ln>
              <a:effectLst/>
            </c:spPr>
            <c:extLst>
              <c:ext xmlns:c16="http://schemas.microsoft.com/office/drawing/2014/chart" uri="{C3380CC4-5D6E-409C-BE32-E72D297353CC}">
                <c16:uniqueId val="{00000005-D482-4FE1-9D7C-D57F527C261D}"/>
              </c:ext>
            </c:extLst>
          </c:dPt>
          <c:dPt>
            <c:idx val="3"/>
            <c:bubble3D val="0"/>
            <c:spPr>
              <a:solidFill>
                <a:schemeClr val="accent4">
                  <a:tint val="90000"/>
                </a:schemeClr>
              </a:solidFill>
              <a:ln w="19050">
                <a:solidFill>
                  <a:schemeClr val="lt1"/>
                </a:solidFill>
              </a:ln>
              <a:effectLst/>
            </c:spPr>
            <c:extLst>
              <c:ext xmlns:c16="http://schemas.microsoft.com/office/drawing/2014/chart" uri="{C3380CC4-5D6E-409C-BE32-E72D297353CC}">
                <c16:uniqueId val="{00000007-D482-4FE1-9D7C-D57F527C261D}"/>
              </c:ext>
            </c:extLst>
          </c:dPt>
          <c:dPt>
            <c:idx val="4"/>
            <c:bubble3D val="0"/>
            <c:spPr>
              <a:solidFill>
                <a:schemeClr val="accent4">
                  <a:tint val="70000"/>
                </a:schemeClr>
              </a:solidFill>
              <a:ln w="19050">
                <a:solidFill>
                  <a:schemeClr val="lt1"/>
                </a:solidFill>
              </a:ln>
              <a:effectLst/>
            </c:spPr>
            <c:extLst>
              <c:ext xmlns:c16="http://schemas.microsoft.com/office/drawing/2014/chart" uri="{C3380CC4-5D6E-409C-BE32-E72D297353CC}">
                <c16:uniqueId val="{00000009-D482-4FE1-9D7C-D57F527C261D}"/>
              </c:ext>
            </c:extLst>
          </c:dPt>
          <c:dPt>
            <c:idx val="5"/>
            <c:bubble3D val="0"/>
            <c:spPr>
              <a:solidFill>
                <a:schemeClr val="accent4">
                  <a:tint val="50000"/>
                </a:schemeClr>
              </a:solidFill>
              <a:ln w="19050">
                <a:solidFill>
                  <a:schemeClr val="lt1"/>
                </a:solidFill>
              </a:ln>
              <a:effectLst/>
            </c:spPr>
            <c:extLst>
              <c:ext xmlns:c16="http://schemas.microsoft.com/office/drawing/2014/chart" uri="{C3380CC4-5D6E-409C-BE32-E72D297353CC}">
                <c16:uniqueId val="{0000000B-D482-4FE1-9D7C-D57F527C261D}"/>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Dose 1</c:v>
                </c:pt>
                <c:pt idx="1">
                  <c:v>Dose 2</c:v>
                </c:pt>
                <c:pt idx="2">
                  <c:v>Dose 3</c:v>
                </c:pt>
                <c:pt idx="3">
                  <c:v>Dose 4</c:v>
                </c:pt>
                <c:pt idx="4">
                  <c:v>Dose 5</c:v>
                </c:pt>
                <c:pt idx="5">
                  <c:v>Dose 6</c:v>
                </c:pt>
              </c:strCache>
            </c:strRef>
          </c:cat>
          <c:val>
            <c:numRef>
              <c:f>Sheet1!$B$2:$B$7</c:f>
              <c:numCache>
                <c:formatCode>0%</c:formatCode>
                <c:ptCount val="6"/>
                <c:pt idx="0">
                  <c:v>0.01</c:v>
                </c:pt>
                <c:pt idx="1">
                  <c:v>0.04</c:v>
                </c:pt>
                <c:pt idx="2">
                  <c:v>0.1</c:v>
                </c:pt>
                <c:pt idx="3">
                  <c:v>0.2</c:v>
                </c:pt>
                <c:pt idx="4">
                  <c:v>0.3</c:v>
                </c:pt>
                <c:pt idx="5">
                  <c:v>0.35</c:v>
                </c:pt>
              </c:numCache>
            </c:numRef>
          </c:val>
          <c:extLst>
            <c:ext xmlns:c16="http://schemas.microsoft.com/office/drawing/2014/chart" uri="{C3380CC4-5D6E-409C-BE32-E72D297353CC}">
              <c16:uniqueId val="{00000000-6E0B-4B2F-B33D-C175B5B8268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a:t>LEAP Trial: Percent of children developing peanut allergy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Early Introduction</c:v>
                </c:pt>
                <c:pt idx="1">
                  <c:v>Avoidance</c:v>
                </c:pt>
              </c:strCache>
            </c:strRef>
          </c:cat>
          <c:val>
            <c:numRef>
              <c:f>Sheet1!$B$2:$B$3</c:f>
              <c:numCache>
                <c:formatCode>0.00%</c:formatCode>
                <c:ptCount val="2"/>
                <c:pt idx="0">
                  <c:v>3.2000000000000001E-2</c:v>
                </c:pt>
                <c:pt idx="1">
                  <c:v>0.17199999999999999</c:v>
                </c:pt>
              </c:numCache>
            </c:numRef>
          </c:val>
          <c:extLst>
            <c:ext xmlns:c16="http://schemas.microsoft.com/office/drawing/2014/chart" uri="{C3380CC4-5D6E-409C-BE32-E72D297353CC}">
              <c16:uniqueId val="{00000000-C1B5-4528-85FE-950B8C8F3C66}"/>
            </c:ext>
          </c:extLst>
        </c:ser>
        <c:dLbls>
          <c:showLegendKey val="0"/>
          <c:showVal val="0"/>
          <c:showCatName val="0"/>
          <c:showSerName val="0"/>
          <c:showPercent val="0"/>
          <c:showBubbleSize val="0"/>
        </c:dLbls>
        <c:gapWidth val="219"/>
        <c:overlap val="-27"/>
        <c:axId val="876199167"/>
        <c:axId val="432415520"/>
      </c:barChart>
      <c:catAx>
        <c:axId val="87619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2415520"/>
        <c:crosses val="autoZero"/>
        <c:auto val="1"/>
        <c:lblAlgn val="ctr"/>
        <c:lblOffset val="100"/>
        <c:noMultiLvlLbl val="0"/>
      </c:catAx>
      <c:valAx>
        <c:axId val="43241552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61991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Sheet1!$A$2:$A$23</cx:f>
        <cx:lvl ptCount="22"/>
      </cx:strDim>
      <cx:numDim type="val">
        <cx:f>Sheet1!$B$2:$B$23</cx:f>
        <cx:lvl ptCount="22" formatCode="General">
          <cx:pt idx="0">0.084000000000000005</cx:pt>
          <cx:pt idx="1">0.26000000000000001</cx:pt>
        </cx:lvl>
      </cx:numDim>
    </cx:data>
    <cx:data id="1">
      <cx:strDim type="cat">
        <cx:f>Sheet1!$A$2:$A$23</cx:f>
        <cx:lvl ptCount="22"/>
      </cx:strDim>
      <cx:numDim type="val">
        <cx:f>Sheet1!$C$2:$C$23</cx:f>
        <cx:lvl ptCount="22" formatCode="General">
          <cx:pt idx="0">0.13</cx:pt>
          <cx:pt idx="1">7.2999999999999998</cx:pt>
        </cx:lvl>
      </cx:numDim>
    </cx:data>
    <cx:data id="2">
      <cx:strDim type="cat">
        <cx:f>Sheet1!$A$2:$A$23</cx:f>
        <cx:lvl ptCount="22"/>
      </cx:strDim>
      <cx:numDim type="val">
        <cx:f>Sheet1!$D$2:$D$23</cx:f>
        <cx:lvl ptCount="22" formatCode="General">
          <cx:pt idx="0">0.17000000000000001</cx:pt>
          <cx:pt idx="1">5.7999999999999998</cx:pt>
        </cx:lvl>
      </cx:numDim>
    </cx:data>
  </cx:chartData>
  <cx:chart>
    <cx:title pos="t" align="ctr" overlay="0">
      <cx:tx>
        <cx:txData>
          <cx:v>Detectible levels of product contamination per serving size in products with PALs</cx:v>
        </cx:txData>
      </cx:tx>
      <cx:txPr>
        <a:bodyPr spcFirstLastPara="1" vertOverflow="ellipsis" horzOverflow="overflow" wrap="square" lIns="0" tIns="0" rIns="0" bIns="0" anchor="ctr" anchorCtr="1"/>
        <a:lstStyle/>
        <a:p>
          <a:pPr algn="ctr" rtl="0">
            <a:defRPr sz="2000"/>
          </a:pPr>
          <a:r>
            <a:rPr lang="en-US" sz="2000" b="0" i="0" u="none" strike="noStrike" baseline="0" dirty="0">
              <a:solidFill>
                <a:prstClr val="black">
                  <a:lumMod val="65000"/>
                  <a:lumOff val="35000"/>
                </a:prstClr>
              </a:solidFill>
              <a:latin typeface="Arial"/>
            </a:rPr>
            <a:t>Detectible levels of product contamination per serving size in products with PALs</a:t>
          </a:r>
        </a:p>
      </cx:txPr>
    </cx:title>
    <cx:plotArea>
      <cx:plotAreaRegion>
        <cx:series layoutId="boxWhisker" uniqueId="{A29BD483-2F86-4795-B358-8C18506E384E}">
          <cx:tx>
            <cx:txData>
              <cx:f>Sheet1!$B$1</cx:f>
              <cx:v>Egg</cx:v>
            </cx:txData>
          </cx:tx>
          <cx:dataId val="0"/>
          <cx:layoutPr>
            <cx:visibility meanLine="0" meanMarker="1" nonoutliers="0" outliers="1"/>
            <cx:statistics quartileMethod="exclusive"/>
          </cx:layoutPr>
        </cx:series>
        <cx:series layoutId="boxWhisker" uniqueId="{F23E98B3-8769-407A-A12E-C38A54BD31C7}">
          <cx:tx>
            <cx:txData>
              <cx:f>Sheet1!$C$1</cx:f>
              <cx:v>Milk</cx:v>
            </cx:txData>
          </cx:tx>
          <cx:dataId val="1"/>
          <cx:layoutPr>
            <cx:visibility meanLine="0" meanMarker="1" nonoutliers="0" outliers="1"/>
            <cx:statistics quartileMethod="exclusive"/>
          </cx:layoutPr>
        </cx:series>
        <cx:series layoutId="boxWhisker" uniqueId="{BB5A396E-5E0F-42C5-81B1-603A4A70D267}">
          <cx:tx>
            <cx:txData>
              <cx:f>Sheet1!$D$1</cx:f>
              <cx:v>Peanut</cx:v>
            </cx:txData>
          </cx:tx>
          <cx:dataId val="2"/>
          <cx:layoutPr>
            <cx:visibility meanLine="0" meanMarker="0" nonoutliers="0" outliers="0"/>
            <cx:statistics quartileMethod="exclusive"/>
          </cx:layoutPr>
        </cx:series>
      </cx:plotAreaRegion>
      <cx:axis id="0">
        <cx:catScaling gapWidth="1"/>
        <cx:tickLabels/>
      </cx:axis>
      <cx:axis id="1">
        <cx:valScaling/>
        <cx:majorGridlines/>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DE546-451F-4B4E-AD91-47C0DAF61C03}" type="doc">
      <dgm:prSet loTypeId="urn:microsoft.com/office/officeart/2005/8/layout/orgChart1" loCatId="hierarchy" qsTypeId="urn:microsoft.com/office/officeart/2005/8/quickstyle/simple4" qsCatId="simple" csTypeId="urn:microsoft.com/office/officeart/2005/8/colors/accent3_2" csCatId="accent3" phldr="1"/>
      <dgm:spPr/>
      <dgm:t>
        <a:bodyPr/>
        <a:lstStyle/>
        <a:p>
          <a:endParaRPr lang="en-US"/>
        </a:p>
      </dgm:t>
    </dgm:pt>
    <dgm:pt modelId="{F1D4D998-054E-4B29-B562-93D09BA51BB2}">
      <dgm:prSet phldrT="[Text]" custT="1"/>
      <dgm:spPr/>
      <dgm:t>
        <a:bodyPr/>
        <a:lstStyle/>
        <a:p>
          <a:r>
            <a:rPr lang="en-US" sz="2000" b="1" dirty="0">
              <a:solidFill>
                <a:schemeClr val="tx1"/>
              </a:solidFill>
            </a:rPr>
            <a:t>Adverse Food Reactions</a:t>
          </a:r>
        </a:p>
      </dgm:t>
    </dgm:pt>
    <dgm:pt modelId="{77CD6E65-9EA5-4AAA-BB79-DE07A3ECDA52}" type="parTrans" cxnId="{8917AB30-651B-4812-AA40-F7D8F790FAF8}">
      <dgm:prSet/>
      <dgm:spPr/>
      <dgm:t>
        <a:bodyPr/>
        <a:lstStyle/>
        <a:p>
          <a:endParaRPr lang="en-US"/>
        </a:p>
      </dgm:t>
    </dgm:pt>
    <dgm:pt modelId="{4D28F33D-A9D1-41EB-A217-1801311B8DAF}" type="sibTrans" cxnId="{8917AB30-651B-4812-AA40-F7D8F790FAF8}">
      <dgm:prSet/>
      <dgm:spPr/>
      <dgm:t>
        <a:bodyPr/>
        <a:lstStyle/>
        <a:p>
          <a:endParaRPr lang="en-US"/>
        </a:p>
      </dgm:t>
    </dgm:pt>
    <dgm:pt modelId="{095E88ED-143B-4710-964F-74911457043A}">
      <dgm:prSet phldrT="[Text]" custT="1"/>
      <dgm:spPr/>
      <dgm:t>
        <a:bodyPr/>
        <a:lstStyle/>
        <a:p>
          <a:r>
            <a:rPr lang="en-US" sz="1800" b="1" dirty="0">
              <a:solidFill>
                <a:schemeClr val="tx1"/>
              </a:solidFill>
            </a:rPr>
            <a:t>Immune-Mediated</a:t>
          </a:r>
        </a:p>
        <a:p>
          <a:r>
            <a:rPr lang="en-US" sz="1800" dirty="0">
              <a:solidFill>
                <a:schemeClr val="tx1"/>
              </a:solidFill>
            </a:rPr>
            <a:t>(Food Allergy &amp; Celiac disease)</a:t>
          </a:r>
        </a:p>
      </dgm:t>
    </dgm:pt>
    <dgm:pt modelId="{20F20585-FAB3-4DEB-AF71-E4A6614244AB}" type="parTrans" cxnId="{664D8F32-BB31-4B82-BB58-835BDAE62F85}">
      <dgm:prSet/>
      <dgm:spPr/>
      <dgm:t>
        <a:bodyPr/>
        <a:lstStyle/>
        <a:p>
          <a:endParaRPr lang="en-US"/>
        </a:p>
      </dgm:t>
    </dgm:pt>
    <dgm:pt modelId="{B45D116C-FD39-41A2-9510-E2628E397B54}" type="sibTrans" cxnId="{664D8F32-BB31-4B82-BB58-835BDAE62F85}">
      <dgm:prSet/>
      <dgm:spPr/>
      <dgm:t>
        <a:bodyPr/>
        <a:lstStyle/>
        <a:p>
          <a:endParaRPr lang="en-US"/>
        </a:p>
      </dgm:t>
    </dgm:pt>
    <dgm:pt modelId="{FD013F4E-CB3F-4357-BCB4-A06E532AC03F}">
      <dgm:prSet phldrT="[Text]" custT="1"/>
      <dgm:spPr/>
      <dgm:t>
        <a:bodyPr/>
        <a:lstStyle/>
        <a:p>
          <a:r>
            <a:rPr lang="en-US" sz="1800" b="1" dirty="0">
              <a:solidFill>
                <a:schemeClr val="tx1"/>
              </a:solidFill>
            </a:rPr>
            <a:t>Non-Immune Mediated</a:t>
          </a:r>
        </a:p>
        <a:p>
          <a:r>
            <a:rPr lang="en-US" sz="1800" dirty="0">
              <a:solidFill>
                <a:schemeClr val="tx1"/>
              </a:solidFill>
            </a:rPr>
            <a:t>(Intolerances)</a:t>
          </a:r>
        </a:p>
      </dgm:t>
    </dgm:pt>
    <dgm:pt modelId="{7BD630F6-3DBA-47B8-8A28-45C9BCDBA469}" type="parTrans" cxnId="{88C38EF8-A092-424E-B0FC-013F4370941C}">
      <dgm:prSet/>
      <dgm:spPr/>
      <dgm:t>
        <a:bodyPr/>
        <a:lstStyle/>
        <a:p>
          <a:endParaRPr lang="en-US"/>
        </a:p>
      </dgm:t>
    </dgm:pt>
    <dgm:pt modelId="{91CF3C80-6BB4-453C-92B2-08CBC354E648}" type="sibTrans" cxnId="{88C38EF8-A092-424E-B0FC-013F4370941C}">
      <dgm:prSet/>
      <dgm:spPr/>
      <dgm:t>
        <a:bodyPr/>
        <a:lstStyle/>
        <a:p>
          <a:endParaRPr lang="en-US"/>
        </a:p>
      </dgm:t>
    </dgm:pt>
    <dgm:pt modelId="{1396C3D7-29F8-4C38-809E-ECAE4411360A}">
      <dgm:prSet phldrT="[Text]" custT="1"/>
      <dgm:spPr/>
      <dgm:t>
        <a:bodyPr/>
        <a:lstStyle/>
        <a:p>
          <a:r>
            <a:rPr lang="en-US" sz="1800" b="1" dirty="0">
              <a:solidFill>
                <a:schemeClr val="tx1"/>
              </a:solidFill>
            </a:rPr>
            <a:t>Microbial</a:t>
          </a:r>
          <a:endParaRPr lang="en-US" sz="1600" b="1" dirty="0">
            <a:solidFill>
              <a:schemeClr val="tx1"/>
            </a:solidFill>
          </a:endParaRPr>
        </a:p>
      </dgm:t>
    </dgm:pt>
    <dgm:pt modelId="{803EF04B-FD9B-4FF8-9DAB-6B8C54E9017D}" type="parTrans" cxnId="{3D10578F-E9BE-4376-BC4D-76B0E10762EB}">
      <dgm:prSet/>
      <dgm:spPr/>
      <dgm:t>
        <a:bodyPr/>
        <a:lstStyle/>
        <a:p>
          <a:endParaRPr lang="en-US"/>
        </a:p>
      </dgm:t>
    </dgm:pt>
    <dgm:pt modelId="{D7CA037F-8E9E-4D33-BE9A-6BF19BBB283F}" type="sibTrans" cxnId="{3D10578F-E9BE-4376-BC4D-76B0E10762EB}">
      <dgm:prSet/>
      <dgm:spPr/>
      <dgm:t>
        <a:bodyPr/>
        <a:lstStyle/>
        <a:p>
          <a:endParaRPr lang="en-US"/>
        </a:p>
      </dgm:t>
    </dgm:pt>
    <dgm:pt modelId="{1A7DF3D3-38DC-482C-AE8C-A894B74DDAA5}">
      <dgm:prSet custT="1"/>
      <dgm:spPr/>
      <dgm:t>
        <a:bodyPr/>
        <a:lstStyle/>
        <a:p>
          <a:r>
            <a:rPr lang="en-US" sz="1600" b="1" dirty="0">
              <a:solidFill>
                <a:schemeClr val="tx1"/>
              </a:solidFill>
            </a:rPr>
            <a:t>Non-</a:t>
          </a:r>
          <a:r>
            <a:rPr lang="en-US" sz="1600" b="1" dirty="0" err="1">
              <a:solidFill>
                <a:schemeClr val="tx1"/>
              </a:solidFill>
            </a:rPr>
            <a:t>IgE</a:t>
          </a:r>
          <a:r>
            <a:rPr lang="en-US" sz="1600" b="1" dirty="0">
              <a:solidFill>
                <a:schemeClr val="tx1"/>
              </a:solidFill>
            </a:rPr>
            <a:t>-mediated</a:t>
          </a:r>
        </a:p>
        <a:p>
          <a:r>
            <a:rPr lang="en-US" sz="1400" b="0" dirty="0">
              <a:solidFill>
                <a:schemeClr val="tx1"/>
              </a:solidFill>
            </a:rPr>
            <a:t>(Allergic Proctocolitis, FPIES, Food protein-induced proctocolitis)</a:t>
          </a:r>
        </a:p>
      </dgm:t>
    </dgm:pt>
    <dgm:pt modelId="{7BC11F90-BE43-4435-8944-056F27AA0532}" type="parTrans" cxnId="{E78D3656-209A-4665-A918-13015F754D07}">
      <dgm:prSet/>
      <dgm:spPr/>
      <dgm:t>
        <a:bodyPr/>
        <a:lstStyle/>
        <a:p>
          <a:endParaRPr lang="en-US"/>
        </a:p>
      </dgm:t>
    </dgm:pt>
    <dgm:pt modelId="{5AE7B34E-B918-4D36-9EB2-E4DFD587EA56}" type="sibTrans" cxnId="{E78D3656-209A-4665-A918-13015F754D07}">
      <dgm:prSet/>
      <dgm:spPr/>
      <dgm:t>
        <a:bodyPr/>
        <a:lstStyle/>
        <a:p>
          <a:endParaRPr lang="en-US"/>
        </a:p>
      </dgm:t>
    </dgm:pt>
    <dgm:pt modelId="{E0A5E3EB-3D4D-4A14-BE5D-3316523FA6EA}">
      <dgm:prSet custT="1"/>
      <dgm:spPr/>
      <dgm:t>
        <a:bodyPr/>
        <a:lstStyle/>
        <a:p>
          <a:r>
            <a:rPr lang="en-US" sz="1600" b="1" dirty="0" err="1">
              <a:solidFill>
                <a:schemeClr val="tx1"/>
              </a:solidFill>
            </a:rPr>
            <a:t>IgE</a:t>
          </a:r>
          <a:r>
            <a:rPr lang="en-US" sz="1600" b="1" dirty="0">
              <a:solidFill>
                <a:schemeClr val="tx1"/>
              </a:solidFill>
            </a:rPr>
            <a:t>-mediated</a:t>
          </a:r>
          <a:r>
            <a:rPr lang="en-US" sz="1400" dirty="0">
              <a:solidFill>
                <a:schemeClr val="tx1"/>
              </a:solidFill>
            </a:rPr>
            <a:t> </a:t>
          </a:r>
        </a:p>
        <a:p>
          <a:r>
            <a:rPr lang="en-US" sz="1400" dirty="0">
              <a:solidFill>
                <a:schemeClr val="tx1"/>
              </a:solidFill>
            </a:rPr>
            <a:t>(Acute urticaria, Anaphylaxis, Pollen Food Allergy Syndrome)</a:t>
          </a:r>
        </a:p>
      </dgm:t>
    </dgm:pt>
    <dgm:pt modelId="{8E7EFEE6-6316-4E4A-A787-99C10C0ADE50}" type="parTrans" cxnId="{B93BFCFC-AF44-4B82-998F-6C7BA31A450B}">
      <dgm:prSet/>
      <dgm:spPr/>
      <dgm:t>
        <a:bodyPr/>
        <a:lstStyle/>
        <a:p>
          <a:endParaRPr lang="en-US"/>
        </a:p>
      </dgm:t>
    </dgm:pt>
    <dgm:pt modelId="{20785DC6-E003-4BBD-86F0-5CBF5DCA44E3}" type="sibTrans" cxnId="{B93BFCFC-AF44-4B82-998F-6C7BA31A450B}">
      <dgm:prSet/>
      <dgm:spPr/>
      <dgm:t>
        <a:bodyPr/>
        <a:lstStyle/>
        <a:p>
          <a:endParaRPr lang="en-US"/>
        </a:p>
      </dgm:t>
    </dgm:pt>
    <dgm:pt modelId="{BFA694E2-59BE-49BB-ADB3-8FBB2C073E3D}">
      <dgm:prSet custT="1"/>
      <dgm:spPr/>
      <dgm:t>
        <a:bodyPr/>
        <a:lstStyle/>
        <a:p>
          <a:r>
            <a:rPr lang="en-US" sz="1600" b="1" dirty="0">
              <a:solidFill>
                <a:schemeClr val="tx1"/>
              </a:solidFill>
            </a:rPr>
            <a:t>Pharmacologic</a:t>
          </a:r>
        </a:p>
        <a:p>
          <a:r>
            <a:rPr lang="en-US" sz="1400" b="0" dirty="0">
              <a:solidFill>
                <a:schemeClr val="tx1"/>
              </a:solidFill>
            </a:rPr>
            <a:t>(Caffeine, Alcohol)</a:t>
          </a:r>
        </a:p>
      </dgm:t>
    </dgm:pt>
    <dgm:pt modelId="{9BC1AFAC-EB7E-412D-A8A9-E9AFD11B69EA}" type="parTrans" cxnId="{9BBBE376-E252-43F2-A656-47C386BF3608}">
      <dgm:prSet/>
      <dgm:spPr/>
      <dgm:t>
        <a:bodyPr/>
        <a:lstStyle/>
        <a:p>
          <a:endParaRPr lang="en-US"/>
        </a:p>
      </dgm:t>
    </dgm:pt>
    <dgm:pt modelId="{2177BC72-210E-4507-8AE8-95A1B8DC70CF}" type="sibTrans" cxnId="{9BBBE376-E252-43F2-A656-47C386BF3608}">
      <dgm:prSet/>
      <dgm:spPr/>
      <dgm:t>
        <a:bodyPr/>
        <a:lstStyle/>
        <a:p>
          <a:endParaRPr lang="en-US"/>
        </a:p>
      </dgm:t>
    </dgm:pt>
    <dgm:pt modelId="{79608CB0-B5D5-4AA2-A41D-25E673CED1D8}">
      <dgm:prSet custT="1"/>
      <dgm:spPr/>
      <dgm:t>
        <a:bodyPr/>
        <a:lstStyle/>
        <a:p>
          <a:r>
            <a:rPr lang="en-US" sz="1600" b="1" dirty="0">
              <a:solidFill>
                <a:schemeClr val="tx1"/>
              </a:solidFill>
            </a:rPr>
            <a:t>Metabolic</a:t>
          </a:r>
        </a:p>
        <a:p>
          <a:r>
            <a:rPr lang="en-US" sz="1400" b="0" dirty="0">
              <a:solidFill>
                <a:schemeClr val="tx1"/>
              </a:solidFill>
            </a:rPr>
            <a:t>(Lactose intolerance)</a:t>
          </a:r>
        </a:p>
      </dgm:t>
    </dgm:pt>
    <dgm:pt modelId="{C007F2EA-A49C-4617-B2AB-2C6BC08F09BA}" type="parTrans" cxnId="{7E2077D9-31A8-40F0-BBA0-3783580D3189}">
      <dgm:prSet/>
      <dgm:spPr/>
      <dgm:t>
        <a:bodyPr/>
        <a:lstStyle/>
        <a:p>
          <a:endParaRPr lang="en-US"/>
        </a:p>
      </dgm:t>
    </dgm:pt>
    <dgm:pt modelId="{9C4296AA-49BD-4594-B9C5-EBD6D9F15CB0}" type="sibTrans" cxnId="{7E2077D9-31A8-40F0-BBA0-3783580D3189}">
      <dgm:prSet/>
      <dgm:spPr/>
      <dgm:t>
        <a:bodyPr/>
        <a:lstStyle/>
        <a:p>
          <a:endParaRPr lang="en-US"/>
        </a:p>
      </dgm:t>
    </dgm:pt>
    <dgm:pt modelId="{A8866278-8304-4590-9D00-E130752A58EB}">
      <dgm:prSet custT="1"/>
      <dgm:spPr/>
      <dgm:t>
        <a:bodyPr/>
        <a:lstStyle/>
        <a:p>
          <a:r>
            <a:rPr lang="en-US" sz="1600" b="1" dirty="0">
              <a:solidFill>
                <a:schemeClr val="tx1"/>
              </a:solidFill>
            </a:rPr>
            <a:t>Infections</a:t>
          </a:r>
        </a:p>
        <a:p>
          <a:r>
            <a:rPr lang="en-US" sz="1400" b="0" dirty="0">
              <a:solidFill>
                <a:schemeClr val="tx1"/>
              </a:solidFill>
            </a:rPr>
            <a:t>(Bacterial food positioning)</a:t>
          </a:r>
          <a:endParaRPr lang="en-US" sz="1200" b="0" dirty="0">
            <a:solidFill>
              <a:schemeClr val="tx1"/>
            </a:solidFill>
          </a:endParaRPr>
        </a:p>
      </dgm:t>
    </dgm:pt>
    <dgm:pt modelId="{53B045C2-8DA5-48E1-A174-0EF8D6072C20}" type="parTrans" cxnId="{AFCB5830-A149-4494-A43F-C1D2A0AE2194}">
      <dgm:prSet/>
      <dgm:spPr/>
      <dgm:t>
        <a:bodyPr/>
        <a:lstStyle/>
        <a:p>
          <a:endParaRPr lang="en-US"/>
        </a:p>
      </dgm:t>
    </dgm:pt>
    <dgm:pt modelId="{8ECC00C6-56D4-499B-8DFD-0000CF8D449C}" type="sibTrans" cxnId="{AFCB5830-A149-4494-A43F-C1D2A0AE2194}">
      <dgm:prSet/>
      <dgm:spPr/>
      <dgm:t>
        <a:bodyPr/>
        <a:lstStyle/>
        <a:p>
          <a:endParaRPr lang="en-US"/>
        </a:p>
      </dgm:t>
    </dgm:pt>
    <dgm:pt modelId="{5BC4557A-955F-46BD-8C02-E2BAFDEE3F17}">
      <dgm:prSet custT="1"/>
      <dgm:spPr/>
      <dgm:t>
        <a:bodyPr/>
        <a:lstStyle/>
        <a:p>
          <a:r>
            <a:rPr lang="en-US" sz="1600" b="1" dirty="0">
              <a:solidFill>
                <a:schemeClr val="tx1"/>
              </a:solidFill>
            </a:rPr>
            <a:t>Toxic</a:t>
          </a:r>
          <a:endParaRPr lang="en-US" sz="1600" b="0" dirty="0">
            <a:solidFill>
              <a:schemeClr val="tx1"/>
            </a:solidFill>
          </a:endParaRPr>
        </a:p>
        <a:p>
          <a:r>
            <a:rPr lang="en-US" sz="1400" b="0" dirty="0">
              <a:solidFill>
                <a:schemeClr val="tx1"/>
              </a:solidFill>
            </a:rPr>
            <a:t>(Scombroid fish poisoning)</a:t>
          </a:r>
          <a:endParaRPr lang="en-US" sz="1400" b="1" dirty="0">
            <a:solidFill>
              <a:schemeClr val="tx1"/>
            </a:solidFill>
          </a:endParaRPr>
        </a:p>
      </dgm:t>
    </dgm:pt>
    <dgm:pt modelId="{17736B21-4D67-4D74-87A5-398371DF358C}" type="parTrans" cxnId="{5C329154-8DFA-488C-91EC-5F448B65E89F}">
      <dgm:prSet/>
      <dgm:spPr/>
      <dgm:t>
        <a:bodyPr/>
        <a:lstStyle/>
        <a:p>
          <a:endParaRPr lang="en-US"/>
        </a:p>
      </dgm:t>
    </dgm:pt>
    <dgm:pt modelId="{28C298AC-C961-43E9-BCCF-11A4BC333BB6}" type="sibTrans" cxnId="{5C329154-8DFA-488C-91EC-5F448B65E89F}">
      <dgm:prSet/>
      <dgm:spPr/>
      <dgm:t>
        <a:bodyPr/>
        <a:lstStyle/>
        <a:p>
          <a:endParaRPr lang="en-US"/>
        </a:p>
      </dgm:t>
    </dgm:pt>
    <dgm:pt modelId="{A7B631F6-104B-45E3-9BF0-C3FB36B9AD91}">
      <dgm:prSet custT="1"/>
      <dgm:spPr/>
      <dgm:t>
        <a:bodyPr/>
        <a:lstStyle/>
        <a:p>
          <a:r>
            <a:rPr lang="en-US" sz="1600" b="1" dirty="0">
              <a:solidFill>
                <a:schemeClr val="tx1"/>
              </a:solidFill>
            </a:rPr>
            <a:t>Mixed </a:t>
          </a:r>
          <a:r>
            <a:rPr lang="en-US" sz="1600" b="1" dirty="0" err="1">
              <a:solidFill>
                <a:schemeClr val="tx1"/>
              </a:solidFill>
            </a:rPr>
            <a:t>IgE</a:t>
          </a:r>
          <a:r>
            <a:rPr lang="en-US" sz="1600" b="1" dirty="0">
              <a:solidFill>
                <a:schemeClr val="tx1"/>
              </a:solidFill>
            </a:rPr>
            <a:t> &amp; Non-</a:t>
          </a:r>
          <a:r>
            <a:rPr lang="en-US" sz="1600" b="1" dirty="0" err="1">
              <a:solidFill>
                <a:schemeClr val="tx1"/>
              </a:solidFill>
            </a:rPr>
            <a:t>IgE</a:t>
          </a:r>
          <a:endParaRPr lang="en-US" sz="1600" b="1" dirty="0">
            <a:solidFill>
              <a:schemeClr val="tx1"/>
            </a:solidFill>
          </a:endParaRPr>
        </a:p>
        <a:p>
          <a:r>
            <a:rPr lang="en-US" sz="1400" b="0" dirty="0">
              <a:solidFill>
                <a:schemeClr val="tx1"/>
              </a:solidFill>
            </a:rPr>
            <a:t>(Atopic dermatitis, </a:t>
          </a:r>
          <a:r>
            <a:rPr lang="en-US" sz="1400" b="0" dirty="0" err="1">
              <a:solidFill>
                <a:schemeClr val="tx1"/>
              </a:solidFill>
            </a:rPr>
            <a:t>EoE</a:t>
          </a:r>
          <a:r>
            <a:rPr lang="en-US" sz="1400" b="0" dirty="0">
              <a:solidFill>
                <a:schemeClr val="tx1"/>
              </a:solidFill>
            </a:rPr>
            <a:t>, Eosinophilic gastroenteritis)</a:t>
          </a:r>
        </a:p>
      </dgm:t>
    </dgm:pt>
    <dgm:pt modelId="{E5336542-7659-412A-A7D0-BCF1F6E4CF87}" type="parTrans" cxnId="{F0706323-D1FC-4CD7-8AD1-AE25D2663265}">
      <dgm:prSet/>
      <dgm:spPr/>
      <dgm:t>
        <a:bodyPr/>
        <a:lstStyle/>
        <a:p>
          <a:endParaRPr lang="en-US"/>
        </a:p>
      </dgm:t>
    </dgm:pt>
    <dgm:pt modelId="{F7C0F275-039D-44F7-828D-960D93786002}" type="sibTrans" cxnId="{F0706323-D1FC-4CD7-8AD1-AE25D2663265}">
      <dgm:prSet/>
      <dgm:spPr/>
      <dgm:t>
        <a:bodyPr/>
        <a:lstStyle/>
        <a:p>
          <a:endParaRPr lang="en-US"/>
        </a:p>
      </dgm:t>
    </dgm:pt>
    <dgm:pt modelId="{2A052BCE-30A6-4C7F-A05D-9168F4590932}">
      <dgm:prSet custT="1"/>
      <dgm:spPr/>
      <dgm:t>
        <a:bodyPr/>
        <a:lstStyle/>
        <a:p>
          <a:r>
            <a:rPr lang="en-US" sz="1600" b="1" dirty="0">
              <a:solidFill>
                <a:schemeClr val="tx1"/>
              </a:solidFill>
            </a:rPr>
            <a:t>Cell Mediated</a:t>
          </a:r>
        </a:p>
        <a:p>
          <a:r>
            <a:rPr lang="en-US" sz="1400" b="0" dirty="0">
              <a:solidFill>
                <a:schemeClr val="tx1"/>
              </a:solidFill>
            </a:rPr>
            <a:t>(Celiac disease) </a:t>
          </a:r>
        </a:p>
      </dgm:t>
    </dgm:pt>
    <dgm:pt modelId="{315B7D79-D69C-484F-95FA-737F332620F0}" type="parTrans" cxnId="{AC0C5DFF-70D0-414B-AD81-A87B24BA3547}">
      <dgm:prSet/>
      <dgm:spPr/>
      <dgm:t>
        <a:bodyPr/>
        <a:lstStyle/>
        <a:p>
          <a:endParaRPr lang="en-US"/>
        </a:p>
      </dgm:t>
    </dgm:pt>
    <dgm:pt modelId="{E16AB3C9-C2A0-4991-9A26-EAA00E6CDCB8}" type="sibTrans" cxnId="{AC0C5DFF-70D0-414B-AD81-A87B24BA3547}">
      <dgm:prSet/>
      <dgm:spPr/>
      <dgm:t>
        <a:bodyPr/>
        <a:lstStyle/>
        <a:p>
          <a:endParaRPr lang="en-US"/>
        </a:p>
      </dgm:t>
    </dgm:pt>
    <dgm:pt modelId="{A018ECA2-FE44-4546-BD3B-C0ED75A31DCF}" type="pres">
      <dgm:prSet presAssocID="{29ADE546-451F-4B4E-AD91-47C0DAF61C03}" presName="hierChild1" presStyleCnt="0">
        <dgm:presLayoutVars>
          <dgm:orgChart val="1"/>
          <dgm:chPref val="1"/>
          <dgm:dir/>
          <dgm:animOne val="branch"/>
          <dgm:animLvl val="lvl"/>
          <dgm:resizeHandles/>
        </dgm:presLayoutVars>
      </dgm:prSet>
      <dgm:spPr/>
    </dgm:pt>
    <dgm:pt modelId="{6930E395-D23A-4883-B153-7D832BBD8F4A}" type="pres">
      <dgm:prSet presAssocID="{F1D4D998-054E-4B29-B562-93D09BA51BB2}" presName="hierRoot1" presStyleCnt="0">
        <dgm:presLayoutVars>
          <dgm:hierBranch val="init"/>
        </dgm:presLayoutVars>
      </dgm:prSet>
      <dgm:spPr/>
    </dgm:pt>
    <dgm:pt modelId="{CACDB521-B6B4-46BA-9439-13D7D67BB0AE}" type="pres">
      <dgm:prSet presAssocID="{F1D4D998-054E-4B29-B562-93D09BA51BB2}" presName="rootComposite1" presStyleCnt="0"/>
      <dgm:spPr/>
    </dgm:pt>
    <dgm:pt modelId="{997D3760-B26C-4A06-96BE-4AE9D89FD962}" type="pres">
      <dgm:prSet presAssocID="{F1D4D998-054E-4B29-B562-93D09BA51BB2}" presName="rootText1" presStyleLbl="node0" presStyleIdx="0" presStyleCnt="1" custScaleX="177665" custScaleY="134006" custLinFactNeighborX="-1283" custLinFactNeighborY="-27515">
        <dgm:presLayoutVars>
          <dgm:chPref val="3"/>
        </dgm:presLayoutVars>
      </dgm:prSet>
      <dgm:spPr/>
    </dgm:pt>
    <dgm:pt modelId="{C8FA525F-8708-42E6-9019-4EE4818D270B}" type="pres">
      <dgm:prSet presAssocID="{F1D4D998-054E-4B29-B562-93D09BA51BB2}" presName="rootConnector1" presStyleLbl="node1" presStyleIdx="0" presStyleCnt="0"/>
      <dgm:spPr/>
    </dgm:pt>
    <dgm:pt modelId="{937A7513-C4C2-49C2-BA8F-6737055EA151}" type="pres">
      <dgm:prSet presAssocID="{F1D4D998-054E-4B29-B562-93D09BA51BB2}" presName="hierChild2" presStyleCnt="0"/>
      <dgm:spPr/>
    </dgm:pt>
    <dgm:pt modelId="{0966350A-C40F-4C96-8099-60AFBCDB4D65}" type="pres">
      <dgm:prSet presAssocID="{20F20585-FAB3-4DEB-AF71-E4A6614244AB}" presName="Name37" presStyleLbl="parChTrans1D2" presStyleIdx="0" presStyleCnt="3"/>
      <dgm:spPr/>
    </dgm:pt>
    <dgm:pt modelId="{9E4CC4BF-8270-438D-8F81-1E8E4BFFEBE8}" type="pres">
      <dgm:prSet presAssocID="{095E88ED-143B-4710-964F-74911457043A}" presName="hierRoot2" presStyleCnt="0">
        <dgm:presLayoutVars>
          <dgm:hierBranch/>
        </dgm:presLayoutVars>
      </dgm:prSet>
      <dgm:spPr/>
    </dgm:pt>
    <dgm:pt modelId="{E9A779B7-07D9-4508-9848-8D19A9D98093}" type="pres">
      <dgm:prSet presAssocID="{095E88ED-143B-4710-964F-74911457043A}" presName="rootComposite" presStyleCnt="0"/>
      <dgm:spPr/>
    </dgm:pt>
    <dgm:pt modelId="{92BE3F8D-B283-49AD-90F4-9EEA3597BDAF}" type="pres">
      <dgm:prSet presAssocID="{095E88ED-143B-4710-964F-74911457043A}" presName="rootText" presStyleLbl="node2" presStyleIdx="0" presStyleCnt="3" custScaleX="188686" custScaleY="162126" custLinFactNeighborX="-7735">
        <dgm:presLayoutVars>
          <dgm:chPref val="3"/>
        </dgm:presLayoutVars>
      </dgm:prSet>
      <dgm:spPr/>
    </dgm:pt>
    <dgm:pt modelId="{56269714-A6CB-459E-8062-5F915F25DB24}" type="pres">
      <dgm:prSet presAssocID="{095E88ED-143B-4710-964F-74911457043A}" presName="rootConnector" presStyleLbl="node2" presStyleIdx="0" presStyleCnt="3"/>
      <dgm:spPr/>
    </dgm:pt>
    <dgm:pt modelId="{EC73C255-5F35-48E5-BF97-9167E607806D}" type="pres">
      <dgm:prSet presAssocID="{095E88ED-143B-4710-964F-74911457043A}" presName="hierChild4" presStyleCnt="0"/>
      <dgm:spPr/>
    </dgm:pt>
    <dgm:pt modelId="{3F3895C2-9277-47A3-92F5-241D857C5335}" type="pres">
      <dgm:prSet presAssocID="{8E7EFEE6-6316-4E4A-A787-99C10C0ADE50}" presName="Name35" presStyleLbl="parChTrans1D3" presStyleIdx="0" presStyleCnt="8"/>
      <dgm:spPr/>
    </dgm:pt>
    <dgm:pt modelId="{B22DEFCD-53D0-4E63-BD92-DA1E02A998A0}" type="pres">
      <dgm:prSet presAssocID="{E0A5E3EB-3D4D-4A14-BE5D-3316523FA6EA}" presName="hierRoot2" presStyleCnt="0">
        <dgm:presLayoutVars>
          <dgm:hierBranch val="init"/>
        </dgm:presLayoutVars>
      </dgm:prSet>
      <dgm:spPr/>
    </dgm:pt>
    <dgm:pt modelId="{521D4D09-9E84-489F-B20F-6A5CD13AAE7B}" type="pres">
      <dgm:prSet presAssocID="{E0A5E3EB-3D4D-4A14-BE5D-3316523FA6EA}" presName="rootComposite" presStyleCnt="0"/>
      <dgm:spPr/>
    </dgm:pt>
    <dgm:pt modelId="{56C23B35-BAF4-4D9E-9C39-C115D0595C24}" type="pres">
      <dgm:prSet presAssocID="{E0A5E3EB-3D4D-4A14-BE5D-3316523FA6EA}" presName="rootText" presStyleLbl="node3" presStyleIdx="0" presStyleCnt="8" custScaleY="303904">
        <dgm:presLayoutVars>
          <dgm:chPref val="3"/>
        </dgm:presLayoutVars>
      </dgm:prSet>
      <dgm:spPr/>
    </dgm:pt>
    <dgm:pt modelId="{A8D243B1-E24F-4AFA-8C8B-4A7264D50691}" type="pres">
      <dgm:prSet presAssocID="{E0A5E3EB-3D4D-4A14-BE5D-3316523FA6EA}" presName="rootConnector" presStyleLbl="node3" presStyleIdx="0" presStyleCnt="8"/>
      <dgm:spPr/>
    </dgm:pt>
    <dgm:pt modelId="{F6BBC6B0-FFE6-4DC3-A58F-D8A49BC0824B}" type="pres">
      <dgm:prSet presAssocID="{E0A5E3EB-3D4D-4A14-BE5D-3316523FA6EA}" presName="hierChild4" presStyleCnt="0"/>
      <dgm:spPr/>
    </dgm:pt>
    <dgm:pt modelId="{B8FFA386-E0F8-4196-9A0A-33BF47347D65}" type="pres">
      <dgm:prSet presAssocID="{E0A5E3EB-3D4D-4A14-BE5D-3316523FA6EA}" presName="hierChild5" presStyleCnt="0"/>
      <dgm:spPr/>
    </dgm:pt>
    <dgm:pt modelId="{649D50E1-95A5-499D-A723-7FE3FC7D3C57}" type="pres">
      <dgm:prSet presAssocID="{7BC11F90-BE43-4435-8944-056F27AA0532}" presName="Name35" presStyleLbl="parChTrans1D3" presStyleIdx="1" presStyleCnt="8"/>
      <dgm:spPr/>
    </dgm:pt>
    <dgm:pt modelId="{CA6B12F2-F7AA-4178-8B9A-19CED7FEE225}" type="pres">
      <dgm:prSet presAssocID="{1A7DF3D3-38DC-482C-AE8C-A894B74DDAA5}" presName="hierRoot2" presStyleCnt="0">
        <dgm:presLayoutVars>
          <dgm:hierBranch val="init"/>
        </dgm:presLayoutVars>
      </dgm:prSet>
      <dgm:spPr/>
    </dgm:pt>
    <dgm:pt modelId="{E5E7B154-6C0E-43D8-B5ED-BD56E7D4C71F}" type="pres">
      <dgm:prSet presAssocID="{1A7DF3D3-38DC-482C-AE8C-A894B74DDAA5}" presName="rootComposite" presStyleCnt="0"/>
      <dgm:spPr/>
    </dgm:pt>
    <dgm:pt modelId="{2F598608-7C60-4EFB-A8F4-C556648BC85C}" type="pres">
      <dgm:prSet presAssocID="{1A7DF3D3-38DC-482C-AE8C-A894B74DDAA5}" presName="rootText" presStyleLbl="node3" presStyleIdx="1" presStyleCnt="8" custScaleY="297302">
        <dgm:presLayoutVars>
          <dgm:chPref val="3"/>
        </dgm:presLayoutVars>
      </dgm:prSet>
      <dgm:spPr/>
    </dgm:pt>
    <dgm:pt modelId="{AA36F849-1AB6-4CAA-8C5C-62B02AFE7DBB}" type="pres">
      <dgm:prSet presAssocID="{1A7DF3D3-38DC-482C-AE8C-A894B74DDAA5}" presName="rootConnector" presStyleLbl="node3" presStyleIdx="1" presStyleCnt="8"/>
      <dgm:spPr/>
    </dgm:pt>
    <dgm:pt modelId="{8F4F86C9-1BBF-4D4B-B0EC-91AD011D1A1C}" type="pres">
      <dgm:prSet presAssocID="{1A7DF3D3-38DC-482C-AE8C-A894B74DDAA5}" presName="hierChild4" presStyleCnt="0"/>
      <dgm:spPr/>
    </dgm:pt>
    <dgm:pt modelId="{ECEF53B4-1079-45E9-A9D2-44FAC0C70DB3}" type="pres">
      <dgm:prSet presAssocID="{1A7DF3D3-38DC-482C-AE8C-A894B74DDAA5}" presName="hierChild5" presStyleCnt="0"/>
      <dgm:spPr/>
    </dgm:pt>
    <dgm:pt modelId="{96E20097-F226-4BA6-B448-00E9FBA7FFA9}" type="pres">
      <dgm:prSet presAssocID="{E5336542-7659-412A-A7D0-BCF1F6E4CF87}" presName="Name35" presStyleLbl="parChTrans1D3" presStyleIdx="2" presStyleCnt="8"/>
      <dgm:spPr/>
    </dgm:pt>
    <dgm:pt modelId="{FFE60534-2ADF-431B-8600-51CC6CC4190E}" type="pres">
      <dgm:prSet presAssocID="{A7B631F6-104B-45E3-9BF0-C3FB36B9AD91}" presName="hierRoot2" presStyleCnt="0">
        <dgm:presLayoutVars>
          <dgm:hierBranch val="init"/>
        </dgm:presLayoutVars>
      </dgm:prSet>
      <dgm:spPr/>
    </dgm:pt>
    <dgm:pt modelId="{AF8330E7-F9C5-4FA8-BCD3-F3258269B5C9}" type="pres">
      <dgm:prSet presAssocID="{A7B631F6-104B-45E3-9BF0-C3FB36B9AD91}" presName="rootComposite" presStyleCnt="0"/>
      <dgm:spPr/>
    </dgm:pt>
    <dgm:pt modelId="{90396A15-1D8B-4504-AA61-92471BE62FB2}" type="pres">
      <dgm:prSet presAssocID="{A7B631F6-104B-45E3-9BF0-C3FB36B9AD91}" presName="rootText" presStyleLbl="node3" presStyleIdx="2" presStyleCnt="8" custScaleX="109782" custScaleY="292111">
        <dgm:presLayoutVars>
          <dgm:chPref val="3"/>
        </dgm:presLayoutVars>
      </dgm:prSet>
      <dgm:spPr/>
    </dgm:pt>
    <dgm:pt modelId="{91D10AE3-8CF2-4DE1-B09E-BEE2E750FAA1}" type="pres">
      <dgm:prSet presAssocID="{A7B631F6-104B-45E3-9BF0-C3FB36B9AD91}" presName="rootConnector" presStyleLbl="node3" presStyleIdx="2" presStyleCnt="8"/>
      <dgm:spPr/>
    </dgm:pt>
    <dgm:pt modelId="{BE71DC4A-5790-41A6-B15E-D76325E61F3F}" type="pres">
      <dgm:prSet presAssocID="{A7B631F6-104B-45E3-9BF0-C3FB36B9AD91}" presName="hierChild4" presStyleCnt="0"/>
      <dgm:spPr/>
    </dgm:pt>
    <dgm:pt modelId="{D5A04707-7666-4BAB-B963-42B2C7057F74}" type="pres">
      <dgm:prSet presAssocID="{A7B631F6-104B-45E3-9BF0-C3FB36B9AD91}" presName="hierChild5" presStyleCnt="0"/>
      <dgm:spPr/>
    </dgm:pt>
    <dgm:pt modelId="{824C555C-8905-4963-8247-B229B59B8928}" type="pres">
      <dgm:prSet presAssocID="{315B7D79-D69C-484F-95FA-737F332620F0}" presName="Name35" presStyleLbl="parChTrans1D3" presStyleIdx="3" presStyleCnt="8"/>
      <dgm:spPr/>
    </dgm:pt>
    <dgm:pt modelId="{738D93A1-6684-4AEB-9873-1F8169D02325}" type="pres">
      <dgm:prSet presAssocID="{2A052BCE-30A6-4C7F-A05D-9168F4590932}" presName="hierRoot2" presStyleCnt="0">
        <dgm:presLayoutVars>
          <dgm:hierBranch val="init"/>
        </dgm:presLayoutVars>
      </dgm:prSet>
      <dgm:spPr/>
    </dgm:pt>
    <dgm:pt modelId="{4752C3AD-5163-42E0-A81E-2FFA1D3E609B}" type="pres">
      <dgm:prSet presAssocID="{2A052BCE-30A6-4C7F-A05D-9168F4590932}" presName="rootComposite" presStyleCnt="0"/>
      <dgm:spPr/>
    </dgm:pt>
    <dgm:pt modelId="{41E0E4BA-3F34-4E3D-B29C-CC2943ACC7D0}" type="pres">
      <dgm:prSet presAssocID="{2A052BCE-30A6-4C7F-A05D-9168F4590932}" presName="rootText" presStyleLbl="node3" presStyleIdx="3" presStyleCnt="8" custScaleY="181095">
        <dgm:presLayoutVars>
          <dgm:chPref val="3"/>
        </dgm:presLayoutVars>
      </dgm:prSet>
      <dgm:spPr/>
    </dgm:pt>
    <dgm:pt modelId="{7AFE4FD5-23F1-4BA5-830A-AAB0E25AB6D5}" type="pres">
      <dgm:prSet presAssocID="{2A052BCE-30A6-4C7F-A05D-9168F4590932}" presName="rootConnector" presStyleLbl="node3" presStyleIdx="3" presStyleCnt="8"/>
      <dgm:spPr/>
    </dgm:pt>
    <dgm:pt modelId="{C50A8353-0BC1-4F35-A55C-05BBECE09068}" type="pres">
      <dgm:prSet presAssocID="{2A052BCE-30A6-4C7F-A05D-9168F4590932}" presName="hierChild4" presStyleCnt="0"/>
      <dgm:spPr/>
    </dgm:pt>
    <dgm:pt modelId="{DAFDE6E1-892C-438A-A3AA-334C4A1A9DEC}" type="pres">
      <dgm:prSet presAssocID="{2A052BCE-30A6-4C7F-A05D-9168F4590932}" presName="hierChild5" presStyleCnt="0"/>
      <dgm:spPr/>
    </dgm:pt>
    <dgm:pt modelId="{806E0823-30A6-4FDD-A3FF-73FE8BBF8344}" type="pres">
      <dgm:prSet presAssocID="{095E88ED-143B-4710-964F-74911457043A}" presName="hierChild5" presStyleCnt="0"/>
      <dgm:spPr/>
    </dgm:pt>
    <dgm:pt modelId="{1E797F4D-13C8-4B91-847F-808F3844ED6A}" type="pres">
      <dgm:prSet presAssocID="{7BD630F6-3DBA-47B8-8A28-45C9BCDBA469}" presName="Name37" presStyleLbl="parChTrans1D2" presStyleIdx="1" presStyleCnt="3"/>
      <dgm:spPr/>
    </dgm:pt>
    <dgm:pt modelId="{57CD5911-A96F-4F95-A26E-2AE3097C2381}" type="pres">
      <dgm:prSet presAssocID="{FD013F4E-CB3F-4357-BCB4-A06E532AC03F}" presName="hierRoot2" presStyleCnt="0">
        <dgm:presLayoutVars>
          <dgm:hierBranch/>
        </dgm:presLayoutVars>
      </dgm:prSet>
      <dgm:spPr/>
    </dgm:pt>
    <dgm:pt modelId="{D6CA15B9-1398-48B8-9900-1F8DDB5AC069}" type="pres">
      <dgm:prSet presAssocID="{FD013F4E-CB3F-4357-BCB4-A06E532AC03F}" presName="rootComposite" presStyleCnt="0"/>
      <dgm:spPr/>
    </dgm:pt>
    <dgm:pt modelId="{83D254C4-A99E-4646-84CA-1E7FA3AC4011}" type="pres">
      <dgm:prSet presAssocID="{FD013F4E-CB3F-4357-BCB4-A06E532AC03F}" presName="rootText" presStyleLbl="node2" presStyleIdx="1" presStyleCnt="3" custScaleX="157032" custScaleY="168040" custLinFactNeighborX="-24310">
        <dgm:presLayoutVars>
          <dgm:chPref val="3"/>
        </dgm:presLayoutVars>
      </dgm:prSet>
      <dgm:spPr/>
    </dgm:pt>
    <dgm:pt modelId="{2773DF38-E849-47AB-A977-0DE27B8EA089}" type="pres">
      <dgm:prSet presAssocID="{FD013F4E-CB3F-4357-BCB4-A06E532AC03F}" presName="rootConnector" presStyleLbl="node2" presStyleIdx="1" presStyleCnt="3"/>
      <dgm:spPr/>
    </dgm:pt>
    <dgm:pt modelId="{FF2791CC-EDAB-4B5B-A9C9-9C5E5A614B4D}" type="pres">
      <dgm:prSet presAssocID="{FD013F4E-CB3F-4357-BCB4-A06E532AC03F}" presName="hierChild4" presStyleCnt="0"/>
      <dgm:spPr/>
    </dgm:pt>
    <dgm:pt modelId="{63371636-9DBE-48BC-BCCC-0996BC66F320}" type="pres">
      <dgm:prSet presAssocID="{C007F2EA-A49C-4617-B2AB-2C6BC08F09BA}" presName="Name35" presStyleLbl="parChTrans1D3" presStyleIdx="4" presStyleCnt="8"/>
      <dgm:spPr/>
    </dgm:pt>
    <dgm:pt modelId="{7E2B9F45-7915-4591-882B-E9AD4ADDA635}" type="pres">
      <dgm:prSet presAssocID="{79608CB0-B5D5-4AA2-A41D-25E673CED1D8}" presName="hierRoot2" presStyleCnt="0">
        <dgm:presLayoutVars>
          <dgm:hierBranch val="init"/>
        </dgm:presLayoutVars>
      </dgm:prSet>
      <dgm:spPr/>
    </dgm:pt>
    <dgm:pt modelId="{5DEFAC3D-2B74-4B67-931C-0556AB032712}" type="pres">
      <dgm:prSet presAssocID="{79608CB0-B5D5-4AA2-A41D-25E673CED1D8}" presName="rootComposite" presStyleCnt="0"/>
      <dgm:spPr/>
    </dgm:pt>
    <dgm:pt modelId="{55BAC7B3-D357-4E0F-9ED6-6360F4DD0387}" type="pres">
      <dgm:prSet presAssocID="{79608CB0-B5D5-4AA2-A41D-25E673CED1D8}" presName="rootText" presStyleLbl="node3" presStyleIdx="4" presStyleCnt="8" custScaleY="149245">
        <dgm:presLayoutVars>
          <dgm:chPref val="3"/>
        </dgm:presLayoutVars>
      </dgm:prSet>
      <dgm:spPr/>
    </dgm:pt>
    <dgm:pt modelId="{C56E1E00-A6B0-4FF1-9E61-A5EAA4FF313D}" type="pres">
      <dgm:prSet presAssocID="{79608CB0-B5D5-4AA2-A41D-25E673CED1D8}" presName="rootConnector" presStyleLbl="node3" presStyleIdx="4" presStyleCnt="8"/>
      <dgm:spPr/>
    </dgm:pt>
    <dgm:pt modelId="{5284BD44-84DC-4F30-8A6B-C4B2E15DE007}" type="pres">
      <dgm:prSet presAssocID="{79608CB0-B5D5-4AA2-A41D-25E673CED1D8}" presName="hierChild4" presStyleCnt="0"/>
      <dgm:spPr/>
    </dgm:pt>
    <dgm:pt modelId="{66A5413D-3229-4699-8FBE-75486803FB5A}" type="pres">
      <dgm:prSet presAssocID="{79608CB0-B5D5-4AA2-A41D-25E673CED1D8}" presName="hierChild5" presStyleCnt="0"/>
      <dgm:spPr/>
    </dgm:pt>
    <dgm:pt modelId="{AD23951C-501A-413E-BDDF-5E1F80551B08}" type="pres">
      <dgm:prSet presAssocID="{9BC1AFAC-EB7E-412D-A8A9-E9AFD11B69EA}" presName="Name35" presStyleLbl="parChTrans1D3" presStyleIdx="5" presStyleCnt="8"/>
      <dgm:spPr/>
    </dgm:pt>
    <dgm:pt modelId="{351C6FAE-9F10-4116-9BCB-5DDF670773F0}" type="pres">
      <dgm:prSet presAssocID="{BFA694E2-59BE-49BB-ADB3-8FBB2C073E3D}" presName="hierRoot2" presStyleCnt="0">
        <dgm:presLayoutVars>
          <dgm:hierBranch val="init"/>
        </dgm:presLayoutVars>
      </dgm:prSet>
      <dgm:spPr/>
    </dgm:pt>
    <dgm:pt modelId="{88F069AD-F84D-4DA8-93D7-D04C74D7CF9C}" type="pres">
      <dgm:prSet presAssocID="{BFA694E2-59BE-49BB-ADB3-8FBB2C073E3D}" presName="rootComposite" presStyleCnt="0"/>
      <dgm:spPr/>
    </dgm:pt>
    <dgm:pt modelId="{2EF098AA-2B8F-4F07-A677-23D42DEB24F1}" type="pres">
      <dgm:prSet presAssocID="{BFA694E2-59BE-49BB-ADB3-8FBB2C073E3D}" presName="rootText" presStyleLbl="node3" presStyleIdx="5" presStyleCnt="8" custScaleX="145057" custScaleY="122722">
        <dgm:presLayoutVars>
          <dgm:chPref val="3"/>
        </dgm:presLayoutVars>
      </dgm:prSet>
      <dgm:spPr/>
    </dgm:pt>
    <dgm:pt modelId="{3AF36F25-87C0-4291-BD4F-2DACBD1C994D}" type="pres">
      <dgm:prSet presAssocID="{BFA694E2-59BE-49BB-ADB3-8FBB2C073E3D}" presName="rootConnector" presStyleLbl="node3" presStyleIdx="5" presStyleCnt="8"/>
      <dgm:spPr/>
    </dgm:pt>
    <dgm:pt modelId="{C7E9E929-54F5-42EB-B8F6-C411D9B9C6B6}" type="pres">
      <dgm:prSet presAssocID="{BFA694E2-59BE-49BB-ADB3-8FBB2C073E3D}" presName="hierChild4" presStyleCnt="0"/>
      <dgm:spPr/>
    </dgm:pt>
    <dgm:pt modelId="{170E4FAF-E581-4961-A3FF-26821660C7B5}" type="pres">
      <dgm:prSet presAssocID="{BFA694E2-59BE-49BB-ADB3-8FBB2C073E3D}" presName="hierChild5" presStyleCnt="0"/>
      <dgm:spPr/>
    </dgm:pt>
    <dgm:pt modelId="{C6F63DE8-4226-4EFB-8B4C-9D8B772FC09A}" type="pres">
      <dgm:prSet presAssocID="{FD013F4E-CB3F-4357-BCB4-A06E532AC03F}" presName="hierChild5" presStyleCnt="0"/>
      <dgm:spPr/>
    </dgm:pt>
    <dgm:pt modelId="{158827CA-E657-4F0D-90D4-EE09105E719E}" type="pres">
      <dgm:prSet presAssocID="{803EF04B-FD9B-4FF8-9DAB-6B8C54E9017D}" presName="Name37" presStyleLbl="parChTrans1D2" presStyleIdx="2" presStyleCnt="3"/>
      <dgm:spPr/>
    </dgm:pt>
    <dgm:pt modelId="{17949058-CBEF-4044-9124-AC6BA28BE76F}" type="pres">
      <dgm:prSet presAssocID="{1396C3D7-29F8-4C38-809E-ECAE4411360A}" presName="hierRoot2" presStyleCnt="0">
        <dgm:presLayoutVars>
          <dgm:hierBranch/>
        </dgm:presLayoutVars>
      </dgm:prSet>
      <dgm:spPr/>
    </dgm:pt>
    <dgm:pt modelId="{F63F0190-5E31-4941-88C6-A506481FC23F}" type="pres">
      <dgm:prSet presAssocID="{1396C3D7-29F8-4C38-809E-ECAE4411360A}" presName="rootComposite" presStyleCnt="0"/>
      <dgm:spPr/>
    </dgm:pt>
    <dgm:pt modelId="{B61AC488-C59F-4010-9551-55141334E8D7}" type="pres">
      <dgm:prSet presAssocID="{1396C3D7-29F8-4C38-809E-ECAE4411360A}" presName="rootText" presStyleLbl="node2" presStyleIdx="2" presStyleCnt="3" custScaleX="151422" custScaleY="148404" custLinFactNeighborX="-9085" custLinFactNeighborY="-3710">
        <dgm:presLayoutVars>
          <dgm:chPref val="3"/>
        </dgm:presLayoutVars>
      </dgm:prSet>
      <dgm:spPr/>
    </dgm:pt>
    <dgm:pt modelId="{B8F94C39-72E7-446C-A708-064556A0963F}" type="pres">
      <dgm:prSet presAssocID="{1396C3D7-29F8-4C38-809E-ECAE4411360A}" presName="rootConnector" presStyleLbl="node2" presStyleIdx="2" presStyleCnt="3"/>
      <dgm:spPr/>
    </dgm:pt>
    <dgm:pt modelId="{17E036DB-E209-4F83-B55F-7A170F5F5011}" type="pres">
      <dgm:prSet presAssocID="{1396C3D7-29F8-4C38-809E-ECAE4411360A}" presName="hierChild4" presStyleCnt="0"/>
      <dgm:spPr/>
    </dgm:pt>
    <dgm:pt modelId="{10AF1346-E468-43AD-B773-191BEBD5CC34}" type="pres">
      <dgm:prSet presAssocID="{17736B21-4D67-4D74-87A5-398371DF358C}" presName="Name35" presStyleLbl="parChTrans1D3" presStyleIdx="6" presStyleCnt="8"/>
      <dgm:spPr/>
    </dgm:pt>
    <dgm:pt modelId="{138CF6AF-2205-4784-93CC-F4E6F75B8C44}" type="pres">
      <dgm:prSet presAssocID="{5BC4557A-955F-46BD-8C02-E2BAFDEE3F17}" presName="hierRoot2" presStyleCnt="0">
        <dgm:presLayoutVars>
          <dgm:hierBranch val="init"/>
        </dgm:presLayoutVars>
      </dgm:prSet>
      <dgm:spPr/>
    </dgm:pt>
    <dgm:pt modelId="{2AB4864B-EFD5-4599-A530-65A9C3C5DA1F}" type="pres">
      <dgm:prSet presAssocID="{5BC4557A-955F-46BD-8C02-E2BAFDEE3F17}" presName="rootComposite" presStyleCnt="0"/>
      <dgm:spPr/>
    </dgm:pt>
    <dgm:pt modelId="{A4A64ADE-BB1C-41A8-B86F-21366E3C71CF}" type="pres">
      <dgm:prSet presAssocID="{5BC4557A-955F-46BD-8C02-E2BAFDEE3F17}" presName="rootText" presStyleLbl="node3" presStyleIdx="6" presStyleCnt="8" custScaleX="111699" custScaleY="156221">
        <dgm:presLayoutVars>
          <dgm:chPref val="3"/>
        </dgm:presLayoutVars>
      </dgm:prSet>
      <dgm:spPr/>
    </dgm:pt>
    <dgm:pt modelId="{386D44A7-6448-4B6B-B2CC-EC2F6056770F}" type="pres">
      <dgm:prSet presAssocID="{5BC4557A-955F-46BD-8C02-E2BAFDEE3F17}" presName="rootConnector" presStyleLbl="node3" presStyleIdx="6" presStyleCnt="8"/>
      <dgm:spPr/>
    </dgm:pt>
    <dgm:pt modelId="{A2D1FB1A-BEA6-4F21-96AE-6718338D424C}" type="pres">
      <dgm:prSet presAssocID="{5BC4557A-955F-46BD-8C02-E2BAFDEE3F17}" presName="hierChild4" presStyleCnt="0"/>
      <dgm:spPr/>
    </dgm:pt>
    <dgm:pt modelId="{69245D36-C0E9-4E44-8C12-06BDBD776F64}" type="pres">
      <dgm:prSet presAssocID="{5BC4557A-955F-46BD-8C02-E2BAFDEE3F17}" presName="hierChild5" presStyleCnt="0"/>
      <dgm:spPr/>
    </dgm:pt>
    <dgm:pt modelId="{788A72E7-2E52-49F1-899F-894386A74CF0}" type="pres">
      <dgm:prSet presAssocID="{53B045C2-8DA5-48E1-A174-0EF8D6072C20}" presName="Name35" presStyleLbl="parChTrans1D3" presStyleIdx="7" presStyleCnt="8"/>
      <dgm:spPr/>
    </dgm:pt>
    <dgm:pt modelId="{064E9634-9E98-4FB1-BC37-606496DA23DD}" type="pres">
      <dgm:prSet presAssocID="{A8866278-8304-4590-9D00-E130752A58EB}" presName="hierRoot2" presStyleCnt="0">
        <dgm:presLayoutVars>
          <dgm:hierBranch val="init"/>
        </dgm:presLayoutVars>
      </dgm:prSet>
      <dgm:spPr/>
    </dgm:pt>
    <dgm:pt modelId="{EFAA1DE9-829A-4193-8D09-17B80DD0B318}" type="pres">
      <dgm:prSet presAssocID="{A8866278-8304-4590-9D00-E130752A58EB}" presName="rootComposite" presStyleCnt="0"/>
      <dgm:spPr/>
    </dgm:pt>
    <dgm:pt modelId="{5E808791-FB90-44BF-A28B-D174753EFC0E}" type="pres">
      <dgm:prSet presAssocID="{A8866278-8304-4590-9D00-E130752A58EB}" presName="rootText" presStyleLbl="node3" presStyleIdx="7" presStyleCnt="8" custScaleX="123001" custScaleY="146305">
        <dgm:presLayoutVars>
          <dgm:chPref val="3"/>
        </dgm:presLayoutVars>
      </dgm:prSet>
      <dgm:spPr/>
    </dgm:pt>
    <dgm:pt modelId="{F61F24D6-E04E-4E66-9DFD-7F68CC14A558}" type="pres">
      <dgm:prSet presAssocID="{A8866278-8304-4590-9D00-E130752A58EB}" presName="rootConnector" presStyleLbl="node3" presStyleIdx="7" presStyleCnt="8"/>
      <dgm:spPr/>
    </dgm:pt>
    <dgm:pt modelId="{4768DAAD-F81A-4F15-922C-CE2A220DE436}" type="pres">
      <dgm:prSet presAssocID="{A8866278-8304-4590-9D00-E130752A58EB}" presName="hierChild4" presStyleCnt="0"/>
      <dgm:spPr/>
    </dgm:pt>
    <dgm:pt modelId="{C65C74E2-2ABD-405F-BF8E-FF642069605A}" type="pres">
      <dgm:prSet presAssocID="{A8866278-8304-4590-9D00-E130752A58EB}" presName="hierChild5" presStyleCnt="0"/>
      <dgm:spPr/>
    </dgm:pt>
    <dgm:pt modelId="{6324E16D-592F-437D-8C9C-B3F4969AC776}" type="pres">
      <dgm:prSet presAssocID="{1396C3D7-29F8-4C38-809E-ECAE4411360A}" presName="hierChild5" presStyleCnt="0"/>
      <dgm:spPr/>
    </dgm:pt>
    <dgm:pt modelId="{D3156CD5-9552-4CF7-8EE9-5EC03D4FDA0C}" type="pres">
      <dgm:prSet presAssocID="{F1D4D998-054E-4B29-B562-93D09BA51BB2}" presName="hierChild3" presStyleCnt="0"/>
      <dgm:spPr/>
    </dgm:pt>
  </dgm:ptLst>
  <dgm:cxnLst>
    <dgm:cxn modelId="{C06CD901-90F7-4FD0-A069-CEBD3A4D7673}" type="presOf" srcId="{BFA694E2-59BE-49BB-ADB3-8FBB2C073E3D}" destId="{3AF36F25-87C0-4291-BD4F-2DACBD1C994D}" srcOrd="1" destOrd="0" presId="urn:microsoft.com/office/officeart/2005/8/layout/orgChart1"/>
    <dgm:cxn modelId="{765EF602-B625-48B9-AAFF-A1B0E07DFAC5}" type="presOf" srcId="{E0A5E3EB-3D4D-4A14-BE5D-3316523FA6EA}" destId="{56C23B35-BAF4-4D9E-9C39-C115D0595C24}" srcOrd="0" destOrd="0" presId="urn:microsoft.com/office/officeart/2005/8/layout/orgChart1"/>
    <dgm:cxn modelId="{A6D5C00D-3985-4AAA-9BA6-C8BEC003D74E}" type="presOf" srcId="{2A052BCE-30A6-4C7F-A05D-9168F4590932}" destId="{41E0E4BA-3F34-4E3D-B29C-CC2943ACC7D0}" srcOrd="0" destOrd="0" presId="urn:microsoft.com/office/officeart/2005/8/layout/orgChart1"/>
    <dgm:cxn modelId="{7153ED22-EA40-4F0B-9E34-558EA857EDB1}" type="presOf" srcId="{53B045C2-8DA5-48E1-A174-0EF8D6072C20}" destId="{788A72E7-2E52-49F1-899F-894386A74CF0}" srcOrd="0" destOrd="0" presId="urn:microsoft.com/office/officeart/2005/8/layout/orgChart1"/>
    <dgm:cxn modelId="{F0706323-D1FC-4CD7-8AD1-AE25D2663265}" srcId="{095E88ED-143B-4710-964F-74911457043A}" destId="{A7B631F6-104B-45E3-9BF0-C3FB36B9AD91}" srcOrd="2" destOrd="0" parTransId="{E5336542-7659-412A-A7D0-BCF1F6E4CF87}" sibTransId="{F7C0F275-039D-44F7-828D-960D93786002}"/>
    <dgm:cxn modelId="{AFCB5830-A149-4494-A43F-C1D2A0AE2194}" srcId="{1396C3D7-29F8-4C38-809E-ECAE4411360A}" destId="{A8866278-8304-4590-9D00-E130752A58EB}" srcOrd="1" destOrd="0" parTransId="{53B045C2-8DA5-48E1-A174-0EF8D6072C20}" sibTransId="{8ECC00C6-56D4-499B-8DFD-0000CF8D449C}"/>
    <dgm:cxn modelId="{8917AB30-651B-4812-AA40-F7D8F790FAF8}" srcId="{29ADE546-451F-4B4E-AD91-47C0DAF61C03}" destId="{F1D4D998-054E-4B29-B562-93D09BA51BB2}" srcOrd="0" destOrd="0" parTransId="{77CD6E65-9EA5-4AAA-BB79-DE07A3ECDA52}" sibTransId="{4D28F33D-A9D1-41EB-A217-1801311B8DAF}"/>
    <dgm:cxn modelId="{2B5D0631-8A17-46DC-8BEA-FBC8FBFB969D}" type="presOf" srcId="{A7B631F6-104B-45E3-9BF0-C3FB36B9AD91}" destId="{91D10AE3-8CF2-4DE1-B09E-BEE2E750FAA1}" srcOrd="1" destOrd="0" presId="urn:microsoft.com/office/officeart/2005/8/layout/orgChart1"/>
    <dgm:cxn modelId="{6B3D5031-DAD1-41DC-A143-AC284560700D}" type="presOf" srcId="{1396C3D7-29F8-4C38-809E-ECAE4411360A}" destId="{B8F94C39-72E7-446C-A708-064556A0963F}" srcOrd="1" destOrd="0" presId="urn:microsoft.com/office/officeart/2005/8/layout/orgChart1"/>
    <dgm:cxn modelId="{664D8F32-BB31-4B82-BB58-835BDAE62F85}" srcId="{F1D4D998-054E-4B29-B562-93D09BA51BB2}" destId="{095E88ED-143B-4710-964F-74911457043A}" srcOrd="0" destOrd="0" parTransId="{20F20585-FAB3-4DEB-AF71-E4A6614244AB}" sibTransId="{B45D116C-FD39-41A2-9510-E2628E397B54}"/>
    <dgm:cxn modelId="{B254C63D-9634-4CC4-9BA5-5CB09A0F5678}" type="presOf" srcId="{20F20585-FAB3-4DEB-AF71-E4A6614244AB}" destId="{0966350A-C40F-4C96-8099-60AFBCDB4D65}" srcOrd="0" destOrd="0" presId="urn:microsoft.com/office/officeart/2005/8/layout/orgChart1"/>
    <dgm:cxn modelId="{99AE473E-B27B-47ED-B85D-AC7B07ADF881}" type="presOf" srcId="{A8866278-8304-4590-9D00-E130752A58EB}" destId="{5E808791-FB90-44BF-A28B-D174753EFC0E}" srcOrd="0" destOrd="0" presId="urn:microsoft.com/office/officeart/2005/8/layout/orgChart1"/>
    <dgm:cxn modelId="{A0D4F149-3F41-4584-9044-12B703F24D09}" type="presOf" srcId="{C007F2EA-A49C-4617-B2AB-2C6BC08F09BA}" destId="{63371636-9DBE-48BC-BCCC-0996BC66F320}" srcOrd="0" destOrd="0" presId="urn:microsoft.com/office/officeart/2005/8/layout/orgChart1"/>
    <dgm:cxn modelId="{2DB42C6A-D360-4C26-9BE7-9BB74411AD80}" type="presOf" srcId="{5BC4557A-955F-46BD-8C02-E2BAFDEE3F17}" destId="{386D44A7-6448-4B6B-B2CC-EC2F6056770F}" srcOrd="1" destOrd="0" presId="urn:microsoft.com/office/officeart/2005/8/layout/orgChart1"/>
    <dgm:cxn modelId="{1003724C-5D4D-4614-9421-456D28600CB2}" type="presOf" srcId="{8E7EFEE6-6316-4E4A-A787-99C10C0ADE50}" destId="{3F3895C2-9277-47A3-92F5-241D857C5335}" srcOrd="0" destOrd="0" presId="urn:microsoft.com/office/officeart/2005/8/layout/orgChart1"/>
    <dgm:cxn modelId="{D12A1E6F-B3E4-45AE-AF94-53895EA3DB01}" type="presOf" srcId="{803EF04B-FD9B-4FF8-9DAB-6B8C54E9017D}" destId="{158827CA-E657-4F0D-90D4-EE09105E719E}" srcOrd="0" destOrd="0" presId="urn:microsoft.com/office/officeart/2005/8/layout/orgChart1"/>
    <dgm:cxn modelId="{9F37806F-3D36-42FF-BAF1-BF06564EB3E8}" type="presOf" srcId="{79608CB0-B5D5-4AA2-A41D-25E673CED1D8}" destId="{55BAC7B3-D357-4E0F-9ED6-6360F4DD0387}" srcOrd="0" destOrd="0" presId="urn:microsoft.com/office/officeart/2005/8/layout/orgChart1"/>
    <dgm:cxn modelId="{4B44F973-DD6A-49C5-84C3-ED189FA7E844}" type="presOf" srcId="{1396C3D7-29F8-4C38-809E-ECAE4411360A}" destId="{B61AC488-C59F-4010-9551-55141334E8D7}" srcOrd="0" destOrd="0" presId="urn:microsoft.com/office/officeart/2005/8/layout/orgChart1"/>
    <dgm:cxn modelId="{26915054-86ED-4F99-A53D-8D662E417C5F}" type="presOf" srcId="{7BD630F6-3DBA-47B8-8A28-45C9BCDBA469}" destId="{1E797F4D-13C8-4B91-847F-808F3844ED6A}" srcOrd="0" destOrd="0" presId="urn:microsoft.com/office/officeart/2005/8/layout/orgChart1"/>
    <dgm:cxn modelId="{5C329154-8DFA-488C-91EC-5F448B65E89F}" srcId="{1396C3D7-29F8-4C38-809E-ECAE4411360A}" destId="{5BC4557A-955F-46BD-8C02-E2BAFDEE3F17}" srcOrd="0" destOrd="0" parTransId="{17736B21-4D67-4D74-87A5-398371DF358C}" sibTransId="{28C298AC-C961-43E9-BCCF-11A4BC333BB6}"/>
    <dgm:cxn modelId="{E78D3656-209A-4665-A918-13015F754D07}" srcId="{095E88ED-143B-4710-964F-74911457043A}" destId="{1A7DF3D3-38DC-482C-AE8C-A894B74DDAA5}" srcOrd="1" destOrd="0" parTransId="{7BC11F90-BE43-4435-8944-056F27AA0532}" sibTransId="{5AE7B34E-B918-4D36-9EB2-E4DFD587EA56}"/>
    <dgm:cxn modelId="{0E258776-5EB6-43ED-BFF0-6EBBB624F83C}" type="presOf" srcId="{095E88ED-143B-4710-964F-74911457043A}" destId="{92BE3F8D-B283-49AD-90F4-9EEA3597BDAF}" srcOrd="0" destOrd="0" presId="urn:microsoft.com/office/officeart/2005/8/layout/orgChart1"/>
    <dgm:cxn modelId="{9BBBE376-E252-43F2-A656-47C386BF3608}" srcId="{FD013F4E-CB3F-4357-BCB4-A06E532AC03F}" destId="{BFA694E2-59BE-49BB-ADB3-8FBB2C073E3D}" srcOrd="1" destOrd="0" parTransId="{9BC1AFAC-EB7E-412D-A8A9-E9AFD11B69EA}" sibTransId="{2177BC72-210E-4507-8AE8-95A1B8DC70CF}"/>
    <dgm:cxn modelId="{8C77FF76-DBCA-4F72-B4BC-0460AF356779}" type="presOf" srcId="{1A7DF3D3-38DC-482C-AE8C-A894B74DDAA5}" destId="{AA36F849-1AB6-4CAA-8C5C-62B02AFE7DBB}" srcOrd="1" destOrd="0" presId="urn:microsoft.com/office/officeart/2005/8/layout/orgChart1"/>
    <dgm:cxn modelId="{CD4C2577-1B5B-4AFF-8F71-4A9BE2EBAB65}" type="presOf" srcId="{17736B21-4D67-4D74-87A5-398371DF358C}" destId="{10AF1346-E468-43AD-B773-191BEBD5CC34}" srcOrd="0" destOrd="0" presId="urn:microsoft.com/office/officeart/2005/8/layout/orgChart1"/>
    <dgm:cxn modelId="{29E08A7A-176C-4667-9371-CEDEEADBD277}" type="presOf" srcId="{29ADE546-451F-4B4E-AD91-47C0DAF61C03}" destId="{A018ECA2-FE44-4546-BD3B-C0ED75A31DCF}" srcOrd="0" destOrd="0" presId="urn:microsoft.com/office/officeart/2005/8/layout/orgChart1"/>
    <dgm:cxn modelId="{8000F67F-ED75-4163-A58B-F1099FFD6C5D}" type="presOf" srcId="{E5336542-7659-412A-A7D0-BCF1F6E4CF87}" destId="{96E20097-F226-4BA6-B448-00E9FBA7FFA9}" srcOrd="0" destOrd="0" presId="urn:microsoft.com/office/officeart/2005/8/layout/orgChart1"/>
    <dgm:cxn modelId="{B7B8E383-ECB6-47C9-BBAF-CAAE81FD07A1}" type="presOf" srcId="{095E88ED-143B-4710-964F-74911457043A}" destId="{56269714-A6CB-459E-8062-5F915F25DB24}" srcOrd="1" destOrd="0" presId="urn:microsoft.com/office/officeart/2005/8/layout/orgChart1"/>
    <dgm:cxn modelId="{F9BBA086-EDFB-4218-B013-C024F79A73E9}" type="presOf" srcId="{A8866278-8304-4590-9D00-E130752A58EB}" destId="{F61F24D6-E04E-4E66-9DFD-7F68CC14A558}" srcOrd="1" destOrd="0" presId="urn:microsoft.com/office/officeart/2005/8/layout/orgChart1"/>
    <dgm:cxn modelId="{937D5E8A-630E-4083-AB29-A2D886FAC0F6}" type="presOf" srcId="{5BC4557A-955F-46BD-8C02-E2BAFDEE3F17}" destId="{A4A64ADE-BB1C-41A8-B86F-21366E3C71CF}" srcOrd="0" destOrd="0" presId="urn:microsoft.com/office/officeart/2005/8/layout/orgChart1"/>
    <dgm:cxn modelId="{3D10578F-E9BE-4376-BC4D-76B0E10762EB}" srcId="{F1D4D998-054E-4B29-B562-93D09BA51BB2}" destId="{1396C3D7-29F8-4C38-809E-ECAE4411360A}" srcOrd="2" destOrd="0" parTransId="{803EF04B-FD9B-4FF8-9DAB-6B8C54E9017D}" sibTransId="{D7CA037F-8E9E-4D33-BE9A-6BF19BBB283F}"/>
    <dgm:cxn modelId="{345E8295-2E9B-49BC-AEBD-4870B1543449}" type="presOf" srcId="{F1D4D998-054E-4B29-B562-93D09BA51BB2}" destId="{C8FA525F-8708-42E6-9019-4EE4818D270B}" srcOrd="1" destOrd="0" presId="urn:microsoft.com/office/officeart/2005/8/layout/orgChart1"/>
    <dgm:cxn modelId="{73B7A3AD-61FA-433F-A5D7-F2424BF583D3}" type="presOf" srcId="{BFA694E2-59BE-49BB-ADB3-8FBB2C073E3D}" destId="{2EF098AA-2B8F-4F07-A677-23D42DEB24F1}" srcOrd="0" destOrd="0" presId="urn:microsoft.com/office/officeart/2005/8/layout/orgChart1"/>
    <dgm:cxn modelId="{496688B2-8AAB-4CB3-B202-1ED64D6C1CC4}" type="presOf" srcId="{A7B631F6-104B-45E3-9BF0-C3FB36B9AD91}" destId="{90396A15-1D8B-4504-AA61-92471BE62FB2}" srcOrd="0" destOrd="0" presId="urn:microsoft.com/office/officeart/2005/8/layout/orgChart1"/>
    <dgm:cxn modelId="{B6376CB4-1366-4AE1-BE33-30FDFBF3C97E}" type="presOf" srcId="{E0A5E3EB-3D4D-4A14-BE5D-3316523FA6EA}" destId="{A8D243B1-E24F-4AFA-8C8B-4A7264D50691}" srcOrd="1" destOrd="0" presId="urn:microsoft.com/office/officeart/2005/8/layout/orgChart1"/>
    <dgm:cxn modelId="{312F0DCF-3027-4D01-B506-819A0FE4CFBA}" type="presOf" srcId="{79608CB0-B5D5-4AA2-A41D-25E673CED1D8}" destId="{C56E1E00-A6B0-4FF1-9E61-A5EAA4FF313D}" srcOrd="1" destOrd="0" presId="urn:microsoft.com/office/officeart/2005/8/layout/orgChart1"/>
    <dgm:cxn modelId="{5A3739CF-C11A-4AFF-8687-D8AB903216F8}" type="presOf" srcId="{9BC1AFAC-EB7E-412D-A8A9-E9AFD11B69EA}" destId="{AD23951C-501A-413E-BDDF-5E1F80551B08}" srcOrd="0" destOrd="0" presId="urn:microsoft.com/office/officeart/2005/8/layout/orgChart1"/>
    <dgm:cxn modelId="{5C6E7DD6-D70A-4B61-8516-8FF961F4E04B}" type="presOf" srcId="{FD013F4E-CB3F-4357-BCB4-A06E532AC03F}" destId="{83D254C4-A99E-4646-84CA-1E7FA3AC4011}" srcOrd="0" destOrd="0" presId="urn:microsoft.com/office/officeart/2005/8/layout/orgChart1"/>
    <dgm:cxn modelId="{0446EAD8-FBB7-4D04-B8E5-CB8581BFB576}" type="presOf" srcId="{1A7DF3D3-38DC-482C-AE8C-A894B74DDAA5}" destId="{2F598608-7C60-4EFB-A8F4-C556648BC85C}" srcOrd="0" destOrd="0" presId="urn:microsoft.com/office/officeart/2005/8/layout/orgChart1"/>
    <dgm:cxn modelId="{7E2077D9-31A8-40F0-BBA0-3783580D3189}" srcId="{FD013F4E-CB3F-4357-BCB4-A06E532AC03F}" destId="{79608CB0-B5D5-4AA2-A41D-25E673CED1D8}" srcOrd="0" destOrd="0" parTransId="{C007F2EA-A49C-4617-B2AB-2C6BC08F09BA}" sibTransId="{9C4296AA-49BD-4594-B9C5-EBD6D9F15CB0}"/>
    <dgm:cxn modelId="{618C7BE1-B9F5-4F61-A711-C0661A4DC061}" type="presOf" srcId="{2A052BCE-30A6-4C7F-A05D-9168F4590932}" destId="{7AFE4FD5-23F1-4BA5-830A-AAB0E25AB6D5}" srcOrd="1" destOrd="0" presId="urn:microsoft.com/office/officeart/2005/8/layout/orgChart1"/>
    <dgm:cxn modelId="{F17DFAE7-6393-43D4-B3A2-3EEE4401DFE3}" type="presOf" srcId="{7BC11F90-BE43-4435-8944-056F27AA0532}" destId="{649D50E1-95A5-499D-A723-7FE3FC7D3C57}" srcOrd="0" destOrd="0" presId="urn:microsoft.com/office/officeart/2005/8/layout/orgChart1"/>
    <dgm:cxn modelId="{BA3D5FED-1F21-4148-B8B7-491994C21CE1}" type="presOf" srcId="{F1D4D998-054E-4B29-B562-93D09BA51BB2}" destId="{997D3760-B26C-4A06-96BE-4AE9D89FD962}" srcOrd="0" destOrd="0" presId="urn:microsoft.com/office/officeart/2005/8/layout/orgChart1"/>
    <dgm:cxn modelId="{8D846CEE-6C67-466B-9AC5-ECB5E8AB6DF6}" type="presOf" srcId="{FD013F4E-CB3F-4357-BCB4-A06E532AC03F}" destId="{2773DF38-E849-47AB-A977-0DE27B8EA089}" srcOrd="1" destOrd="0" presId="urn:microsoft.com/office/officeart/2005/8/layout/orgChart1"/>
    <dgm:cxn modelId="{863DF3F7-D663-4178-BAEE-71215D8150C2}" type="presOf" srcId="{315B7D79-D69C-484F-95FA-737F332620F0}" destId="{824C555C-8905-4963-8247-B229B59B8928}" srcOrd="0" destOrd="0" presId="urn:microsoft.com/office/officeart/2005/8/layout/orgChart1"/>
    <dgm:cxn modelId="{88C38EF8-A092-424E-B0FC-013F4370941C}" srcId="{F1D4D998-054E-4B29-B562-93D09BA51BB2}" destId="{FD013F4E-CB3F-4357-BCB4-A06E532AC03F}" srcOrd="1" destOrd="0" parTransId="{7BD630F6-3DBA-47B8-8A28-45C9BCDBA469}" sibTransId="{91CF3C80-6BB4-453C-92B2-08CBC354E648}"/>
    <dgm:cxn modelId="{B93BFCFC-AF44-4B82-998F-6C7BA31A450B}" srcId="{095E88ED-143B-4710-964F-74911457043A}" destId="{E0A5E3EB-3D4D-4A14-BE5D-3316523FA6EA}" srcOrd="0" destOrd="0" parTransId="{8E7EFEE6-6316-4E4A-A787-99C10C0ADE50}" sibTransId="{20785DC6-E003-4BBD-86F0-5CBF5DCA44E3}"/>
    <dgm:cxn modelId="{AC0C5DFF-70D0-414B-AD81-A87B24BA3547}" srcId="{095E88ED-143B-4710-964F-74911457043A}" destId="{2A052BCE-30A6-4C7F-A05D-9168F4590932}" srcOrd="3" destOrd="0" parTransId="{315B7D79-D69C-484F-95FA-737F332620F0}" sibTransId="{E16AB3C9-C2A0-4991-9A26-EAA00E6CDCB8}"/>
    <dgm:cxn modelId="{EAED7B25-52CF-49CA-AC16-98F8C3CF9B21}" type="presParOf" srcId="{A018ECA2-FE44-4546-BD3B-C0ED75A31DCF}" destId="{6930E395-D23A-4883-B153-7D832BBD8F4A}" srcOrd="0" destOrd="0" presId="urn:microsoft.com/office/officeart/2005/8/layout/orgChart1"/>
    <dgm:cxn modelId="{279CB1B3-D69A-4709-91C3-332D280317DF}" type="presParOf" srcId="{6930E395-D23A-4883-B153-7D832BBD8F4A}" destId="{CACDB521-B6B4-46BA-9439-13D7D67BB0AE}" srcOrd="0" destOrd="0" presId="urn:microsoft.com/office/officeart/2005/8/layout/orgChart1"/>
    <dgm:cxn modelId="{031D03F6-7DDC-40EA-9621-9B908E2B2806}" type="presParOf" srcId="{CACDB521-B6B4-46BA-9439-13D7D67BB0AE}" destId="{997D3760-B26C-4A06-96BE-4AE9D89FD962}" srcOrd="0" destOrd="0" presId="urn:microsoft.com/office/officeart/2005/8/layout/orgChart1"/>
    <dgm:cxn modelId="{74821BED-6B63-405C-B326-CCD1DC942D26}" type="presParOf" srcId="{CACDB521-B6B4-46BA-9439-13D7D67BB0AE}" destId="{C8FA525F-8708-42E6-9019-4EE4818D270B}" srcOrd="1" destOrd="0" presId="urn:microsoft.com/office/officeart/2005/8/layout/orgChart1"/>
    <dgm:cxn modelId="{CCF0CB66-4F0D-4646-8EBB-2AF5C730CA89}" type="presParOf" srcId="{6930E395-D23A-4883-B153-7D832BBD8F4A}" destId="{937A7513-C4C2-49C2-BA8F-6737055EA151}" srcOrd="1" destOrd="0" presId="urn:microsoft.com/office/officeart/2005/8/layout/orgChart1"/>
    <dgm:cxn modelId="{11138551-EB1A-4232-A44C-8783D26A6F4D}" type="presParOf" srcId="{937A7513-C4C2-49C2-BA8F-6737055EA151}" destId="{0966350A-C40F-4C96-8099-60AFBCDB4D65}" srcOrd="0" destOrd="0" presId="urn:microsoft.com/office/officeart/2005/8/layout/orgChart1"/>
    <dgm:cxn modelId="{F37FF093-143E-461B-9FB9-3944F55A7B10}" type="presParOf" srcId="{937A7513-C4C2-49C2-BA8F-6737055EA151}" destId="{9E4CC4BF-8270-438D-8F81-1E8E4BFFEBE8}" srcOrd="1" destOrd="0" presId="urn:microsoft.com/office/officeart/2005/8/layout/orgChart1"/>
    <dgm:cxn modelId="{6B807BFA-75C8-431B-BF2B-59A24E947365}" type="presParOf" srcId="{9E4CC4BF-8270-438D-8F81-1E8E4BFFEBE8}" destId="{E9A779B7-07D9-4508-9848-8D19A9D98093}" srcOrd="0" destOrd="0" presId="urn:microsoft.com/office/officeart/2005/8/layout/orgChart1"/>
    <dgm:cxn modelId="{0887B79B-AB51-4A3C-84F7-37648B51BF4D}" type="presParOf" srcId="{E9A779B7-07D9-4508-9848-8D19A9D98093}" destId="{92BE3F8D-B283-49AD-90F4-9EEA3597BDAF}" srcOrd="0" destOrd="0" presId="urn:microsoft.com/office/officeart/2005/8/layout/orgChart1"/>
    <dgm:cxn modelId="{21045D41-249B-4A06-A80C-7873A1CCF25E}" type="presParOf" srcId="{E9A779B7-07D9-4508-9848-8D19A9D98093}" destId="{56269714-A6CB-459E-8062-5F915F25DB24}" srcOrd="1" destOrd="0" presId="urn:microsoft.com/office/officeart/2005/8/layout/orgChart1"/>
    <dgm:cxn modelId="{088FEA95-C942-4C51-B770-C265B3F673B6}" type="presParOf" srcId="{9E4CC4BF-8270-438D-8F81-1E8E4BFFEBE8}" destId="{EC73C255-5F35-48E5-BF97-9167E607806D}" srcOrd="1" destOrd="0" presId="urn:microsoft.com/office/officeart/2005/8/layout/orgChart1"/>
    <dgm:cxn modelId="{BE3C458B-2E76-4ADE-B371-8148AB07F550}" type="presParOf" srcId="{EC73C255-5F35-48E5-BF97-9167E607806D}" destId="{3F3895C2-9277-47A3-92F5-241D857C5335}" srcOrd="0" destOrd="0" presId="urn:microsoft.com/office/officeart/2005/8/layout/orgChart1"/>
    <dgm:cxn modelId="{38AC7D62-CE53-4178-B252-B71D094B8992}" type="presParOf" srcId="{EC73C255-5F35-48E5-BF97-9167E607806D}" destId="{B22DEFCD-53D0-4E63-BD92-DA1E02A998A0}" srcOrd="1" destOrd="0" presId="urn:microsoft.com/office/officeart/2005/8/layout/orgChart1"/>
    <dgm:cxn modelId="{2CD7ADC9-B612-4570-8ED4-BFBBA39EDD74}" type="presParOf" srcId="{B22DEFCD-53D0-4E63-BD92-DA1E02A998A0}" destId="{521D4D09-9E84-489F-B20F-6A5CD13AAE7B}" srcOrd="0" destOrd="0" presId="urn:microsoft.com/office/officeart/2005/8/layout/orgChart1"/>
    <dgm:cxn modelId="{5A18CC13-8F72-4E27-A35B-86231FB718DA}" type="presParOf" srcId="{521D4D09-9E84-489F-B20F-6A5CD13AAE7B}" destId="{56C23B35-BAF4-4D9E-9C39-C115D0595C24}" srcOrd="0" destOrd="0" presId="urn:microsoft.com/office/officeart/2005/8/layout/orgChart1"/>
    <dgm:cxn modelId="{BD6A1FC9-46C2-45C3-9648-9FDDAD133050}" type="presParOf" srcId="{521D4D09-9E84-489F-B20F-6A5CD13AAE7B}" destId="{A8D243B1-E24F-4AFA-8C8B-4A7264D50691}" srcOrd="1" destOrd="0" presId="urn:microsoft.com/office/officeart/2005/8/layout/orgChart1"/>
    <dgm:cxn modelId="{9CF73758-2B35-4687-9CB6-372C8DA70211}" type="presParOf" srcId="{B22DEFCD-53D0-4E63-BD92-DA1E02A998A0}" destId="{F6BBC6B0-FFE6-4DC3-A58F-D8A49BC0824B}" srcOrd="1" destOrd="0" presId="urn:microsoft.com/office/officeart/2005/8/layout/orgChart1"/>
    <dgm:cxn modelId="{55181A29-A815-43D0-B7DE-C167FCEA6B92}" type="presParOf" srcId="{B22DEFCD-53D0-4E63-BD92-DA1E02A998A0}" destId="{B8FFA386-E0F8-4196-9A0A-33BF47347D65}" srcOrd="2" destOrd="0" presId="urn:microsoft.com/office/officeart/2005/8/layout/orgChart1"/>
    <dgm:cxn modelId="{10C36C03-A151-4546-BFC4-776A99681D28}" type="presParOf" srcId="{EC73C255-5F35-48E5-BF97-9167E607806D}" destId="{649D50E1-95A5-499D-A723-7FE3FC7D3C57}" srcOrd="2" destOrd="0" presId="urn:microsoft.com/office/officeart/2005/8/layout/orgChart1"/>
    <dgm:cxn modelId="{673EA206-1570-4201-BD3A-2FB378411C9E}" type="presParOf" srcId="{EC73C255-5F35-48E5-BF97-9167E607806D}" destId="{CA6B12F2-F7AA-4178-8B9A-19CED7FEE225}" srcOrd="3" destOrd="0" presId="urn:microsoft.com/office/officeart/2005/8/layout/orgChart1"/>
    <dgm:cxn modelId="{13C58300-E498-4497-B594-4A9182BD4472}" type="presParOf" srcId="{CA6B12F2-F7AA-4178-8B9A-19CED7FEE225}" destId="{E5E7B154-6C0E-43D8-B5ED-BD56E7D4C71F}" srcOrd="0" destOrd="0" presId="urn:microsoft.com/office/officeart/2005/8/layout/orgChart1"/>
    <dgm:cxn modelId="{24C3DC6B-75BB-4327-AE5B-60CC2F7F4C08}" type="presParOf" srcId="{E5E7B154-6C0E-43D8-B5ED-BD56E7D4C71F}" destId="{2F598608-7C60-4EFB-A8F4-C556648BC85C}" srcOrd="0" destOrd="0" presId="urn:microsoft.com/office/officeart/2005/8/layout/orgChart1"/>
    <dgm:cxn modelId="{C1059CCD-EECB-4982-85A8-7655280A159B}" type="presParOf" srcId="{E5E7B154-6C0E-43D8-B5ED-BD56E7D4C71F}" destId="{AA36F849-1AB6-4CAA-8C5C-62B02AFE7DBB}" srcOrd="1" destOrd="0" presId="urn:microsoft.com/office/officeart/2005/8/layout/orgChart1"/>
    <dgm:cxn modelId="{C7BDD204-77BF-4B5A-9F80-8591B4475CFE}" type="presParOf" srcId="{CA6B12F2-F7AA-4178-8B9A-19CED7FEE225}" destId="{8F4F86C9-1BBF-4D4B-B0EC-91AD011D1A1C}" srcOrd="1" destOrd="0" presId="urn:microsoft.com/office/officeart/2005/8/layout/orgChart1"/>
    <dgm:cxn modelId="{6D414116-68A1-4B93-9A32-4BAD43B8E14B}" type="presParOf" srcId="{CA6B12F2-F7AA-4178-8B9A-19CED7FEE225}" destId="{ECEF53B4-1079-45E9-A9D2-44FAC0C70DB3}" srcOrd="2" destOrd="0" presId="urn:microsoft.com/office/officeart/2005/8/layout/orgChart1"/>
    <dgm:cxn modelId="{5B222613-1C27-44B3-AB00-39FD083D722E}" type="presParOf" srcId="{EC73C255-5F35-48E5-BF97-9167E607806D}" destId="{96E20097-F226-4BA6-B448-00E9FBA7FFA9}" srcOrd="4" destOrd="0" presId="urn:microsoft.com/office/officeart/2005/8/layout/orgChart1"/>
    <dgm:cxn modelId="{AB454C04-D32D-4F2F-969E-2013A9502C4B}" type="presParOf" srcId="{EC73C255-5F35-48E5-BF97-9167E607806D}" destId="{FFE60534-2ADF-431B-8600-51CC6CC4190E}" srcOrd="5" destOrd="0" presId="urn:microsoft.com/office/officeart/2005/8/layout/orgChart1"/>
    <dgm:cxn modelId="{91FFD7F4-B66A-4215-BDBC-1E9ED9E4D4F1}" type="presParOf" srcId="{FFE60534-2ADF-431B-8600-51CC6CC4190E}" destId="{AF8330E7-F9C5-4FA8-BCD3-F3258269B5C9}" srcOrd="0" destOrd="0" presId="urn:microsoft.com/office/officeart/2005/8/layout/orgChart1"/>
    <dgm:cxn modelId="{2133B41C-20DF-4F54-8AA1-69EFFE1E1C2D}" type="presParOf" srcId="{AF8330E7-F9C5-4FA8-BCD3-F3258269B5C9}" destId="{90396A15-1D8B-4504-AA61-92471BE62FB2}" srcOrd="0" destOrd="0" presId="urn:microsoft.com/office/officeart/2005/8/layout/orgChart1"/>
    <dgm:cxn modelId="{26C3B184-AF49-4E68-A53F-BB61E6E249C8}" type="presParOf" srcId="{AF8330E7-F9C5-4FA8-BCD3-F3258269B5C9}" destId="{91D10AE3-8CF2-4DE1-B09E-BEE2E750FAA1}" srcOrd="1" destOrd="0" presId="urn:microsoft.com/office/officeart/2005/8/layout/orgChart1"/>
    <dgm:cxn modelId="{A0ADDF36-B074-469A-9A52-A4EA20655747}" type="presParOf" srcId="{FFE60534-2ADF-431B-8600-51CC6CC4190E}" destId="{BE71DC4A-5790-41A6-B15E-D76325E61F3F}" srcOrd="1" destOrd="0" presId="urn:microsoft.com/office/officeart/2005/8/layout/orgChart1"/>
    <dgm:cxn modelId="{E5C2386F-79E3-434C-A985-729F47899806}" type="presParOf" srcId="{FFE60534-2ADF-431B-8600-51CC6CC4190E}" destId="{D5A04707-7666-4BAB-B963-42B2C7057F74}" srcOrd="2" destOrd="0" presId="urn:microsoft.com/office/officeart/2005/8/layout/orgChart1"/>
    <dgm:cxn modelId="{6C947024-5DDD-45C3-9710-A7BD45A53B79}" type="presParOf" srcId="{EC73C255-5F35-48E5-BF97-9167E607806D}" destId="{824C555C-8905-4963-8247-B229B59B8928}" srcOrd="6" destOrd="0" presId="urn:microsoft.com/office/officeart/2005/8/layout/orgChart1"/>
    <dgm:cxn modelId="{CAD9833C-C494-4214-84A1-38CC56748B4A}" type="presParOf" srcId="{EC73C255-5F35-48E5-BF97-9167E607806D}" destId="{738D93A1-6684-4AEB-9873-1F8169D02325}" srcOrd="7" destOrd="0" presId="urn:microsoft.com/office/officeart/2005/8/layout/orgChart1"/>
    <dgm:cxn modelId="{75148C79-28D4-4F11-8D91-96BFE381BDF9}" type="presParOf" srcId="{738D93A1-6684-4AEB-9873-1F8169D02325}" destId="{4752C3AD-5163-42E0-A81E-2FFA1D3E609B}" srcOrd="0" destOrd="0" presId="urn:microsoft.com/office/officeart/2005/8/layout/orgChart1"/>
    <dgm:cxn modelId="{F6B34F23-A717-4817-92AD-2D885788F3FD}" type="presParOf" srcId="{4752C3AD-5163-42E0-A81E-2FFA1D3E609B}" destId="{41E0E4BA-3F34-4E3D-B29C-CC2943ACC7D0}" srcOrd="0" destOrd="0" presId="urn:microsoft.com/office/officeart/2005/8/layout/orgChart1"/>
    <dgm:cxn modelId="{F58391A7-12F2-426B-BD1F-3A094D84B6ED}" type="presParOf" srcId="{4752C3AD-5163-42E0-A81E-2FFA1D3E609B}" destId="{7AFE4FD5-23F1-4BA5-830A-AAB0E25AB6D5}" srcOrd="1" destOrd="0" presId="urn:microsoft.com/office/officeart/2005/8/layout/orgChart1"/>
    <dgm:cxn modelId="{64F3B3AC-AA88-424B-986B-AB73C0B169AF}" type="presParOf" srcId="{738D93A1-6684-4AEB-9873-1F8169D02325}" destId="{C50A8353-0BC1-4F35-A55C-05BBECE09068}" srcOrd="1" destOrd="0" presId="urn:microsoft.com/office/officeart/2005/8/layout/orgChart1"/>
    <dgm:cxn modelId="{807BCC57-F234-4444-A9C7-CC58C9C24CF0}" type="presParOf" srcId="{738D93A1-6684-4AEB-9873-1F8169D02325}" destId="{DAFDE6E1-892C-438A-A3AA-334C4A1A9DEC}" srcOrd="2" destOrd="0" presId="urn:microsoft.com/office/officeart/2005/8/layout/orgChart1"/>
    <dgm:cxn modelId="{1B48747C-5CA6-478F-9CFC-253F6D8103AB}" type="presParOf" srcId="{9E4CC4BF-8270-438D-8F81-1E8E4BFFEBE8}" destId="{806E0823-30A6-4FDD-A3FF-73FE8BBF8344}" srcOrd="2" destOrd="0" presId="urn:microsoft.com/office/officeart/2005/8/layout/orgChart1"/>
    <dgm:cxn modelId="{921F6E44-8498-4DB8-B915-8A94254B9D35}" type="presParOf" srcId="{937A7513-C4C2-49C2-BA8F-6737055EA151}" destId="{1E797F4D-13C8-4B91-847F-808F3844ED6A}" srcOrd="2" destOrd="0" presId="urn:microsoft.com/office/officeart/2005/8/layout/orgChart1"/>
    <dgm:cxn modelId="{59B875D7-023C-4220-A643-7B080E16E436}" type="presParOf" srcId="{937A7513-C4C2-49C2-BA8F-6737055EA151}" destId="{57CD5911-A96F-4F95-A26E-2AE3097C2381}" srcOrd="3" destOrd="0" presId="urn:microsoft.com/office/officeart/2005/8/layout/orgChart1"/>
    <dgm:cxn modelId="{C770013F-F703-43A9-AAB6-2CB0B47CC26D}" type="presParOf" srcId="{57CD5911-A96F-4F95-A26E-2AE3097C2381}" destId="{D6CA15B9-1398-48B8-9900-1F8DDB5AC069}" srcOrd="0" destOrd="0" presId="urn:microsoft.com/office/officeart/2005/8/layout/orgChart1"/>
    <dgm:cxn modelId="{191C3389-BAFB-49B2-9D5F-2812C8596EB1}" type="presParOf" srcId="{D6CA15B9-1398-48B8-9900-1F8DDB5AC069}" destId="{83D254C4-A99E-4646-84CA-1E7FA3AC4011}" srcOrd="0" destOrd="0" presId="urn:microsoft.com/office/officeart/2005/8/layout/orgChart1"/>
    <dgm:cxn modelId="{57D83A92-9565-470B-BD24-F4894195BBB1}" type="presParOf" srcId="{D6CA15B9-1398-48B8-9900-1F8DDB5AC069}" destId="{2773DF38-E849-47AB-A977-0DE27B8EA089}" srcOrd="1" destOrd="0" presId="urn:microsoft.com/office/officeart/2005/8/layout/orgChart1"/>
    <dgm:cxn modelId="{C1D95766-FEDB-4C58-BF69-17F6660EF4FD}" type="presParOf" srcId="{57CD5911-A96F-4F95-A26E-2AE3097C2381}" destId="{FF2791CC-EDAB-4B5B-A9C9-9C5E5A614B4D}" srcOrd="1" destOrd="0" presId="urn:microsoft.com/office/officeart/2005/8/layout/orgChart1"/>
    <dgm:cxn modelId="{97C4EAAD-2645-4AA6-A63A-3C766D2E87EC}" type="presParOf" srcId="{FF2791CC-EDAB-4B5B-A9C9-9C5E5A614B4D}" destId="{63371636-9DBE-48BC-BCCC-0996BC66F320}" srcOrd="0" destOrd="0" presId="urn:microsoft.com/office/officeart/2005/8/layout/orgChart1"/>
    <dgm:cxn modelId="{57891352-DBA3-464C-9ECE-2A8C8685768F}" type="presParOf" srcId="{FF2791CC-EDAB-4B5B-A9C9-9C5E5A614B4D}" destId="{7E2B9F45-7915-4591-882B-E9AD4ADDA635}" srcOrd="1" destOrd="0" presId="urn:microsoft.com/office/officeart/2005/8/layout/orgChart1"/>
    <dgm:cxn modelId="{4375A06D-E3BF-4B36-8F33-18E759967073}" type="presParOf" srcId="{7E2B9F45-7915-4591-882B-E9AD4ADDA635}" destId="{5DEFAC3D-2B74-4B67-931C-0556AB032712}" srcOrd="0" destOrd="0" presId="urn:microsoft.com/office/officeart/2005/8/layout/orgChart1"/>
    <dgm:cxn modelId="{6B2B4E49-34B9-45A1-B906-60F3EC9F1B78}" type="presParOf" srcId="{5DEFAC3D-2B74-4B67-931C-0556AB032712}" destId="{55BAC7B3-D357-4E0F-9ED6-6360F4DD0387}" srcOrd="0" destOrd="0" presId="urn:microsoft.com/office/officeart/2005/8/layout/orgChart1"/>
    <dgm:cxn modelId="{0B67BF28-3162-4B17-804E-3C070F65FBE0}" type="presParOf" srcId="{5DEFAC3D-2B74-4B67-931C-0556AB032712}" destId="{C56E1E00-A6B0-4FF1-9E61-A5EAA4FF313D}" srcOrd="1" destOrd="0" presId="urn:microsoft.com/office/officeart/2005/8/layout/orgChart1"/>
    <dgm:cxn modelId="{F60AEAD8-9CB3-4759-BE30-A3C6CEA97414}" type="presParOf" srcId="{7E2B9F45-7915-4591-882B-E9AD4ADDA635}" destId="{5284BD44-84DC-4F30-8A6B-C4B2E15DE007}" srcOrd="1" destOrd="0" presId="urn:microsoft.com/office/officeart/2005/8/layout/orgChart1"/>
    <dgm:cxn modelId="{37C5354B-EB4A-4486-BDC7-C410771E0489}" type="presParOf" srcId="{7E2B9F45-7915-4591-882B-E9AD4ADDA635}" destId="{66A5413D-3229-4699-8FBE-75486803FB5A}" srcOrd="2" destOrd="0" presId="urn:microsoft.com/office/officeart/2005/8/layout/orgChart1"/>
    <dgm:cxn modelId="{15D69FE7-3844-4DEA-A09C-5D36718285B6}" type="presParOf" srcId="{FF2791CC-EDAB-4B5B-A9C9-9C5E5A614B4D}" destId="{AD23951C-501A-413E-BDDF-5E1F80551B08}" srcOrd="2" destOrd="0" presId="urn:microsoft.com/office/officeart/2005/8/layout/orgChart1"/>
    <dgm:cxn modelId="{6590225E-8463-4C54-A78C-83496B5FEFCF}" type="presParOf" srcId="{FF2791CC-EDAB-4B5B-A9C9-9C5E5A614B4D}" destId="{351C6FAE-9F10-4116-9BCB-5DDF670773F0}" srcOrd="3" destOrd="0" presId="urn:microsoft.com/office/officeart/2005/8/layout/orgChart1"/>
    <dgm:cxn modelId="{8A482961-3EFE-4F94-B08B-EBD2BF18667D}" type="presParOf" srcId="{351C6FAE-9F10-4116-9BCB-5DDF670773F0}" destId="{88F069AD-F84D-4DA8-93D7-D04C74D7CF9C}" srcOrd="0" destOrd="0" presId="urn:microsoft.com/office/officeart/2005/8/layout/orgChart1"/>
    <dgm:cxn modelId="{58ED0380-57F5-40FC-A253-D5335647978D}" type="presParOf" srcId="{88F069AD-F84D-4DA8-93D7-D04C74D7CF9C}" destId="{2EF098AA-2B8F-4F07-A677-23D42DEB24F1}" srcOrd="0" destOrd="0" presId="urn:microsoft.com/office/officeart/2005/8/layout/orgChart1"/>
    <dgm:cxn modelId="{23ECD526-0E6A-4AD6-8038-7BBA5C18E749}" type="presParOf" srcId="{88F069AD-F84D-4DA8-93D7-D04C74D7CF9C}" destId="{3AF36F25-87C0-4291-BD4F-2DACBD1C994D}" srcOrd="1" destOrd="0" presId="urn:microsoft.com/office/officeart/2005/8/layout/orgChart1"/>
    <dgm:cxn modelId="{A76B9A4E-D9D4-4160-B722-501B783738EF}" type="presParOf" srcId="{351C6FAE-9F10-4116-9BCB-5DDF670773F0}" destId="{C7E9E929-54F5-42EB-B8F6-C411D9B9C6B6}" srcOrd="1" destOrd="0" presId="urn:microsoft.com/office/officeart/2005/8/layout/orgChart1"/>
    <dgm:cxn modelId="{33CAB67C-D1AE-4571-B8EC-47866E9508DD}" type="presParOf" srcId="{351C6FAE-9F10-4116-9BCB-5DDF670773F0}" destId="{170E4FAF-E581-4961-A3FF-26821660C7B5}" srcOrd="2" destOrd="0" presId="urn:microsoft.com/office/officeart/2005/8/layout/orgChart1"/>
    <dgm:cxn modelId="{6BDD24C6-567B-4238-9EBB-A3130C578E9E}" type="presParOf" srcId="{57CD5911-A96F-4F95-A26E-2AE3097C2381}" destId="{C6F63DE8-4226-4EFB-8B4C-9D8B772FC09A}" srcOrd="2" destOrd="0" presId="urn:microsoft.com/office/officeart/2005/8/layout/orgChart1"/>
    <dgm:cxn modelId="{047725D5-4860-481A-8A56-766E8050FFBA}" type="presParOf" srcId="{937A7513-C4C2-49C2-BA8F-6737055EA151}" destId="{158827CA-E657-4F0D-90D4-EE09105E719E}" srcOrd="4" destOrd="0" presId="urn:microsoft.com/office/officeart/2005/8/layout/orgChart1"/>
    <dgm:cxn modelId="{78D0DB50-C2D1-45D2-9D17-97ADF1F292F1}" type="presParOf" srcId="{937A7513-C4C2-49C2-BA8F-6737055EA151}" destId="{17949058-CBEF-4044-9124-AC6BA28BE76F}" srcOrd="5" destOrd="0" presId="urn:microsoft.com/office/officeart/2005/8/layout/orgChart1"/>
    <dgm:cxn modelId="{638450B0-FAC9-4405-A1A1-0DB0B8BD86E0}" type="presParOf" srcId="{17949058-CBEF-4044-9124-AC6BA28BE76F}" destId="{F63F0190-5E31-4941-88C6-A506481FC23F}" srcOrd="0" destOrd="0" presId="urn:microsoft.com/office/officeart/2005/8/layout/orgChart1"/>
    <dgm:cxn modelId="{C241E827-4ADC-4542-AD70-347A41AE9B86}" type="presParOf" srcId="{F63F0190-5E31-4941-88C6-A506481FC23F}" destId="{B61AC488-C59F-4010-9551-55141334E8D7}" srcOrd="0" destOrd="0" presId="urn:microsoft.com/office/officeart/2005/8/layout/orgChart1"/>
    <dgm:cxn modelId="{1F6AFA7C-8DC7-4654-9F85-D3DB3081EC64}" type="presParOf" srcId="{F63F0190-5E31-4941-88C6-A506481FC23F}" destId="{B8F94C39-72E7-446C-A708-064556A0963F}" srcOrd="1" destOrd="0" presId="urn:microsoft.com/office/officeart/2005/8/layout/orgChart1"/>
    <dgm:cxn modelId="{A92B75F1-0FA1-45FA-9251-DA83BEBC8631}" type="presParOf" srcId="{17949058-CBEF-4044-9124-AC6BA28BE76F}" destId="{17E036DB-E209-4F83-B55F-7A170F5F5011}" srcOrd="1" destOrd="0" presId="urn:microsoft.com/office/officeart/2005/8/layout/orgChart1"/>
    <dgm:cxn modelId="{83B55AB4-E799-4CE0-8EA9-1192BDB72AB6}" type="presParOf" srcId="{17E036DB-E209-4F83-B55F-7A170F5F5011}" destId="{10AF1346-E468-43AD-B773-191BEBD5CC34}" srcOrd="0" destOrd="0" presId="urn:microsoft.com/office/officeart/2005/8/layout/orgChart1"/>
    <dgm:cxn modelId="{9ECCC8E7-CDE6-48CD-8993-7EBD859411E8}" type="presParOf" srcId="{17E036DB-E209-4F83-B55F-7A170F5F5011}" destId="{138CF6AF-2205-4784-93CC-F4E6F75B8C44}" srcOrd="1" destOrd="0" presId="urn:microsoft.com/office/officeart/2005/8/layout/orgChart1"/>
    <dgm:cxn modelId="{3C962BE2-F58E-4F02-AB74-6CCD0C66C3E6}" type="presParOf" srcId="{138CF6AF-2205-4784-93CC-F4E6F75B8C44}" destId="{2AB4864B-EFD5-4599-A530-65A9C3C5DA1F}" srcOrd="0" destOrd="0" presId="urn:microsoft.com/office/officeart/2005/8/layout/orgChart1"/>
    <dgm:cxn modelId="{9CCC6D5E-7286-48C5-8375-9EF4B9293E95}" type="presParOf" srcId="{2AB4864B-EFD5-4599-A530-65A9C3C5DA1F}" destId="{A4A64ADE-BB1C-41A8-B86F-21366E3C71CF}" srcOrd="0" destOrd="0" presId="urn:microsoft.com/office/officeart/2005/8/layout/orgChart1"/>
    <dgm:cxn modelId="{601DD933-9B16-45E7-A396-FF5D1F97B7EC}" type="presParOf" srcId="{2AB4864B-EFD5-4599-A530-65A9C3C5DA1F}" destId="{386D44A7-6448-4B6B-B2CC-EC2F6056770F}" srcOrd="1" destOrd="0" presId="urn:microsoft.com/office/officeart/2005/8/layout/orgChart1"/>
    <dgm:cxn modelId="{781EA8DB-0D2D-4E2F-8E01-87C61CA79AB4}" type="presParOf" srcId="{138CF6AF-2205-4784-93CC-F4E6F75B8C44}" destId="{A2D1FB1A-BEA6-4F21-96AE-6718338D424C}" srcOrd="1" destOrd="0" presId="urn:microsoft.com/office/officeart/2005/8/layout/orgChart1"/>
    <dgm:cxn modelId="{2DF2145F-60B7-42C9-A4F1-0B7DEE39FC89}" type="presParOf" srcId="{138CF6AF-2205-4784-93CC-F4E6F75B8C44}" destId="{69245D36-C0E9-4E44-8C12-06BDBD776F64}" srcOrd="2" destOrd="0" presId="urn:microsoft.com/office/officeart/2005/8/layout/orgChart1"/>
    <dgm:cxn modelId="{55270EA1-BA12-4836-A0E6-C8385A454AD7}" type="presParOf" srcId="{17E036DB-E209-4F83-B55F-7A170F5F5011}" destId="{788A72E7-2E52-49F1-899F-894386A74CF0}" srcOrd="2" destOrd="0" presId="urn:microsoft.com/office/officeart/2005/8/layout/orgChart1"/>
    <dgm:cxn modelId="{51BA909A-9D8A-4BAA-A4A0-9D4F92E4D12C}" type="presParOf" srcId="{17E036DB-E209-4F83-B55F-7A170F5F5011}" destId="{064E9634-9E98-4FB1-BC37-606496DA23DD}" srcOrd="3" destOrd="0" presId="urn:microsoft.com/office/officeart/2005/8/layout/orgChart1"/>
    <dgm:cxn modelId="{01792D1A-762D-45CD-ADA6-2230DC84F229}" type="presParOf" srcId="{064E9634-9E98-4FB1-BC37-606496DA23DD}" destId="{EFAA1DE9-829A-4193-8D09-17B80DD0B318}" srcOrd="0" destOrd="0" presId="urn:microsoft.com/office/officeart/2005/8/layout/orgChart1"/>
    <dgm:cxn modelId="{7A4F3282-1D6D-4546-B3A1-52BCF447BD94}" type="presParOf" srcId="{EFAA1DE9-829A-4193-8D09-17B80DD0B318}" destId="{5E808791-FB90-44BF-A28B-D174753EFC0E}" srcOrd="0" destOrd="0" presId="urn:microsoft.com/office/officeart/2005/8/layout/orgChart1"/>
    <dgm:cxn modelId="{54F43808-4C00-4B6D-8EE5-516903FAC18E}" type="presParOf" srcId="{EFAA1DE9-829A-4193-8D09-17B80DD0B318}" destId="{F61F24D6-E04E-4E66-9DFD-7F68CC14A558}" srcOrd="1" destOrd="0" presId="urn:microsoft.com/office/officeart/2005/8/layout/orgChart1"/>
    <dgm:cxn modelId="{905D0D28-0334-457A-9D4A-9B48A184B942}" type="presParOf" srcId="{064E9634-9E98-4FB1-BC37-606496DA23DD}" destId="{4768DAAD-F81A-4F15-922C-CE2A220DE436}" srcOrd="1" destOrd="0" presId="urn:microsoft.com/office/officeart/2005/8/layout/orgChart1"/>
    <dgm:cxn modelId="{8B68A10E-4070-4EEF-BA87-C06E04248C8C}" type="presParOf" srcId="{064E9634-9E98-4FB1-BC37-606496DA23DD}" destId="{C65C74E2-2ABD-405F-BF8E-FF642069605A}" srcOrd="2" destOrd="0" presId="urn:microsoft.com/office/officeart/2005/8/layout/orgChart1"/>
    <dgm:cxn modelId="{76C4E990-7CE3-46C2-87DD-28F96297AC3E}" type="presParOf" srcId="{17949058-CBEF-4044-9124-AC6BA28BE76F}" destId="{6324E16D-592F-437D-8C9C-B3F4969AC776}" srcOrd="2" destOrd="0" presId="urn:microsoft.com/office/officeart/2005/8/layout/orgChart1"/>
    <dgm:cxn modelId="{0ABAADB2-74DB-4DDD-99C0-28317587B1CD}" type="presParOf" srcId="{6930E395-D23A-4883-B153-7D832BBD8F4A}" destId="{D3156CD5-9552-4CF7-8EE9-5EC03D4FDA0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AA36B8-1050-4C6A-9714-0DBEDEF5D0A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0FBAA74-D9DC-4229-A789-1B1B7530414F}">
      <dgm:prSet custT="1"/>
      <dgm:spPr>
        <a:solidFill>
          <a:schemeClr val="accent4">
            <a:alpha val="50000"/>
          </a:schemeClr>
        </a:solidFill>
      </dgm:spPr>
      <dgm:t>
        <a:bodyPr anchor="t"/>
        <a:lstStyle/>
        <a:p>
          <a:r>
            <a:rPr lang="en-US" sz="3000" dirty="0"/>
            <a:t>Mouth/Nose</a:t>
          </a:r>
        </a:p>
        <a:p>
          <a:r>
            <a:rPr lang="en-US" sz="1800" dirty="0">
              <a:solidFill>
                <a:schemeClr val="tx1"/>
              </a:solidFill>
            </a:rPr>
            <a:t>Swelling, itching, nasal congestion, runny nose, sneezing</a:t>
          </a:r>
        </a:p>
      </dgm:t>
    </dgm:pt>
    <dgm:pt modelId="{0F4189B2-8088-485F-98CE-754BC598185A}" type="parTrans" cxnId="{8674117F-BBD6-49C9-B0DD-D5764875745D}">
      <dgm:prSet/>
      <dgm:spPr/>
      <dgm:t>
        <a:bodyPr/>
        <a:lstStyle/>
        <a:p>
          <a:endParaRPr lang="en-US"/>
        </a:p>
      </dgm:t>
    </dgm:pt>
    <dgm:pt modelId="{8131950E-6FCE-4240-9816-EEE2D462DBF3}" type="sibTrans" cxnId="{8674117F-BBD6-49C9-B0DD-D5764875745D}">
      <dgm:prSet/>
      <dgm:spPr/>
      <dgm:t>
        <a:bodyPr/>
        <a:lstStyle/>
        <a:p>
          <a:endParaRPr lang="en-US"/>
        </a:p>
      </dgm:t>
    </dgm:pt>
    <dgm:pt modelId="{4262E5A6-A5F9-4F7D-9EEB-18C39DA6DB59}">
      <dgm:prSet custT="1"/>
      <dgm:spPr>
        <a:solidFill>
          <a:schemeClr val="accent4">
            <a:alpha val="50000"/>
          </a:schemeClr>
        </a:solidFill>
      </dgm:spPr>
      <dgm:t>
        <a:bodyPr anchor="t"/>
        <a:lstStyle/>
        <a:p>
          <a:pPr>
            <a:lnSpc>
              <a:spcPct val="100000"/>
            </a:lnSpc>
            <a:spcAft>
              <a:spcPts val="600"/>
            </a:spcAft>
          </a:pPr>
          <a:r>
            <a:rPr lang="en-US" sz="3000" dirty="0"/>
            <a:t>Skin</a:t>
          </a:r>
        </a:p>
        <a:p>
          <a:pPr>
            <a:lnSpc>
              <a:spcPct val="100000"/>
            </a:lnSpc>
            <a:spcAft>
              <a:spcPct val="35000"/>
            </a:spcAft>
          </a:pPr>
          <a:r>
            <a:rPr lang="en-US" sz="1800" dirty="0">
              <a:solidFill>
                <a:schemeClr val="tx1"/>
              </a:solidFill>
            </a:rPr>
            <a:t>Redness, itching, hives, measle-like bumps, swelling</a:t>
          </a:r>
        </a:p>
      </dgm:t>
    </dgm:pt>
    <dgm:pt modelId="{DE7BF0D1-41E7-4C92-8620-62384C75A7A6}" type="parTrans" cxnId="{CFA484AE-F30B-4E50-B1EE-BAA541A05C1A}">
      <dgm:prSet/>
      <dgm:spPr/>
      <dgm:t>
        <a:bodyPr/>
        <a:lstStyle/>
        <a:p>
          <a:endParaRPr lang="en-US"/>
        </a:p>
      </dgm:t>
    </dgm:pt>
    <dgm:pt modelId="{C16FD6B6-A040-4B96-B65F-7E96A3925C55}" type="sibTrans" cxnId="{CFA484AE-F30B-4E50-B1EE-BAA541A05C1A}">
      <dgm:prSet/>
      <dgm:spPr/>
      <dgm:t>
        <a:bodyPr/>
        <a:lstStyle/>
        <a:p>
          <a:endParaRPr lang="en-US"/>
        </a:p>
      </dgm:t>
    </dgm:pt>
    <dgm:pt modelId="{2F9AAE62-3F3D-4570-81BB-A24492B635BE}">
      <dgm:prSet custT="1"/>
      <dgm:spPr>
        <a:solidFill>
          <a:schemeClr val="accent4">
            <a:alpha val="50000"/>
          </a:schemeClr>
        </a:solidFill>
      </dgm:spPr>
      <dgm:t>
        <a:bodyPr anchor="t"/>
        <a:lstStyle/>
        <a:p>
          <a:r>
            <a:rPr lang="en-US" sz="3000" dirty="0"/>
            <a:t>Gut</a:t>
          </a:r>
        </a:p>
        <a:p>
          <a:r>
            <a:rPr lang="en-US" sz="1800" dirty="0">
              <a:solidFill>
                <a:schemeClr val="tx1"/>
              </a:solidFill>
            </a:rPr>
            <a:t>Nausea, abdominal pain, reflux, vomiting, diarrhea</a:t>
          </a:r>
        </a:p>
      </dgm:t>
    </dgm:pt>
    <dgm:pt modelId="{A543C025-8CC1-4362-B0FB-0A7417C28DFA}" type="parTrans" cxnId="{351123B3-0E25-4CC4-AD1D-B687BD931E50}">
      <dgm:prSet/>
      <dgm:spPr/>
      <dgm:t>
        <a:bodyPr/>
        <a:lstStyle/>
        <a:p>
          <a:endParaRPr lang="en-US"/>
        </a:p>
      </dgm:t>
    </dgm:pt>
    <dgm:pt modelId="{6524E5EE-9A5A-44AD-8103-579E8E84E644}" type="sibTrans" cxnId="{351123B3-0E25-4CC4-AD1D-B687BD931E50}">
      <dgm:prSet/>
      <dgm:spPr/>
      <dgm:t>
        <a:bodyPr/>
        <a:lstStyle/>
        <a:p>
          <a:endParaRPr lang="en-US"/>
        </a:p>
      </dgm:t>
    </dgm:pt>
    <dgm:pt modelId="{108E5D9D-DF5E-4732-B0C5-D660D0C453A2}">
      <dgm:prSet custT="1"/>
      <dgm:spPr>
        <a:solidFill>
          <a:schemeClr val="accent4">
            <a:alpha val="50000"/>
          </a:schemeClr>
        </a:solidFill>
      </dgm:spPr>
      <dgm:t>
        <a:bodyPr anchor="t"/>
        <a:lstStyle/>
        <a:p>
          <a:r>
            <a:rPr lang="en-US" sz="3000" dirty="0"/>
            <a:t>Throat</a:t>
          </a:r>
        </a:p>
        <a:p>
          <a:r>
            <a:rPr lang="en-US" sz="1800" dirty="0">
              <a:solidFill>
                <a:schemeClr val="tx1"/>
              </a:solidFill>
            </a:rPr>
            <a:t>Swelling of voice box, hoarseness, dry cough</a:t>
          </a:r>
        </a:p>
      </dgm:t>
    </dgm:pt>
    <dgm:pt modelId="{15323813-9489-4540-87B0-566D2EAC6EA4}" type="parTrans" cxnId="{FFB230F4-036A-49A6-953B-9BFA8F92296D}">
      <dgm:prSet/>
      <dgm:spPr/>
      <dgm:t>
        <a:bodyPr/>
        <a:lstStyle/>
        <a:p>
          <a:endParaRPr lang="en-US"/>
        </a:p>
      </dgm:t>
    </dgm:pt>
    <dgm:pt modelId="{927A5C37-D6FD-402D-8F10-5817B23D02A2}" type="sibTrans" cxnId="{FFB230F4-036A-49A6-953B-9BFA8F92296D}">
      <dgm:prSet/>
      <dgm:spPr/>
      <dgm:t>
        <a:bodyPr/>
        <a:lstStyle/>
        <a:p>
          <a:endParaRPr lang="en-US"/>
        </a:p>
      </dgm:t>
    </dgm:pt>
    <dgm:pt modelId="{AF97F9CE-ECDD-418B-8EA6-5B543188B3B6}">
      <dgm:prSet custT="1"/>
      <dgm:spPr>
        <a:solidFill>
          <a:schemeClr val="accent4">
            <a:alpha val="50000"/>
          </a:schemeClr>
        </a:solidFill>
      </dgm:spPr>
      <dgm:t>
        <a:bodyPr anchor="t"/>
        <a:lstStyle/>
        <a:p>
          <a:r>
            <a:rPr lang="en-US" sz="3000" dirty="0"/>
            <a:t>Lung</a:t>
          </a:r>
        </a:p>
        <a:p>
          <a:r>
            <a:rPr lang="en-US" sz="1800" dirty="0">
              <a:solidFill>
                <a:schemeClr val="tx1"/>
              </a:solidFill>
            </a:rPr>
            <a:t>Chest tightness, shortness of breath, wheezing</a:t>
          </a:r>
        </a:p>
      </dgm:t>
    </dgm:pt>
    <dgm:pt modelId="{B8F5E025-60B2-4C39-99A8-C64B07E994CC}" type="parTrans" cxnId="{C90E5E9E-D340-4257-A77C-96BC47FBAEE2}">
      <dgm:prSet/>
      <dgm:spPr/>
      <dgm:t>
        <a:bodyPr/>
        <a:lstStyle/>
        <a:p>
          <a:endParaRPr lang="en-US"/>
        </a:p>
      </dgm:t>
    </dgm:pt>
    <dgm:pt modelId="{5BBC313A-2BAA-477A-9C9F-DEFB0B8F8760}" type="sibTrans" cxnId="{C90E5E9E-D340-4257-A77C-96BC47FBAEE2}">
      <dgm:prSet/>
      <dgm:spPr/>
      <dgm:t>
        <a:bodyPr/>
        <a:lstStyle/>
        <a:p>
          <a:endParaRPr lang="en-US"/>
        </a:p>
      </dgm:t>
    </dgm:pt>
    <dgm:pt modelId="{AA04EB72-1735-459D-9ED1-0525F871BAAB}">
      <dgm:prSet custT="1"/>
      <dgm:spPr>
        <a:solidFill>
          <a:schemeClr val="accent4">
            <a:alpha val="50000"/>
          </a:schemeClr>
        </a:solidFill>
      </dgm:spPr>
      <dgm:t>
        <a:bodyPr anchor="t"/>
        <a:lstStyle/>
        <a:p>
          <a:r>
            <a:rPr lang="en-US" sz="3000" dirty="0"/>
            <a:t>Heart</a:t>
          </a:r>
        </a:p>
        <a:p>
          <a:r>
            <a:rPr lang="en-US" sz="1800" dirty="0">
              <a:solidFill>
                <a:schemeClr val="tx1"/>
              </a:solidFill>
            </a:rPr>
            <a:t>Rapid heartbeat*,  low blood pressure, dizziness, fainting</a:t>
          </a:r>
        </a:p>
      </dgm:t>
    </dgm:pt>
    <dgm:pt modelId="{AE084A33-F17F-489B-B782-3445C3E6BC42}" type="parTrans" cxnId="{B73BC59F-4026-4B81-8E55-BE5F0E1FF3B2}">
      <dgm:prSet/>
      <dgm:spPr/>
      <dgm:t>
        <a:bodyPr/>
        <a:lstStyle/>
        <a:p>
          <a:endParaRPr lang="en-US"/>
        </a:p>
      </dgm:t>
    </dgm:pt>
    <dgm:pt modelId="{B68412F3-8C05-42D9-9603-5D0FCB27FC62}" type="sibTrans" cxnId="{B73BC59F-4026-4B81-8E55-BE5F0E1FF3B2}">
      <dgm:prSet/>
      <dgm:spPr/>
      <dgm:t>
        <a:bodyPr/>
        <a:lstStyle/>
        <a:p>
          <a:endParaRPr lang="en-US"/>
        </a:p>
      </dgm:t>
    </dgm:pt>
    <dgm:pt modelId="{750D7820-C2ED-4915-9EAD-08BDB3D4B616}">
      <dgm:prSet custT="1"/>
      <dgm:spPr>
        <a:solidFill>
          <a:schemeClr val="accent4">
            <a:alpha val="50000"/>
          </a:schemeClr>
        </a:solidFill>
      </dgm:spPr>
      <dgm:t>
        <a:bodyPr anchor="t"/>
        <a:lstStyle/>
        <a:p>
          <a:r>
            <a:rPr lang="en-US" sz="3000" dirty="0"/>
            <a:t>Brain</a:t>
          </a:r>
        </a:p>
        <a:p>
          <a:r>
            <a:rPr lang="en-US" sz="1800" dirty="0">
              <a:solidFill>
                <a:schemeClr val="tx1"/>
              </a:solidFill>
            </a:rPr>
            <a:t>Sense of “impending doom”</a:t>
          </a:r>
        </a:p>
      </dgm:t>
    </dgm:pt>
    <dgm:pt modelId="{86B0EAF5-6668-4E91-A0DC-DC7446EDEFFA}" type="parTrans" cxnId="{D38BBFA7-202A-465E-9E39-E70F88DEC956}">
      <dgm:prSet/>
      <dgm:spPr/>
      <dgm:t>
        <a:bodyPr/>
        <a:lstStyle/>
        <a:p>
          <a:endParaRPr lang="en-US"/>
        </a:p>
      </dgm:t>
    </dgm:pt>
    <dgm:pt modelId="{65C6763A-59CD-46B0-B5C2-4DA4696A05BE}" type="sibTrans" cxnId="{D38BBFA7-202A-465E-9E39-E70F88DEC956}">
      <dgm:prSet/>
      <dgm:spPr/>
      <dgm:t>
        <a:bodyPr/>
        <a:lstStyle/>
        <a:p>
          <a:endParaRPr lang="en-US"/>
        </a:p>
      </dgm:t>
    </dgm:pt>
    <dgm:pt modelId="{34A476E4-FC14-4FA2-A864-AC8129C6E936}">
      <dgm:prSet custT="1"/>
      <dgm:spPr>
        <a:solidFill>
          <a:schemeClr val="accent4">
            <a:alpha val="50000"/>
          </a:schemeClr>
        </a:solidFill>
      </dgm:spPr>
      <dgm:t>
        <a:bodyPr anchor="t"/>
        <a:lstStyle/>
        <a:p>
          <a:r>
            <a:rPr lang="en-US" sz="3000" dirty="0"/>
            <a:t>Other</a:t>
          </a:r>
        </a:p>
        <a:p>
          <a:r>
            <a:rPr lang="en-US" sz="1800" dirty="0">
              <a:solidFill>
                <a:schemeClr val="tx1"/>
              </a:solidFill>
            </a:rPr>
            <a:t>Uterine contractions; Itching, tearing, or swelling around eyes</a:t>
          </a:r>
        </a:p>
      </dgm:t>
    </dgm:pt>
    <dgm:pt modelId="{8D81C56D-A15F-44FF-B1DB-DFD6DD69E51A}" type="parTrans" cxnId="{209D6A64-F19B-4EF8-BE87-4F80CB2EFF1F}">
      <dgm:prSet/>
      <dgm:spPr/>
      <dgm:t>
        <a:bodyPr/>
        <a:lstStyle/>
        <a:p>
          <a:endParaRPr lang="en-US"/>
        </a:p>
      </dgm:t>
    </dgm:pt>
    <dgm:pt modelId="{323D5B4E-856A-4FAA-A212-ABF3FB7F0B87}" type="sibTrans" cxnId="{209D6A64-F19B-4EF8-BE87-4F80CB2EFF1F}">
      <dgm:prSet/>
      <dgm:spPr/>
      <dgm:t>
        <a:bodyPr/>
        <a:lstStyle/>
        <a:p>
          <a:endParaRPr lang="en-US"/>
        </a:p>
      </dgm:t>
    </dgm:pt>
    <dgm:pt modelId="{AFE31B00-5576-4EBF-9366-3BFC7CA95520}" type="pres">
      <dgm:prSet presAssocID="{50AA36B8-1050-4C6A-9714-0DBEDEF5D0A7}" presName="diagram" presStyleCnt="0">
        <dgm:presLayoutVars>
          <dgm:dir/>
          <dgm:resizeHandles val="exact"/>
        </dgm:presLayoutVars>
      </dgm:prSet>
      <dgm:spPr/>
    </dgm:pt>
    <dgm:pt modelId="{22A8C512-2478-46D7-A94E-07036AC163BA}" type="pres">
      <dgm:prSet presAssocID="{F0FBAA74-D9DC-4229-A789-1B1B7530414F}" presName="node" presStyleLbl="node1" presStyleIdx="0" presStyleCnt="8" custLinFactNeighborY="-23051">
        <dgm:presLayoutVars>
          <dgm:bulletEnabled val="1"/>
        </dgm:presLayoutVars>
      </dgm:prSet>
      <dgm:spPr/>
    </dgm:pt>
    <dgm:pt modelId="{B653F3A4-1315-4D84-BDF9-C1E7397EE95B}" type="pres">
      <dgm:prSet presAssocID="{8131950E-6FCE-4240-9816-EEE2D462DBF3}" presName="sibTrans" presStyleCnt="0"/>
      <dgm:spPr/>
    </dgm:pt>
    <dgm:pt modelId="{2E3E0BDC-2A9B-4D3B-82DD-A135DB5FD371}" type="pres">
      <dgm:prSet presAssocID="{4262E5A6-A5F9-4F7D-9EEB-18C39DA6DB59}" presName="node" presStyleLbl="node1" presStyleIdx="1" presStyleCnt="8" custLinFactNeighborY="-23051">
        <dgm:presLayoutVars>
          <dgm:bulletEnabled val="1"/>
        </dgm:presLayoutVars>
      </dgm:prSet>
      <dgm:spPr/>
    </dgm:pt>
    <dgm:pt modelId="{58B49447-1D55-4FFA-8331-3233F66D13EE}" type="pres">
      <dgm:prSet presAssocID="{C16FD6B6-A040-4B96-B65F-7E96A3925C55}" presName="sibTrans" presStyleCnt="0"/>
      <dgm:spPr/>
    </dgm:pt>
    <dgm:pt modelId="{1890A450-C01F-4DA0-B627-544795560A8C}" type="pres">
      <dgm:prSet presAssocID="{2F9AAE62-3F3D-4570-81BB-A24492B635BE}" presName="node" presStyleLbl="node1" presStyleIdx="2" presStyleCnt="8" custLinFactNeighborY="-23051">
        <dgm:presLayoutVars>
          <dgm:bulletEnabled val="1"/>
        </dgm:presLayoutVars>
      </dgm:prSet>
      <dgm:spPr/>
    </dgm:pt>
    <dgm:pt modelId="{B4940B8D-661C-420A-BC77-AF7C3A527524}" type="pres">
      <dgm:prSet presAssocID="{6524E5EE-9A5A-44AD-8103-579E8E84E644}" presName="sibTrans" presStyleCnt="0"/>
      <dgm:spPr/>
    </dgm:pt>
    <dgm:pt modelId="{1357E1A0-09B9-40D2-9B97-A0D192B4F17A}" type="pres">
      <dgm:prSet presAssocID="{108E5D9D-DF5E-4732-B0C5-D660D0C453A2}" presName="node" presStyleLbl="node1" presStyleIdx="3" presStyleCnt="8" custLinFactNeighborY="-23051">
        <dgm:presLayoutVars>
          <dgm:bulletEnabled val="1"/>
        </dgm:presLayoutVars>
      </dgm:prSet>
      <dgm:spPr/>
    </dgm:pt>
    <dgm:pt modelId="{55FDD938-D1EA-448D-B424-8A92724CD15D}" type="pres">
      <dgm:prSet presAssocID="{927A5C37-D6FD-402D-8F10-5817B23D02A2}" presName="sibTrans" presStyleCnt="0"/>
      <dgm:spPr/>
    </dgm:pt>
    <dgm:pt modelId="{C5ECC9FE-F408-4F14-8738-A197FDF92BF6}" type="pres">
      <dgm:prSet presAssocID="{AF97F9CE-ECDD-418B-8EA6-5B543188B3B6}" presName="node" presStyleLbl="node1" presStyleIdx="4" presStyleCnt="8" custLinFactNeighborY="-23051">
        <dgm:presLayoutVars>
          <dgm:bulletEnabled val="1"/>
        </dgm:presLayoutVars>
      </dgm:prSet>
      <dgm:spPr/>
    </dgm:pt>
    <dgm:pt modelId="{E5CDDC62-453B-42D1-B85C-6FCAE816591B}" type="pres">
      <dgm:prSet presAssocID="{5BBC313A-2BAA-477A-9C9F-DEFB0B8F8760}" presName="sibTrans" presStyleCnt="0"/>
      <dgm:spPr/>
    </dgm:pt>
    <dgm:pt modelId="{BA81E288-BF4A-4507-824F-5B4D4EB665A1}" type="pres">
      <dgm:prSet presAssocID="{AA04EB72-1735-459D-9ED1-0525F871BAAB}" presName="node" presStyleLbl="node1" presStyleIdx="5" presStyleCnt="8" custLinFactNeighborY="-23051">
        <dgm:presLayoutVars>
          <dgm:bulletEnabled val="1"/>
        </dgm:presLayoutVars>
      </dgm:prSet>
      <dgm:spPr/>
    </dgm:pt>
    <dgm:pt modelId="{D008FBA7-43B6-4725-A285-46AED3B9B566}" type="pres">
      <dgm:prSet presAssocID="{B68412F3-8C05-42D9-9603-5D0FCB27FC62}" presName="sibTrans" presStyleCnt="0"/>
      <dgm:spPr/>
    </dgm:pt>
    <dgm:pt modelId="{C5AB34AC-0F25-4C2D-A347-019460060106}" type="pres">
      <dgm:prSet presAssocID="{750D7820-C2ED-4915-9EAD-08BDB3D4B616}" presName="node" presStyleLbl="node1" presStyleIdx="6" presStyleCnt="8" custLinFactNeighborY="-23051">
        <dgm:presLayoutVars>
          <dgm:bulletEnabled val="1"/>
        </dgm:presLayoutVars>
      </dgm:prSet>
      <dgm:spPr/>
    </dgm:pt>
    <dgm:pt modelId="{2841AB53-9F31-43AC-8F6C-25A5B18D5816}" type="pres">
      <dgm:prSet presAssocID="{65C6763A-59CD-46B0-B5C2-4DA4696A05BE}" presName="sibTrans" presStyleCnt="0"/>
      <dgm:spPr/>
    </dgm:pt>
    <dgm:pt modelId="{CF3D5EDF-8EFC-48D6-A3B3-6D9A71D89762}" type="pres">
      <dgm:prSet presAssocID="{34A476E4-FC14-4FA2-A864-AC8129C6E936}" presName="node" presStyleLbl="node1" presStyleIdx="7" presStyleCnt="8" custLinFactNeighborY="-23051">
        <dgm:presLayoutVars>
          <dgm:bulletEnabled val="1"/>
        </dgm:presLayoutVars>
      </dgm:prSet>
      <dgm:spPr/>
    </dgm:pt>
  </dgm:ptLst>
  <dgm:cxnLst>
    <dgm:cxn modelId="{B36D5009-8365-4BE7-A6CC-60AF1279FFB7}" type="presOf" srcId="{4262E5A6-A5F9-4F7D-9EEB-18C39DA6DB59}" destId="{2E3E0BDC-2A9B-4D3B-82DD-A135DB5FD371}" srcOrd="0" destOrd="0" presId="urn:microsoft.com/office/officeart/2005/8/layout/default"/>
    <dgm:cxn modelId="{A2DD8C32-076C-40F5-B04E-109823F75D6B}" type="presOf" srcId="{2F9AAE62-3F3D-4570-81BB-A24492B635BE}" destId="{1890A450-C01F-4DA0-B627-544795560A8C}" srcOrd="0" destOrd="0" presId="urn:microsoft.com/office/officeart/2005/8/layout/default"/>
    <dgm:cxn modelId="{FFEEEF5C-9695-4E50-AC4D-F170C95343E1}" type="presOf" srcId="{34A476E4-FC14-4FA2-A864-AC8129C6E936}" destId="{CF3D5EDF-8EFC-48D6-A3B3-6D9A71D89762}" srcOrd="0" destOrd="0" presId="urn:microsoft.com/office/officeart/2005/8/layout/default"/>
    <dgm:cxn modelId="{209D6A64-F19B-4EF8-BE87-4F80CB2EFF1F}" srcId="{50AA36B8-1050-4C6A-9714-0DBEDEF5D0A7}" destId="{34A476E4-FC14-4FA2-A864-AC8129C6E936}" srcOrd="7" destOrd="0" parTransId="{8D81C56D-A15F-44FF-B1DB-DFD6DD69E51A}" sibTransId="{323D5B4E-856A-4FAA-A212-ABF3FB7F0B87}"/>
    <dgm:cxn modelId="{8674117F-BBD6-49C9-B0DD-D5764875745D}" srcId="{50AA36B8-1050-4C6A-9714-0DBEDEF5D0A7}" destId="{F0FBAA74-D9DC-4229-A789-1B1B7530414F}" srcOrd="0" destOrd="0" parTransId="{0F4189B2-8088-485F-98CE-754BC598185A}" sibTransId="{8131950E-6FCE-4240-9816-EEE2D462DBF3}"/>
    <dgm:cxn modelId="{33B6B17F-485A-4819-A74F-0D12F7C29259}" type="presOf" srcId="{50AA36B8-1050-4C6A-9714-0DBEDEF5D0A7}" destId="{AFE31B00-5576-4EBF-9366-3BFC7CA95520}" srcOrd="0" destOrd="0" presId="urn:microsoft.com/office/officeart/2005/8/layout/default"/>
    <dgm:cxn modelId="{C90E5E9E-D340-4257-A77C-96BC47FBAEE2}" srcId="{50AA36B8-1050-4C6A-9714-0DBEDEF5D0A7}" destId="{AF97F9CE-ECDD-418B-8EA6-5B543188B3B6}" srcOrd="4" destOrd="0" parTransId="{B8F5E025-60B2-4C39-99A8-C64B07E994CC}" sibTransId="{5BBC313A-2BAA-477A-9C9F-DEFB0B8F8760}"/>
    <dgm:cxn modelId="{B73BC59F-4026-4B81-8E55-BE5F0E1FF3B2}" srcId="{50AA36B8-1050-4C6A-9714-0DBEDEF5D0A7}" destId="{AA04EB72-1735-459D-9ED1-0525F871BAAB}" srcOrd="5" destOrd="0" parTransId="{AE084A33-F17F-489B-B782-3445C3E6BC42}" sibTransId="{B68412F3-8C05-42D9-9603-5D0FCB27FC62}"/>
    <dgm:cxn modelId="{A59311A2-099A-4289-8F39-8F514B42F9B5}" type="presOf" srcId="{AF97F9CE-ECDD-418B-8EA6-5B543188B3B6}" destId="{C5ECC9FE-F408-4F14-8738-A197FDF92BF6}" srcOrd="0" destOrd="0" presId="urn:microsoft.com/office/officeart/2005/8/layout/default"/>
    <dgm:cxn modelId="{D38BBFA7-202A-465E-9E39-E70F88DEC956}" srcId="{50AA36B8-1050-4C6A-9714-0DBEDEF5D0A7}" destId="{750D7820-C2ED-4915-9EAD-08BDB3D4B616}" srcOrd="6" destOrd="0" parTransId="{86B0EAF5-6668-4E91-A0DC-DC7446EDEFFA}" sibTransId="{65C6763A-59CD-46B0-B5C2-4DA4696A05BE}"/>
    <dgm:cxn modelId="{CFA484AE-F30B-4E50-B1EE-BAA541A05C1A}" srcId="{50AA36B8-1050-4C6A-9714-0DBEDEF5D0A7}" destId="{4262E5A6-A5F9-4F7D-9EEB-18C39DA6DB59}" srcOrd="1" destOrd="0" parTransId="{DE7BF0D1-41E7-4C92-8620-62384C75A7A6}" sibTransId="{C16FD6B6-A040-4B96-B65F-7E96A3925C55}"/>
    <dgm:cxn modelId="{351123B3-0E25-4CC4-AD1D-B687BD931E50}" srcId="{50AA36B8-1050-4C6A-9714-0DBEDEF5D0A7}" destId="{2F9AAE62-3F3D-4570-81BB-A24492B635BE}" srcOrd="2" destOrd="0" parTransId="{A543C025-8CC1-4362-B0FB-0A7417C28DFA}" sibTransId="{6524E5EE-9A5A-44AD-8103-579E8E84E644}"/>
    <dgm:cxn modelId="{3881B2B3-CB1A-48B0-B8D0-BE4385473038}" type="presOf" srcId="{750D7820-C2ED-4915-9EAD-08BDB3D4B616}" destId="{C5AB34AC-0F25-4C2D-A347-019460060106}" srcOrd="0" destOrd="0" presId="urn:microsoft.com/office/officeart/2005/8/layout/default"/>
    <dgm:cxn modelId="{8D7EFCC7-0BEB-4F06-A051-9DBC76B7517A}" type="presOf" srcId="{108E5D9D-DF5E-4732-B0C5-D660D0C453A2}" destId="{1357E1A0-09B9-40D2-9B97-A0D192B4F17A}" srcOrd="0" destOrd="0" presId="urn:microsoft.com/office/officeart/2005/8/layout/default"/>
    <dgm:cxn modelId="{BEDF01C8-328B-4006-9F2E-1B36A8638D2E}" type="presOf" srcId="{F0FBAA74-D9DC-4229-A789-1B1B7530414F}" destId="{22A8C512-2478-46D7-A94E-07036AC163BA}" srcOrd="0" destOrd="0" presId="urn:microsoft.com/office/officeart/2005/8/layout/default"/>
    <dgm:cxn modelId="{FFB230F4-036A-49A6-953B-9BFA8F92296D}" srcId="{50AA36B8-1050-4C6A-9714-0DBEDEF5D0A7}" destId="{108E5D9D-DF5E-4732-B0C5-D660D0C453A2}" srcOrd="3" destOrd="0" parTransId="{15323813-9489-4540-87B0-566D2EAC6EA4}" sibTransId="{927A5C37-D6FD-402D-8F10-5817B23D02A2}"/>
    <dgm:cxn modelId="{5C5956F7-21CF-4065-A33B-C2F1EC3B5040}" type="presOf" srcId="{AA04EB72-1735-459D-9ED1-0525F871BAAB}" destId="{BA81E288-BF4A-4507-824F-5B4D4EB665A1}" srcOrd="0" destOrd="0" presId="urn:microsoft.com/office/officeart/2005/8/layout/default"/>
    <dgm:cxn modelId="{D95755AD-E174-44A8-8606-3B5A32F91166}" type="presParOf" srcId="{AFE31B00-5576-4EBF-9366-3BFC7CA95520}" destId="{22A8C512-2478-46D7-A94E-07036AC163BA}" srcOrd="0" destOrd="0" presId="urn:microsoft.com/office/officeart/2005/8/layout/default"/>
    <dgm:cxn modelId="{B71C39E2-1613-462D-9D5C-E417B46D04E4}" type="presParOf" srcId="{AFE31B00-5576-4EBF-9366-3BFC7CA95520}" destId="{B653F3A4-1315-4D84-BDF9-C1E7397EE95B}" srcOrd="1" destOrd="0" presId="urn:microsoft.com/office/officeart/2005/8/layout/default"/>
    <dgm:cxn modelId="{AC12A744-5828-41D2-AE1A-A48F10948D88}" type="presParOf" srcId="{AFE31B00-5576-4EBF-9366-3BFC7CA95520}" destId="{2E3E0BDC-2A9B-4D3B-82DD-A135DB5FD371}" srcOrd="2" destOrd="0" presId="urn:microsoft.com/office/officeart/2005/8/layout/default"/>
    <dgm:cxn modelId="{91BF23BE-78AE-471F-ACF4-1EC85443F6B1}" type="presParOf" srcId="{AFE31B00-5576-4EBF-9366-3BFC7CA95520}" destId="{58B49447-1D55-4FFA-8331-3233F66D13EE}" srcOrd="3" destOrd="0" presId="urn:microsoft.com/office/officeart/2005/8/layout/default"/>
    <dgm:cxn modelId="{65ABBB22-1D1E-41CE-91A9-E7B7522287E6}" type="presParOf" srcId="{AFE31B00-5576-4EBF-9366-3BFC7CA95520}" destId="{1890A450-C01F-4DA0-B627-544795560A8C}" srcOrd="4" destOrd="0" presId="urn:microsoft.com/office/officeart/2005/8/layout/default"/>
    <dgm:cxn modelId="{EC505488-58A7-4A1E-A152-BA6DE99F4154}" type="presParOf" srcId="{AFE31B00-5576-4EBF-9366-3BFC7CA95520}" destId="{B4940B8D-661C-420A-BC77-AF7C3A527524}" srcOrd="5" destOrd="0" presId="urn:microsoft.com/office/officeart/2005/8/layout/default"/>
    <dgm:cxn modelId="{74E30A72-C8AB-45C7-9009-E14581C7B99B}" type="presParOf" srcId="{AFE31B00-5576-4EBF-9366-3BFC7CA95520}" destId="{1357E1A0-09B9-40D2-9B97-A0D192B4F17A}" srcOrd="6" destOrd="0" presId="urn:microsoft.com/office/officeart/2005/8/layout/default"/>
    <dgm:cxn modelId="{722C39E1-44B8-4408-876C-2A5855569B32}" type="presParOf" srcId="{AFE31B00-5576-4EBF-9366-3BFC7CA95520}" destId="{55FDD938-D1EA-448D-B424-8A92724CD15D}" srcOrd="7" destOrd="0" presId="urn:microsoft.com/office/officeart/2005/8/layout/default"/>
    <dgm:cxn modelId="{5B28EDD4-7E3A-4BDE-AA32-80E060B0F8FD}" type="presParOf" srcId="{AFE31B00-5576-4EBF-9366-3BFC7CA95520}" destId="{C5ECC9FE-F408-4F14-8738-A197FDF92BF6}" srcOrd="8" destOrd="0" presId="urn:microsoft.com/office/officeart/2005/8/layout/default"/>
    <dgm:cxn modelId="{127ABBFF-2BA1-457D-A88E-BB6AB6FE5EE3}" type="presParOf" srcId="{AFE31B00-5576-4EBF-9366-3BFC7CA95520}" destId="{E5CDDC62-453B-42D1-B85C-6FCAE816591B}" srcOrd="9" destOrd="0" presId="urn:microsoft.com/office/officeart/2005/8/layout/default"/>
    <dgm:cxn modelId="{B2F49C86-E242-467A-B2D3-C0F4A6ED39A8}" type="presParOf" srcId="{AFE31B00-5576-4EBF-9366-3BFC7CA95520}" destId="{BA81E288-BF4A-4507-824F-5B4D4EB665A1}" srcOrd="10" destOrd="0" presId="urn:microsoft.com/office/officeart/2005/8/layout/default"/>
    <dgm:cxn modelId="{A66AABC3-80BA-4E1F-A8B7-63933C13EB6E}" type="presParOf" srcId="{AFE31B00-5576-4EBF-9366-3BFC7CA95520}" destId="{D008FBA7-43B6-4725-A285-46AED3B9B566}" srcOrd="11" destOrd="0" presId="urn:microsoft.com/office/officeart/2005/8/layout/default"/>
    <dgm:cxn modelId="{499E62CA-8522-42B9-A824-3617271FC385}" type="presParOf" srcId="{AFE31B00-5576-4EBF-9366-3BFC7CA95520}" destId="{C5AB34AC-0F25-4C2D-A347-019460060106}" srcOrd="12" destOrd="0" presId="urn:microsoft.com/office/officeart/2005/8/layout/default"/>
    <dgm:cxn modelId="{489AED3C-57A4-4377-A405-1289DE800642}" type="presParOf" srcId="{AFE31B00-5576-4EBF-9366-3BFC7CA95520}" destId="{2841AB53-9F31-43AC-8F6C-25A5B18D5816}" srcOrd="13" destOrd="0" presId="urn:microsoft.com/office/officeart/2005/8/layout/default"/>
    <dgm:cxn modelId="{43CA3C13-5323-40D8-AA21-0FE709F193E7}" type="presParOf" srcId="{AFE31B00-5576-4EBF-9366-3BFC7CA95520}" destId="{CF3D5EDF-8EFC-48D6-A3B3-6D9A71D8976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B14FD9-C5CA-4014-9EF7-2BF0B743475C}"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49FE96A5-08F3-4AFE-ADB6-B2459206EF18}">
      <dgm:prSet custT="1"/>
      <dgm:spPr/>
      <dgm:t>
        <a:bodyPr/>
        <a:lstStyle/>
        <a:p>
          <a:pPr>
            <a:lnSpc>
              <a:spcPct val="100000"/>
            </a:lnSpc>
          </a:pPr>
          <a:r>
            <a:rPr lang="en-US" sz="2800" dirty="0"/>
            <a:t>Risk vs. benefit    of allergen-free home</a:t>
          </a:r>
        </a:p>
      </dgm:t>
    </dgm:pt>
    <dgm:pt modelId="{B769F54A-E853-4633-B841-1FC1E6C55B72}" type="parTrans" cxnId="{35E3656D-FFD2-4AFA-81D2-40B37EFD4FEA}">
      <dgm:prSet/>
      <dgm:spPr/>
      <dgm:t>
        <a:bodyPr/>
        <a:lstStyle/>
        <a:p>
          <a:endParaRPr lang="en-US"/>
        </a:p>
      </dgm:t>
    </dgm:pt>
    <dgm:pt modelId="{B09E5BE0-CA23-4212-8626-2A23B44C910B}" type="sibTrans" cxnId="{35E3656D-FFD2-4AFA-81D2-40B37EFD4FEA}">
      <dgm:prSet/>
      <dgm:spPr/>
      <dgm:t>
        <a:bodyPr/>
        <a:lstStyle/>
        <a:p>
          <a:endParaRPr lang="en-US"/>
        </a:p>
      </dgm:t>
    </dgm:pt>
    <dgm:pt modelId="{278976C0-8EDF-4661-BAC0-632FCC0E811E}">
      <dgm:prSet custT="1"/>
      <dgm:spPr/>
      <dgm:t>
        <a:bodyPr/>
        <a:lstStyle/>
        <a:p>
          <a:pPr>
            <a:lnSpc>
              <a:spcPct val="100000"/>
            </a:lnSpc>
          </a:pPr>
          <a:r>
            <a:rPr lang="en-US" sz="2800" dirty="0"/>
            <a:t>Consider Early Intervention guidelines </a:t>
          </a:r>
        </a:p>
      </dgm:t>
    </dgm:pt>
    <dgm:pt modelId="{33F0D931-1FD4-44AF-93A2-273373177AF5}" type="parTrans" cxnId="{2660D545-A59B-4861-919A-009367D6CFF4}">
      <dgm:prSet/>
      <dgm:spPr/>
      <dgm:t>
        <a:bodyPr/>
        <a:lstStyle/>
        <a:p>
          <a:endParaRPr lang="en-US"/>
        </a:p>
      </dgm:t>
    </dgm:pt>
    <dgm:pt modelId="{DD665FED-BDBA-4151-9284-F2B422D7E8C9}" type="sibTrans" cxnId="{2660D545-A59B-4861-919A-009367D6CFF4}">
      <dgm:prSet/>
      <dgm:spPr/>
      <dgm:t>
        <a:bodyPr/>
        <a:lstStyle/>
        <a:p>
          <a:endParaRPr lang="en-US"/>
        </a:p>
      </dgm:t>
    </dgm:pt>
    <dgm:pt modelId="{750B09E9-EB3B-4A37-AEFD-F7792C36E5A3}" type="pres">
      <dgm:prSet presAssocID="{E4B14FD9-C5CA-4014-9EF7-2BF0B743475C}" presName="hierChild1" presStyleCnt="0">
        <dgm:presLayoutVars>
          <dgm:chPref val="1"/>
          <dgm:dir/>
          <dgm:animOne val="branch"/>
          <dgm:animLvl val="lvl"/>
          <dgm:resizeHandles/>
        </dgm:presLayoutVars>
      </dgm:prSet>
      <dgm:spPr/>
    </dgm:pt>
    <dgm:pt modelId="{19689C5E-D541-4EFF-B12E-5A0FABCA280D}" type="pres">
      <dgm:prSet presAssocID="{49FE96A5-08F3-4AFE-ADB6-B2459206EF18}" presName="hierRoot1" presStyleCnt="0"/>
      <dgm:spPr/>
    </dgm:pt>
    <dgm:pt modelId="{5571A512-84B2-40F4-9F0E-F48960940FBE}" type="pres">
      <dgm:prSet presAssocID="{49FE96A5-08F3-4AFE-ADB6-B2459206EF18}" presName="composite" presStyleCnt="0"/>
      <dgm:spPr/>
    </dgm:pt>
    <dgm:pt modelId="{D46C3ECE-F8D2-4111-A3C8-648F68383954}" type="pres">
      <dgm:prSet presAssocID="{49FE96A5-08F3-4AFE-ADB6-B2459206EF18}" presName="background" presStyleLbl="node0" presStyleIdx="0" presStyleCnt="2"/>
      <dgm:spPr/>
    </dgm:pt>
    <dgm:pt modelId="{4A7F4755-7B85-4CE6-93FF-5F7D047D8C1F}" type="pres">
      <dgm:prSet presAssocID="{49FE96A5-08F3-4AFE-ADB6-B2459206EF18}" presName="text" presStyleLbl="fgAcc0" presStyleIdx="0" presStyleCnt="2">
        <dgm:presLayoutVars>
          <dgm:chPref val="3"/>
        </dgm:presLayoutVars>
      </dgm:prSet>
      <dgm:spPr/>
    </dgm:pt>
    <dgm:pt modelId="{21BF6AFE-6770-49CA-810E-263281ED000E}" type="pres">
      <dgm:prSet presAssocID="{49FE96A5-08F3-4AFE-ADB6-B2459206EF18}" presName="hierChild2" presStyleCnt="0"/>
      <dgm:spPr/>
    </dgm:pt>
    <dgm:pt modelId="{E49070C9-420A-4E77-8B58-8223BCEBAD0C}" type="pres">
      <dgm:prSet presAssocID="{278976C0-8EDF-4661-BAC0-632FCC0E811E}" presName="hierRoot1" presStyleCnt="0"/>
      <dgm:spPr/>
    </dgm:pt>
    <dgm:pt modelId="{B552CC10-04B0-4B76-9E0E-71F631231245}" type="pres">
      <dgm:prSet presAssocID="{278976C0-8EDF-4661-BAC0-632FCC0E811E}" presName="composite" presStyleCnt="0"/>
      <dgm:spPr/>
    </dgm:pt>
    <dgm:pt modelId="{55F5090D-8A6A-40BD-905E-4E7E71F65EFC}" type="pres">
      <dgm:prSet presAssocID="{278976C0-8EDF-4661-BAC0-632FCC0E811E}" presName="background" presStyleLbl="node0" presStyleIdx="1" presStyleCnt="2"/>
      <dgm:spPr/>
    </dgm:pt>
    <dgm:pt modelId="{603CF311-1AF9-4885-9F87-4F5D0CDF24E7}" type="pres">
      <dgm:prSet presAssocID="{278976C0-8EDF-4661-BAC0-632FCC0E811E}" presName="text" presStyleLbl="fgAcc0" presStyleIdx="1" presStyleCnt="2" custLinFactNeighborX="10547" custLinFactNeighborY="-49">
        <dgm:presLayoutVars>
          <dgm:chPref val="3"/>
        </dgm:presLayoutVars>
      </dgm:prSet>
      <dgm:spPr/>
    </dgm:pt>
    <dgm:pt modelId="{4FE8AC53-08A4-4629-B576-493A97564851}" type="pres">
      <dgm:prSet presAssocID="{278976C0-8EDF-4661-BAC0-632FCC0E811E}" presName="hierChild2" presStyleCnt="0"/>
      <dgm:spPr/>
    </dgm:pt>
  </dgm:ptLst>
  <dgm:cxnLst>
    <dgm:cxn modelId="{BEC77B21-FB50-43A3-B896-51A083415E76}" type="presOf" srcId="{E4B14FD9-C5CA-4014-9EF7-2BF0B743475C}" destId="{750B09E9-EB3B-4A37-AEFD-F7792C36E5A3}" srcOrd="0" destOrd="0" presId="urn:microsoft.com/office/officeart/2005/8/layout/hierarchy1"/>
    <dgm:cxn modelId="{28013242-961F-4A11-84D0-DB96959584EA}" type="presOf" srcId="{49FE96A5-08F3-4AFE-ADB6-B2459206EF18}" destId="{4A7F4755-7B85-4CE6-93FF-5F7D047D8C1F}" srcOrd="0" destOrd="0" presId="urn:microsoft.com/office/officeart/2005/8/layout/hierarchy1"/>
    <dgm:cxn modelId="{2660D545-A59B-4861-919A-009367D6CFF4}" srcId="{E4B14FD9-C5CA-4014-9EF7-2BF0B743475C}" destId="{278976C0-8EDF-4661-BAC0-632FCC0E811E}" srcOrd="1" destOrd="0" parTransId="{33F0D931-1FD4-44AF-93A2-273373177AF5}" sibTransId="{DD665FED-BDBA-4151-9284-F2B422D7E8C9}"/>
    <dgm:cxn modelId="{35E3656D-FFD2-4AFA-81D2-40B37EFD4FEA}" srcId="{E4B14FD9-C5CA-4014-9EF7-2BF0B743475C}" destId="{49FE96A5-08F3-4AFE-ADB6-B2459206EF18}" srcOrd="0" destOrd="0" parTransId="{B769F54A-E853-4633-B841-1FC1E6C55B72}" sibTransId="{B09E5BE0-CA23-4212-8626-2A23B44C910B}"/>
    <dgm:cxn modelId="{B23D7B7E-98EE-4755-974F-A19DE67E3A5C}" type="presOf" srcId="{278976C0-8EDF-4661-BAC0-632FCC0E811E}" destId="{603CF311-1AF9-4885-9F87-4F5D0CDF24E7}" srcOrd="0" destOrd="0" presId="urn:microsoft.com/office/officeart/2005/8/layout/hierarchy1"/>
    <dgm:cxn modelId="{209C297D-7AF8-4B98-BF9B-D7D5FA9ABA06}" type="presParOf" srcId="{750B09E9-EB3B-4A37-AEFD-F7792C36E5A3}" destId="{19689C5E-D541-4EFF-B12E-5A0FABCA280D}" srcOrd="0" destOrd="0" presId="urn:microsoft.com/office/officeart/2005/8/layout/hierarchy1"/>
    <dgm:cxn modelId="{A5EA4236-8D19-4623-BF7E-813604A3FB45}" type="presParOf" srcId="{19689C5E-D541-4EFF-B12E-5A0FABCA280D}" destId="{5571A512-84B2-40F4-9F0E-F48960940FBE}" srcOrd="0" destOrd="0" presId="urn:microsoft.com/office/officeart/2005/8/layout/hierarchy1"/>
    <dgm:cxn modelId="{BB65AD95-74EE-4B60-88B8-DE42C3FE8897}" type="presParOf" srcId="{5571A512-84B2-40F4-9F0E-F48960940FBE}" destId="{D46C3ECE-F8D2-4111-A3C8-648F68383954}" srcOrd="0" destOrd="0" presId="urn:microsoft.com/office/officeart/2005/8/layout/hierarchy1"/>
    <dgm:cxn modelId="{44DE72EA-F43A-4D28-81DC-8A611B796FD3}" type="presParOf" srcId="{5571A512-84B2-40F4-9F0E-F48960940FBE}" destId="{4A7F4755-7B85-4CE6-93FF-5F7D047D8C1F}" srcOrd="1" destOrd="0" presId="urn:microsoft.com/office/officeart/2005/8/layout/hierarchy1"/>
    <dgm:cxn modelId="{F5668361-7B96-433E-AE1D-25DEB9FBB2BC}" type="presParOf" srcId="{19689C5E-D541-4EFF-B12E-5A0FABCA280D}" destId="{21BF6AFE-6770-49CA-810E-263281ED000E}" srcOrd="1" destOrd="0" presId="urn:microsoft.com/office/officeart/2005/8/layout/hierarchy1"/>
    <dgm:cxn modelId="{29D96D22-F752-4078-B9FC-1EC2D672DB8F}" type="presParOf" srcId="{750B09E9-EB3B-4A37-AEFD-F7792C36E5A3}" destId="{E49070C9-420A-4E77-8B58-8223BCEBAD0C}" srcOrd="1" destOrd="0" presId="urn:microsoft.com/office/officeart/2005/8/layout/hierarchy1"/>
    <dgm:cxn modelId="{BD03D9BD-7E4B-47A4-B642-6E3E87D07F1E}" type="presParOf" srcId="{E49070C9-420A-4E77-8B58-8223BCEBAD0C}" destId="{B552CC10-04B0-4B76-9E0E-71F631231245}" srcOrd="0" destOrd="0" presId="urn:microsoft.com/office/officeart/2005/8/layout/hierarchy1"/>
    <dgm:cxn modelId="{7842135A-C145-4B3A-BCD9-8B968DC986C9}" type="presParOf" srcId="{B552CC10-04B0-4B76-9E0E-71F631231245}" destId="{55F5090D-8A6A-40BD-905E-4E7E71F65EFC}" srcOrd="0" destOrd="0" presId="urn:microsoft.com/office/officeart/2005/8/layout/hierarchy1"/>
    <dgm:cxn modelId="{FF2C0E89-9A54-4CB6-B296-1738C98B14B9}" type="presParOf" srcId="{B552CC10-04B0-4B76-9E0E-71F631231245}" destId="{603CF311-1AF9-4885-9F87-4F5D0CDF24E7}" srcOrd="1" destOrd="0" presId="urn:microsoft.com/office/officeart/2005/8/layout/hierarchy1"/>
    <dgm:cxn modelId="{4A409B58-CDED-4728-B6C4-8A790F120EB8}" type="presParOf" srcId="{E49070C9-420A-4E77-8B58-8223BCEBAD0C}" destId="{4FE8AC53-08A4-4629-B576-493A975648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A72E7-2E52-49F1-899F-894386A74CF0}">
      <dsp:nvSpPr>
        <dsp:cNvPr id="0" name=""/>
        <dsp:cNvSpPr/>
      </dsp:nvSpPr>
      <dsp:spPr>
        <a:xfrm>
          <a:off x="10063130" y="2014790"/>
          <a:ext cx="843625" cy="255599"/>
        </a:xfrm>
        <a:custGeom>
          <a:avLst/>
          <a:gdLst/>
          <a:ahLst/>
          <a:cxnLst/>
          <a:rect l="0" t="0" r="0" b="0"/>
          <a:pathLst>
            <a:path>
              <a:moveTo>
                <a:pt x="0" y="0"/>
              </a:moveTo>
              <a:lnTo>
                <a:pt x="0" y="138172"/>
              </a:lnTo>
              <a:lnTo>
                <a:pt x="843625" y="138172"/>
              </a:lnTo>
              <a:lnTo>
                <a:pt x="843625" y="255599"/>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AF1346-E468-43AD-B773-191BEBD5CC34}">
      <dsp:nvSpPr>
        <dsp:cNvPr id="0" name=""/>
        <dsp:cNvSpPr/>
      </dsp:nvSpPr>
      <dsp:spPr>
        <a:xfrm>
          <a:off x="9359511" y="2014790"/>
          <a:ext cx="703618" cy="255599"/>
        </a:xfrm>
        <a:custGeom>
          <a:avLst/>
          <a:gdLst/>
          <a:ahLst/>
          <a:cxnLst/>
          <a:rect l="0" t="0" r="0" b="0"/>
          <a:pathLst>
            <a:path>
              <a:moveTo>
                <a:pt x="703618" y="0"/>
              </a:moveTo>
              <a:lnTo>
                <a:pt x="703618" y="138172"/>
              </a:lnTo>
              <a:lnTo>
                <a:pt x="0" y="138172"/>
              </a:lnTo>
              <a:lnTo>
                <a:pt x="0" y="255599"/>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58827CA-E657-4F0D-90D4-EE09105E719E}">
      <dsp:nvSpPr>
        <dsp:cNvPr id="0" name=""/>
        <dsp:cNvSpPr/>
      </dsp:nvSpPr>
      <dsp:spPr>
        <a:xfrm>
          <a:off x="6286859" y="816981"/>
          <a:ext cx="3776270" cy="367966"/>
        </a:xfrm>
        <a:custGeom>
          <a:avLst/>
          <a:gdLst/>
          <a:ahLst/>
          <a:cxnLst/>
          <a:rect l="0" t="0" r="0" b="0"/>
          <a:pathLst>
            <a:path>
              <a:moveTo>
                <a:pt x="0" y="0"/>
              </a:moveTo>
              <a:lnTo>
                <a:pt x="0" y="250539"/>
              </a:lnTo>
              <a:lnTo>
                <a:pt x="3776270" y="250539"/>
              </a:lnTo>
              <a:lnTo>
                <a:pt x="3776270" y="367966"/>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23951C-501A-413E-BDDF-5E1F80551B08}">
      <dsp:nvSpPr>
        <dsp:cNvPr id="0" name=""/>
        <dsp:cNvSpPr/>
      </dsp:nvSpPr>
      <dsp:spPr>
        <a:xfrm>
          <a:off x="6740458" y="2145335"/>
          <a:ext cx="948476" cy="234854"/>
        </a:xfrm>
        <a:custGeom>
          <a:avLst/>
          <a:gdLst/>
          <a:ahLst/>
          <a:cxnLst/>
          <a:rect l="0" t="0" r="0" b="0"/>
          <a:pathLst>
            <a:path>
              <a:moveTo>
                <a:pt x="0" y="0"/>
              </a:moveTo>
              <a:lnTo>
                <a:pt x="0" y="117427"/>
              </a:lnTo>
              <a:lnTo>
                <a:pt x="948476" y="117427"/>
              </a:lnTo>
              <a:lnTo>
                <a:pt x="948476"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3371636-9DBE-48BC-BCCC-0996BC66F320}">
      <dsp:nvSpPr>
        <dsp:cNvPr id="0" name=""/>
        <dsp:cNvSpPr/>
      </dsp:nvSpPr>
      <dsp:spPr>
        <a:xfrm>
          <a:off x="6083777" y="2145335"/>
          <a:ext cx="656681" cy="234854"/>
        </a:xfrm>
        <a:custGeom>
          <a:avLst/>
          <a:gdLst/>
          <a:ahLst/>
          <a:cxnLst/>
          <a:rect l="0" t="0" r="0" b="0"/>
          <a:pathLst>
            <a:path>
              <a:moveTo>
                <a:pt x="656681" y="0"/>
              </a:moveTo>
              <a:lnTo>
                <a:pt x="656681" y="117427"/>
              </a:lnTo>
              <a:lnTo>
                <a:pt x="0" y="117427"/>
              </a:lnTo>
              <a:lnTo>
                <a:pt x="0"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E797F4D-13C8-4B91-847F-808F3844ED6A}">
      <dsp:nvSpPr>
        <dsp:cNvPr id="0" name=""/>
        <dsp:cNvSpPr/>
      </dsp:nvSpPr>
      <dsp:spPr>
        <a:xfrm>
          <a:off x="6286859" y="816981"/>
          <a:ext cx="453599" cy="388712"/>
        </a:xfrm>
        <a:custGeom>
          <a:avLst/>
          <a:gdLst/>
          <a:ahLst/>
          <a:cxnLst/>
          <a:rect l="0" t="0" r="0" b="0"/>
          <a:pathLst>
            <a:path>
              <a:moveTo>
                <a:pt x="0" y="0"/>
              </a:moveTo>
              <a:lnTo>
                <a:pt x="0" y="271284"/>
              </a:lnTo>
              <a:lnTo>
                <a:pt x="453599" y="271284"/>
              </a:lnTo>
              <a:lnTo>
                <a:pt x="453599" y="388712"/>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4C555C-8905-4963-8247-B229B59B8928}">
      <dsp:nvSpPr>
        <dsp:cNvPr id="0" name=""/>
        <dsp:cNvSpPr/>
      </dsp:nvSpPr>
      <dsp:spPr>
        <a:xfrm>
          <a:off x="2559550" y="2112265"/>
          <a:ext cx="2171017" cy="234854"/>
        </a:xfrm>
        <a:custGeom>
          <a:avLst/>
          <a:gdLst/>
          <a:ahLst/>
          <a:cxnLst/>
          <a:rect l="0" t="0" r="0" b="0"/>
          <a:pathLst>
            <a:path>
              <a:moveTo>
                <a:pt x="0" y="0"/>
              </a:moveTo>
              <a:lnTo>
                <a:pt x="0" y="117427"/>
              </a:lnTo>
              <a:lnTo>
                <a:pt x="2171017" y="117427"/>
              </a:lnTo>
              <a:lnTo>
                <a:pt x="2171017"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E20097-F226-4BA6-B448-00E9FBA7FFA9}">
      <dsp:nvSpPr>
        <dsp:cNvPr id="0" name=""/>
        <dsp:cNvSpPr/>
      </dsp:nvSpPr>
      <dsp:spPr>
        <a:xfrm>
          <a:off x="2559550" y="2112265"/>
          <a:ext cx="763109" cy="234854"/>
        </a:xfrm>
        <a:custGeom>
          <a:avLst/>
          <a:gdLst/>
          <a:ahLst/>
          <a:cxnLst/>
          <a:rect l="0" t="0" r="0" b="0"/>
          <a:pathLst>
            <a:path>
              <a:moveTo>
                <a:pt x="0" y="0"/>
              </a:moveTo>
              <a:lnTo>
                <a:pt x="0" y="117427"/>
              </a:lnTo>
              <a:lnTo>
                <a:pt x="763109" y="117427"/>
              </a:lnTo>
              <a:lnTo>
                <a:pt x="763109"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49D50E1-95A5-499D-A723-7FE3FC7D3C57}">
      <dsp:nvSpPr>
        <dsp:cNvPr id="0" name=""/>
        <dsp:cNvSpPr/>
      </dsp:nvSpPr>
      <dsp:spPr>
        <a:xfrm>
          <a:off x="1914752" y="2112265"/>
          <a:ext cx="644798" cy="234854"/>
        </a:xfrm>
        <a:custGeom>
          <a:avLst/>
          <a:gdLst/>
          <a:ahLst/>
          <a:cxnLst/>
          <a:rect l="0" t="0" r="0" b="0"/>
          <a:pathLst>
            <a:path>
              <a:moveTo>
                <a:pt x="644798" y="0"/>
              </a:moveTo>
              <a:lnTo>
                <a:pt x="644798" y="117427"/>
              </a:lnTo>
              <a:lnTo>
                <a:pt x="0" y="117427"/>
              </a:lnTo>
              <a:lnTo>
                <a:pt x="0"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3895C2-9277-47A3-92F5-241D857C5335}">
      <dsp:nvSpPr>
        <dsp:cNvPr id="0" name=""/>
        <dsp:cNvSpPr/>
      </dsp:nvSpPr>
      <dsp:spPr>
        <a:xfrm>
          <a:off x="561542" y="2112265"/>
          <a:ext cx="1998008" cy="234854"/>
        </a:xfrm>
        <a:custGeom>
          <a:avLst/>
          <a:gdLst/>
          <a:ahLst/>
          <a:cxnLst/>
          <a:rect l="0" t="0" r="0" b="0"/>
          <a:pathLst>
            <a:path>
              <a:moveTo>
                <a:pt x="1998008" y="0"/>
              </a:moveTo>
              <a:lnTo>
                <a:pt x="1998008" y="117427"/>
              </a:lnTo>
              <a:lnTo>
                <a:pt x="0" y="117427"/>
              </a:lnTo>
              <a:lnTo>
                <a:pt x="0" y="234854"/>
              </a:lnTo>
            </a:path>
          </a:pathLst>
        </a:custGeom>
        <a:no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66350A-C40F-4C96-8099-60AFBCDB4D65}">
      <dsp:nvSpPr>
        <dsp:cNvPr id="0" name=""/>
        <dsp:cNvSpPr/>
      </dsp:nvSpPr>
      <dsp:spPr>
        <a:xfrm>
          <a:off x="2559550" y="816981"/>
          <a:ext cx="3727308" cy="388712"/>
        </a:xfrm>
        <a:custGeom>
          <a:avLst/>
          <a:gdLst/>
          <a:ahLst/>
          <a:cxnLst/>
          <a:rect l="0" t="0" r="0" b="0"/>
          <a:pathLst>
            <a:path>
              <a:moveTo>
                <a:pt x="3727308" y="0"/>
              </a:moveTo>
              <a:lnTo>
                <a:pt x="3727308" y="271284"/>
              </a:lnTo>
              <a:lnTo>
                <a:pt x="0" y="271284"/>
              </a:lnTo>
              <a:lnTo>
                <a:pt x="0" y="388712"/>
              </a:lnTo>
            </a:path>
          </a:pathLst>
        </a:custGeom>
        <a:noFill/>
        <a:ln w="6350" cap="flat" cmpd="sng" algn="ctr">
          <a:solidFill>
            <a:schemeClr val="accent3">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7D3760-B26C-4A06-96BE-4AE9D89FD962}">
      <dsp:nvSpPr>
        <dsp:cNvPr id="0" name=""/>
        <dsp:cNvSpPr/>
      </dsp:nvSpPr>
      <dsp:spPr>
        <a:xfrm>
          <a:off x="5293397" y="67650"/>
          <a:ext cx="1986925" cy="74933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Adverse Food Reactions</a:t>
          </a:r>
        </a:p>
      </dsp:txBody>
      <dsp:txXfrm>
        <a:off x="5293397" y="67650"/>
        <a:ext cx="1986925" cy="749331"/>
      </dsp:txXfrm>
    </dsp:sp>
    <dsp:sp modelId="{92BE3F8D-B283-49AD-90F4-9EEA3597BDAF}">
      <dsp:nvSpPr>
        <dsp:cNvPr id="0" name=""/>
        <dsp:cNvSpPr/>
      </dsp:nvSpPr>
      <dsp:spPr>
        <a:xfrm>
          <a:off x="1504461" y="1205693"/>
          <a:ext cx="2110179" cy="90657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Immune-Mediated</a:t>
          </a:r>
        </a:p>
        <a:p>
          <a:pPr marL="0" lvl="0" indent="0" algn="ctr" defTabSz="800100">
            <a:lnSpc>
              <a:spcPct val="90000"/>
            </a:lnSpc>
            <a:spcBef>
              <a:spcPct val="0"/>
            </a:spcBef>
            <a:spcAft>
              <a:spcPct val="35000"/>
            </a:spcAft>
            <a:buNone/>
          </a:pPr>
          <a:r>
            <a:rPr lang="en-US" sz="1800" kern="1200" dirty="0">
              <a:solidFill>
                <a:schemeClr val="tx1"/>
              </a:solidFill>
            </a:rPr>
            <a:t>(Food Allergy &amp; Celiac disease)</a:t>
          </a:r>
        </a:p>
      </dsp:txBody>
      <dsp:txXfrm>
        <a:off x="1504461" y="1205693"/>
        <a:ext cx="2110179" cy="906571"/>
      </dsp:txXfrm>
    </dsp:sp>
    <dsp:sp modelId="{56C23B35-BAF4-4D9E-9C39-C115D0595C24}">
      <dsp:nvSpPr>
        <dsp:cNvPr id="0" name=""/>
        <dsp:cNvSpPr/>
      </dsp:nvSpPr>
      <dsp:spPr>
        <a:xfrm>
          <a:off x="2365" y="2347120"/>
          <a:ext cx="1118354" cy="16993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err="1">
              <a:solidFill>
                <a:schemeClr val="tx1"/>
              </a:solidFill>
            </a:rPr>
            <a:t>IgE</a:t>
          </a:r>
          <a:r>
            <a:rPr lang="en-US" sz="1600" b="1" kern="1200" dirty="0">
              <a:solidFill>
                <a:schemeClr val="tx1"/>
              </a:solidFill>
            </a:rPr>
            <a:t>-mediated</a:t>
          </a:r>
          <a:r>
            <a:rPr lang="en-US" sz="1400" kern="1200" dirty="0">
              <a:solidFill>
                <a:schemeClr val="tx1"/>
              </a:solidFill>
            </a:rPr>
            <a:t> </a:t>
          </a:r>
        </a:p>
        <a:p>
          <a:pPr marL="0" lvl="0" indent="0" algn="ctr" defTabSz="711200">
            <a:lnSpc>
              <a:spcPct val="90000"/>
            </a:lnSpc>
            <a:spcBef>
              <a:spcPct val="0"/>
            </a:spcBef>
            <a:spcAft>
              <a:spcPct val="35000"/>
            </a:spcAft>
            <a:buNone/>
          </a:pPr>
          <a:r>
            <a:rPr lang="en-US" sz="1400" kern="1200" dirty="0">
              <a:solidFill>
                <a:schemeClr val="tx1"/>
              </a:solidFill>
            </a:rPr>
            <a:t>(Acute urticaria, Anaphylaxis, Pollen Food Allergy Syndrome)</a:t>
          </a:r>
        </a:p>
      </dsp:txBody>
      <dsp:txXfrm>
        <a:off x="2365" y="2347120"/>
        <a:ext cx="1118354" cy="1699362"/>
      </dsp:txXfrm>
    </dsp:sp>
    <dsp:sp modelId="{2F598608-7C60-4EFB-A8F4-C556648BC85C}">
      <dsp:nvSpPr>
        <dsp:cNvPr id="0" name=""/>
        <dsp:cNvSpPr/>
      </dsp:nvSpPr>
      <dsp:spPr>
        <a:xfrm>
          <a:off x="1355574" y="2347120"/>
          <a:ext cx="1118354" cy="166244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Non-</a:t>
          </a:r>
          <a:r>
            <a:rPr lang="en-US" sz="1600" b="1" kern="1200" dirty="0" err="1">
              <a:solidFill>
                <a:schemeClr val="tx1"/>
              </a:solidFill>
            </a:rPr>
            <a:t>IgE</a:t>
          </a:r>
          <a:r>
            <a:rPr lang="en-US" sz="1600" b="1" kern="1200" dirty="0">
              <a:solidFill>
                <a:schemeClr val="tx1"/>
              </a:solidFill>
            </a:rPr>
            <a:t>-mediated</a:t>
          </a:r>
        </a:p>
        <a:p>
          <a:pPr marL="0" lvl="0" indent="0" algn="ctr" defTabSz="711200">
            <a:lnSpc>
              <a:spcPct val="90000"/>
            </a:lnSpc>
            <a:spcBef>
              <a:spcPct val="0"/>
            </a:spcBef>
            <a:spcAft>
              <a:spcPct val="35000"/>
            </a:spcAft>
            <a:buNone/>
          </a:pPr>
          <a:r>
            <a:rPr lang="en-US" sz="1400" b="0" kern="1200" dirty="0">
              <a:solidFill>
                <a:schemeClr val="tx1"/>
              </a:solidFill>
            </a:rPr>
            <a:t>(Allergic Proctocolitis, FPIES, Food protein-induced proctocolitis)</a:t>
          </a:r>
        </a:p>
      </dsp:txBody>
      <dsp:txXfrm>
        <a:off x="1355574" y="2347120"/>
        <a:ext cx="1118354" cy="1662445"/>
      </dsp:txXfrm>
    </dsp:sp>
    <dsp:sp modelId="{90396A15-1D8B-4504-AA61-92471BE62FB2}">
      <dsp:nvSpPr>
        <dsp:cNvPr id="0" name=""/>
        <dsp:cNvSpPr/>
      </dsp:nvSpPr>
      <dsp:spPr>
        <a:xfrm>
          <a:off x="2708784" y="2347120"/>
          <a:ext cx="1227752" cy="163341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Mixed </a:t>
          </a:r>
          <a:r>
            <a:rPr lang="en-US" sz="1600" b="1" kern="1200" dirty="0" err="1">
              <a:solidFill>
                <a:schemeClr val="tx1"/>
              </a:solidFill>
            </a:rPr>
            <a:t>IgE</a:t>
          </a:r>
          <a:r>
            <a:rPr lang="en-US" sz="1600" b="1" kern="1200" dirty="0">
              <a:solidFill>
                <a:schemeClr val="tx1"/>
              </a:solidFill>
            </a:rPr>
            <a:t> &amp; Non-</a:t>
          </a:r>
          <a:r>
            <a:rPr lang="en-US" sz="1600" b="1" kern="1200" dirty="0" err="1">
              <a:solidFill>
                <a:schemeClr val="tx1"/>
              </a:solidFill>
            </a:rPr>
            <a:t>IgE</a:t>
          </a:r>
          <a:endParaRPr lang="en-US" sz="1600" b="1" kern="1200" dirty="0">
            <a:solidFill>
              <a:schemeClr val="tx1"/>
            </a:solidFill>
          </a:endParaRPr>
        </a:p>
        <a:p>
          <a:pPr marL="0" lvl="0" indent="0" algn="ctr" defTabSz="711200">
            <a:lnSpc>
              <a:spcPct val="90000"/>
            </a:lnSpc>
            <a:spcBef>
              <a:spcPct val="0"/>
            </a:spcBef>
            <a:spcAft>
              <a:spcPct val="35000"/>
            </a:spcAft>
            <a:buNone/>
          </a:pPr>
          <a:r>
            <a:rPr lang="en-US" sz="1400" b="0" kern="1200" dirty="0">
              <a:solidFill>
                <a:schemeClr val="tx1"/>
              </a:solidFill>
            </a:rPr>
            <a:t>(Atopic dermatitis, </a:t>
          </a:r>
          <a:r>
            <a:rPr lang="en-US" sz="1400" b="0" kern="1200" dirty="0" err="1">
              <a:solidFill>
                <a:schemeClr val="tx1"/>
              </a:solidFill>
            </a:rPr>
            <a:t>EoE</a:t>
          </a:r>
          <a:r>
            <a:rPr lang="en-US" sz="1400" b="0" kern="1200" dirty="0">
              <a:solidFill>
                <a:schemeClr val="tx1"/>
              </a:solidFill>
            </a:rPr>
            <a:t>, Eosinophilic gastroenteritis)</a:t>
          </a:r>
        </a:p>
      </dsp:txBody>
      <dsp:txXfrm>
        <a:off x="2708784" y="2347120"/>
        <a:ext cx="1227752" cy="1633418"/>
      </dsp:txXfrm>
    </dsp:sp>
    <dsp:sp modelId="{41E0E4BA-3F34-4E3D-B29C-CC2943ACC7D0}">
      <dsp:nvSpPr>
        <dsp:cNvPr id="0" name=""/>
        <dsp:cNvSpPr/>
      </dsp:nvSpPr>
      <dsp:spPr>
        <a:xfrm>
          <a:off x="4171391" y="2347120"/>
          <a:ext cx="1118354" cy="101264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Cell Mediated</a:t>
          </a:r>
        </a:p>
        <a:p>
          <a:pPr marL="0" lvl="0" indent="0" algn="ctr" defTabSz="711200">
            <a:lnSpc>
              <a:spcPct val="90000"/>
            </a:lnSpc>
            <a:spcBef>
              <a:spcPct val="0"/>
            </a:spcBef>
            <a:spcAft>
              <a:spcPct val="35000"/>
            </a:spcAft>
            <a:buNone/>
          </a:pPr>
          <a:r>
            <a:rPr lang="en-US" sz="1400" b="0" kern="1200" dirty="0">
              <a:solidFill>
                <a:schemeClr val="tx1"/>
              </a:solidFill>
            </a:rPr>
            <a:t>(Celiac disease) </a:t>
          </a:r>
        </a:p>
      </dsp:txBody>
      <dsp:txXfrm>
        <a:off x="4171391" y="2347120"/>
        <a:ext cx="1118354" cy="1012642"/>
      </dsp:txXfrm>
    </dsp:sp>
    <dsp:sp modelId="{83D254C4-A99E-4646-84CA-1E7FA3AC4011}">
      <dsp:nvSpPr>
        <dsp:cNvPr id="0" name=""/>
        <dsp:cNvSpPr/>
      </dsp:nvSpPr>
      <dsp:spPr>
        <a:xfrm>
          <a:off x="5862371" y="1205693"/>
          <a:ext cx="1756174" cy="93964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Non-Immune Mediated</a:t>
          </a:r>
        </a:p>
        <a:p>
          <a:pPr marL="0" lvl="0" indent="0" algn="ctr" defTabSz="800100">
            <a:lnSpc>
              <a:spcPct val="90000"/>
            </a:lnSpc>
            <a:spcBef>
              <a:spcPct val="0"/>
            </a:spcBef>
            <a:spcAft>
              <a:spcPct val="35000"/>
            </a:spcAft>
            <a:buNone/>
          </a:pPr>
          <a:r>
            <a:rPr lang="en-US" sz="1800" kern="1200" dirty="0">
              <a:solidFill>
                <a:schemeClr val="tx1"/>
              </a:solidFill>
            </a:rPr>
            <a:t>(Intolerances)</a:t>
          </a:r>
        </a:p>
      </dsp:txBody>
      <dsp:txXfrm>
        <a:off x="5862371" y="1205693"/>
        <a:ext cx="1756174" cy="939641"/>
      </dsp:txXfrm>
    </dsp:sp>
    <dsp:sp modelId="{55BAC7B3-D357-4E0F-9ED6-6360F4DD0387}">
      <dsp:nvSpPr>
        <dsp:cNvPr id="0" name=""/>
        <dsp:cNvSpPr/>
      </dsp:nvSpPr>
      <dsp:spPr>
        <a:xfrm>
          <a:off x="5524600" y="2380190"/>
          <a:ext cx="1118354" cy="83454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Metabolic</a:t>
          </a:r>
        </a:p>
        <a:p>
          <a:pPr marL="0" lvl="0" indent="0" algn="ctr" defTabSz="711200">
            <a:lnSpc>
              <a:spcPct val="90000"/>
            </a:lnSpc>
            <a:spcBef>
              <a:spcPct val="0"/>
            </a:spcBef>
            <a:spcAft>
              <a:spcPct val="35000"/>
            </a:spcAft>
            <a:buNone/>
          </a:pPr>
          <a:r>
            <a:rPr lang="en-US" sz="1400" b="0" kern="1200" dirty="0">
              <a:solidFill>
                <a:schemeClr val="tx1"/>
              </a:solidFill>
            </a:rPr>
            <a:t>(Lactose intolerance)</a:t>
          </a:r>
        </a:p>
      </dsp:txBody>
      <dsp:txXfrm>
        <a:off x="5524600" y="2380190"/>
        <a:ext cx="1118354" cy="834544"/>
      </dsp:txXfrm>
    </dsp:sp>
    <dsp:sp modelId="{2EF098AA-2B8F-4F07-A677-23D42DEB24F1}">
      <dsp:nvSpPr>
        <dsp:cNvPr id="0" name=""/>
        <dsp:cNvSpPr/>
      </dsp:nvSpPr>
      <dsp:spPr>
        <a:xfrm>
          <a:off x="6877809" y="2380190"/>
          <a:ext cx="1622251" cy="68623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Pharmacologic</a:t>
          </a:r>
        </a:p>
        <a:p>
          <a:pPr marL="0" lvl="0" indent="0" algn="ctr" defTabSz="711200">
            <a:lnSpc>
              <a:spcPct val="90000"/>
            </a:lnSpc>
            <a:spcBef>
              <a:spcPct val="0"/>
            </a:spcBef>
            <a:spcAft>
              <a:spcPct val="35000"/>
            </a:spcAft>
            <a:buNone/>
          </a:pPr>
          <a:r>
            <a:rPr lang="en-US" sz="1400" b="0" kern="1200" dirty="0">
              <a:solidFill>
                <a:schemeClr val="tx1"/>
              </a:solidFill>
            </a:rPr>
            <a:t>(Caffeine, Alcohol)</a:t>
          </a:r>
        </a:p>
      </dsp:txBody>
      <dsp:txXfrm>
        <a:off x="6877809" y="2380190"/>
        <a:ext cx="1622251" cy="686233"/>
      </dsp:txXfrm>
    </dsp:sp>
    <dsp:sp modelId="{B61AC488-C59F-4010-9551-55141334E8D7}">
      <dsp:nvSpPr>
        <dsp:cNvPr id="0" name=""/>
        <dsp:cNvSpPr/>
      </dsp:nvSpPr>
      <dsp:spPr>
        <a:xfrm>
          <a:off x="9216412" y="1184948"/>
          <a:ext cx="1693435" cy="82984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Microbial</a:t>
          </a:r>
          <a:endParaRPr lang="en-US" sz="1600" b="1" kern="1200" dirty="0">
            <a:solidFill>
              <a:schemeClr val="tx1"/>
            </a:solidFill>
          </a:endParaRPr>
        </a:p>
      </dsp:txBody>
      <dsp:txXfrm>
        <a:off x="9216412" y="1184948"/>
        <a:ext cx="1693435" cy="829841"/>
      </dsp:txXfrm>
    </dsp:sp>
    <dsp:sp modelId="{A4A64ADE-BB1C-41A8-B86F-21366E3C71CF}">
      <dsp:nvSpPr>
        <dsp:cNvPr id="0" name=""/>
        <dsp:cNvSpPr/>
      </dsp:nvSpPr>
      <dsp:spPr>
        <a:xfrm>
          <a:off x="8734916" y="2270390"/>
          <a:ext cx="1249191" cy="87355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Toxic</a:t>
          </a:r>
          <a:endParaRPr lang="en-US" sz="1600" b="0" kern="1200" dirty="0">
            <a:solidFill>
              <a:schemeClr val="tx1"/>
            </a:solidFill>
          </a:endParaRPr>
        </a:p>
        <a:p>
          <a:pPr marL="0" lvl="0" indent="0" algn="ctr" defTabSz="711200">
            <a:lnSpc>
              <a:spcPct val="90000"/>
            </a:lnSpc>
            <a:spcBef>
              <a:spcPct val="0"/>
            </a:spcBef>
            <a:spcAft>
              <a:spcPct val="35000"/>
            </a:spcAft>
            <a:buNone/>
          </a:pPr>
          <a:r>
            <a:rPr lang="en-US" sz="1400" b="0" kern="1200" dirty="0">
              <a:solidFill>
                <a:schemeClr val="tx1"/>
              </a:solidFill>
            </a:rPr>
            <a:t>(Scombroid fish poisoning)</a:t>
          </a:r>
          <a:endParaRPr lang="en-US" sz="1400" b="1" kern="1200" dirty="0">
            <a:solidFill>
              <a:schemeClr val="tx1"/>
            </a:solidFill>
          </a:endParaRPr>
        </a:p>
      </dsp:txBody>
      <dsp:txXfrm>
        <a:off x="8734916" y="2270390"/>
        <a:ext cx="1249191" cy="873552"/>
      </dsp:txXfrm>
    </dsp:sp>
    <dsp:sp modelId="{5E808791-FB90-44BF-A28B-D174753EFC0E}">
      <dsp:nvSpPr>
        <dsp:cNvPr id="0" name=""/>
        <dsp:cNvSpPr/>
      </dsp:nvSpPr>
      <dsp:spPr>
        <a:xfrm>
          <a:off x="10218961" y="2270390"/>
          <a:ext cx="1375587" cy="818104"/>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Infections</a:t>
          </a:r>
        </a:p>
        <a:p>
          <a:pPr marL="0" lvl="0" indent="0" algn="ctr" defTabSz="711200">
            <a:lnSpc>
              <a:spcPct val="90000"/>
            </a:lnSpc>
            <a:spcBef>
              <a:spcPct val="0"/>
            </a:spcBef>
            <a:spcAft>
              <a:spcPct val="35000"/>
            </a:spcAft>
            <a:buNone/>
          </a:pPr>
          <a:r>
            <a:rPr lang="en-US" sz="1400" b="0" kern="1200" dirty="0">
              <a:solidFill>
                <a:schemeClr val="tx1"/>
              </a:solidFill>
            </a:rPr>
            <a:t>(Bacterial food positioning)</a:t>
          </a:r>
          <a:endParaRPr lang="en-US" sz="1200" b="0" kern="1200" dirty="0">
            <a:solidFill>
              <a:schemeClr val="tx1"/>
            </a:solidFill>
          </a:endParaRPr>
        </a:p>
      </dsp:txBody>
      <dsp:txXfrm>
        <a:off x="10218961" y="2270390"/>
        <a:ext cx="1375587" cy="818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8C512-2478-46D7-A94E-07036AC163BA}">
      <dsp:nvSpPr>
        <dsp:cNvPr id="0" name=""/>
        <dsp:cNvSpPr/>
      </dsp:nvSpPr>
      <dsp:spPr>
        <a:xfrm>
          <a:off x="3080" y="249005"/>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Mouth/Nose</a:t>
          </a:r>
        </a:p>
        <a:p>
          <a:pPr marL="0" lvl="0" indent="0" algn="ctr" defTabSz="1333500">
            <a:lnSpc>
              <a:spcPct val="90000"/>
            </a:lnSpc>
            <a:spcBef>
              <a:spcPct val="0"/>
            </a:spcBef>
            <a:spcAft>
              <a:spcPct val="35000"/>
            </a:spcAft>
            <a:buNone/>
          </a:pPr>
          <a:r>
            <a:rPr lang="en-US" sz="1800" kern="1200" dirty="0">
              <a:solidFill>
                <a:schemeClr val="tx1"/>
              </a:solidFill>
            </a:rPr>
            <a:t>Swelling, itching, nasal congestion, runny nose, sneezing</a:t>
          </a:r>
        </a:p>
      </dsp:txBody>
      <dsp:txXfrm>
        <a:off x="3080" y="249005"/>
        <a:ext cx="2444055" cy="1466433"/>
      </dsp:txXfrm>
    </dsp:sp>
    <dsp:sp modelId="{2E3E0BDC-2A9B-4D3B-82DD-A135DB5FD371}">
      <dsp:nvSpPr>
        <dsp:cNvPr id="0" name=""/>
        <dsp:cNvSpPr/>
      </dsp:nvSpPr>
      <dsp:spPr>
        <a:xfrm>
          <a:off x="2691541" y="249005"/>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100000"/>
            </a:lnSpc>
            <a:spcBef>
              <a:spcPct val="0"/>
            </a:spcBef>
            <a:spcAft>
              <a:spcPts val="600"/>
            </a:spcAft>
            <a:buNone/>
          </a:pPr>
          <a:r>
            <a:rPr lang="en-US" sz="3000" kern="1200" dirty="0"/>
            <a:t>Skin</a:t>
          </a:r>
        </a:p>
        <a:p>
          <a:pPr marL="0" lvl="0" indent="0" algn="ctr" defTabSz="1333500">
            <a:lnSpc>
              <a:spcPct val="100000"/>
            </a:lnSpc>
            <a:spcBef>
              <a:spcPct val="0"/>
            </a:spcBef>
            <a:spcAft>
              <a:spcPct val="35000"/>
            </a:spcAft>
            <a:buNone/>
          </a:pPr>
          <a:r>
            <a:rPr lang="en-US" sz="1800" kern="1200" dirty="0">
              <a:solidFill>
                <a:schemeClr val="tx1"/>
              </a:solidFill>
            </a:rPr>
            <a:t>Redness, itching, hives, measle-like bumps, swelling</a:t>
          </a:r>
        </a:p>
      </dsp:txBody>
      <dsp:txXfrm>
        <a:off x="2691541" y="249005"/>
        <a:ext cx="2444055" cy="1466433"/>
      </dsp:txXfrm>
    </dsp:sp>
    <dsp:sp modelId="{1890A450-C01F-4DA0-B627-544795560A8C}">
      <dsp:nvSpPr>
        <dsp:cNvPr id="0" name=""/>
        <dsp:cNvSpPr/>
      </dsp:nvSpPr>
      <dsp:spPr>
        <a:xfrm>
          <a:off x="5380002" y="249005"/>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Gut</a:t>
          </a:r>
        </a:p>
        <a:p>
          <a:pPr marL="0" lvl="0" indent="0" algn="ctr" defTabSz="1333500">
            <a:lnSpc>
              <a:spcPct val="90000"/>
            </a:lnSpc>
            <a:spcBef>
              <a:spcPct val="0"/>
            </a:spcBef>
            <a:spcAft>
              <a:spcPct val="35000"/>
            </a:spcAft>
            <a:buNone/>
          </a:pPr>
          <a:r>
            <a:rPr lang="en-US" sz="1800" kern="1200" dirty="0">
              <a:solidFill>
                <a:schemeClr val="tx1"/>
              </a:solidFill>
            </a:rPr>
            <a:t>Nausea, abdominal pain, reflux, vomiting, diarrhea</a:t>
          </a:r>
        </a:p>
      </dsp:txBody>
      <dsp:txXfrm>
        <a:off x="5380002" y="249005"/>
        <a:ext cx="2444055" cy="1466433"/>
      </dsp:txXfrm>
    </dsp:sp>
    <dsp:sp modelId="{1357E1A0-09B9-40D2-9B97-A0D192B4F17A}">
      <dsp:nvSpPr>
        <dsp:cNvPr id="0" name=""/>
        <dsp:cNvSpPr/>
      </dsp:nvSpPr>
      <dsp:spPr>
        <a:xfrm>
          <a:off x="8068463" y="249005"/>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Throat</a:t>
          </a:r>
        </a:p>
        <a:p>
          <a:pPr marL="0" lvl="0" indent="0" algn="ctr" defTabSz="1333500">
            <a:lnSpc>
              <a:spcPct val="90000"/>
            </a:lnSpc>
            <a:spcBef>
              <a:spcPct val="0"/>
            </a:spcBef>
            <a:spcAft>
              <a:spcPct val="35000"/>
            </a:spcAft>
            <a:buNone/>
          </a:pPr>
          <a:r>
            <a:rPr lang="en-US" sz="1800" kern="1200" dirty="0">
              <a:solidFill>
                <a:schemeClr val="tx1"/>
              </a:solidFill>
            </a:rPr>
            <a:t>Swelling of voice box, hoarseness, dry cough</a:t>
          </a:r>
        </a:p>
      </dsp:txBody>
      <dsp:txXfrm>
        <a:off x="8068463" y="249005"/>
        <a:ext cx="2444055" cy="1466433"/>
      </dsp:txXfrm>
    </dsp:sp>
    <dsp:sp modelId="{C5ECC9FE-F408-4F14-8738-A197FDF92BF6}">
      <dsp:nvSpPr>
        <dsp:cNvPr id="0" name=""/>
        <dsp:cNvSpPr/>
      </dsp:nvSpPr>
      <dsp:spPr>
        <a:xfrm>
          <a:off x="3080" y="1959844"/>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Lung</a:t>
          </a:r>
        </a:p>
        <a:p>
          <a:pPr marL="0" lvl="0" indent="0" algn="ctr" defTabSz="1333500">
            <a:lnSpc>
              <a:spcPct val="90000"/>
            </a:lnSpc>
            <a:spcBef>
              <a:spcPct val="0"/>
            </a:spcBef>
            <a:spcAft>
              <a:spcPct val="35000"/>
            </a:spcAft>
            <a:buNone/>
          </a:pPr>
          <a:r>
            <a:rPr lang="en-US" sz="1800" kern="1200" dirty="0">
              <a:solidFill>
                <a:schemeClr val="tx1"/>
              </a:solidFill>
            </a:rPr>
            <a:t>Chest tightness, shortness of breath, wheezing</a:t>
          </a:r>
        </a:p>
      </dsp:txBody>
      <dsp:txXfrm>
        <a:off x="3080" y="1959844"/>
        <a:ext cx="2444055" cy="1466433"/>
      </dsp:txXfrm>
    </dsp:sp>
    <dsp:sp modelId="{BA81E288-BF4A-4507-824F-5B4D4EB665A1}">
      <dsp:nvSpPr>
        <dsp:cNvPr id="0" name=""/>
        <dsp:cNvSpPr/>
      </dsp:nvSpPr>
      <dsp:spPr>
        <a:xfrm>
          <a:off x="2691541" y="1959844"/>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Heart</a:t>
          </a:r>
        </a:p>
        <a:p>
          <a:pPr marL="0" lvl="0" indent="0" algn="ctr" defTabSz="1333500">
            <a:lnSpc>
              <a:spcPct val="90000"/>
            </a:lnSpc>
            <a:spcBef>
              <a:spcPct val="0"/>
            </a:spcBef>
            <a:spcAft>
              <a:spcPct val="35000"/>
            </a:spcAft>
            <a:buNone/>
          </a:pPr>
          <a:r>
            <a:rPr lang="en-US" sz="1800" kern="1200" dirty="0">
              <a:solidFill>
                <a:schemeClr val="tx1"/>
              </a:solidFill>
            </a:rPr>
            <a:t>Rapid heartbeat*,  low blood pressure, dizziness, fainting</a:t>
          </a:r>
        </a:p>
      </dsp:txBody>
      <dsp:txXfrm>
        <a:off x="2691541" y="1959844"/>
        <a:ext cx="2444055" cy="1466433"/>
      </dsp:txXfrm>
    </dsp:sp>
    <dsp:sp modelId="{C5AB34AC-0F25-4C2D-A347-019460060106}">
      <dsp:nvSpPr>
        <dsp:cNvPr id="0" name=""/>
        <dsp:cNvSpPr/>
      </dsp:nvSpPr>
      <dsp:spPr>
        <a:xfrm>
          <a:off x="5380002" y="1959844"/>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Brain</a:t>
          </a:r>
        </a:p>
        <a:p>
          <a:pPr marL="0" lvl="0" indent="0" algn="ctr" defTabSz="1333500">
            <a:lnSpc>
              <a:spcPct val="90000"/>
            </a:lnSpc>
            <a:spcBef>
              <a:spcPct val="0"/>
            </a:spcBef>
            <a:spcAft>
              <a:spcPct val="35000"/>
            </a:spcAft>
            <a:buNone/>
          </a:pPr>
          <a:r>
            <a:rPr lang="en-US" sz="1800" kern="1200" dirty="0">
              <a:solidFill>
                <a:schemeClr val="tx1"/>
              </a:solidFill>
            </a:rPr>
            <a:t>Sense of “impending doom”</a:t>
          </a:r>
        </a:p>
      </dsp:txBody>
      <dsp:txXfrm>
        <a:off x="5380002" y="1959844"/>
        <a:ext cx="2444055" cy="1466433"/>
      </dsp:txXfrm>
    </dsp:sp>
    <dsp:sp modelId="{CF3D5EDF-8EFC-48D6-A3B3-6D9A71D89762}">
      <dsp:nvSpPr>
        <dsp:cNvPr id="0" name=""/>
        <dsp:cNvSpPr/>
      </dsp:nvSpPr>
      <dsp:spPr>
        <a:xfrm>
          <a:off x="8068463" y="1959844"/>
          <a:ext cx="2444055" cy="1466433"/>
        </a:xfrm>
        <a:prstGeom prst="rect">
          <a:avLst/>
        </a:prstGeom>
        <a:solidFill>
          <a:schemeClr val="accent4">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ctr" defTabSz="1333500">
            <a:lnSpc>
              <a:spcPct val="90000"/>
            </a:lnSpc>
            <a:spcBef>
              <a:spcPct val="0"/>
            </a:spcBef>
            <a:spcAft>
              <a:spcPct val="35000"/>
            </a:spcAft>
            <a:buNone/>
          </a:pPr>
          <a:r>
            <a:rPr lang="en-US" sz="3000" kern="1200" dirty="0"/>
            <a:t>Other</a:t>
          </a:r>
        </a:p>
        <a:p>
          <a:pPr marL="0" lvl="0" indent="0" algn="ctr" defTabSz="1333500">
            <a:lnSpc>
              <a:spcPct val="90000"/>
            </a:lnSpc>
            <a:spcBef>
              <a:spcPct val="0"/>
            </a:spcBef>
            <a:spcAft>
              <a:spcPct val="35000"/>
            </a:spcAft>
            <a:buNone/>
          </a:pPr>
          <a:r>
            <a:rPr lang="en-US" sz="1800" kern="1200" dirty="0">
              <a:solidFill>
                <a:schemeClr val="tx1"/>
              </a:solidFill>
            </a:rPr>
            <a:t>Uterine contractions; Itching, tearing, or swelling around eyes</a:t>
          </a:r>
        </a:p>
      </dsp:txBody>
      <dsp:txXfrm>
        <a:off x="8068463" y="1959844"/>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C3ECE-F8D2-4111-A3C8-648F68383954}">
      <dsp:nvSpPr>
        <dsp:cNvPr id="0" name=""/>
        <dsp:cNvSpPr/>
      </dsp:nvSpPr>
      <dsp:spPr>
        <a:xfrm>
          <a:off x="773550" y="1060"/>
          <a:ext cx="3397702" cy="21575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F4755-7B85-4CE6-93FF-5F7D047D8C1F}">
      <dsp:nvSpPr>
        <dsp:cNvPr id="0" name=""/>
        <dsp:cNvSpPr/>
      </dsp:nvSpPr>
      <dsp:spPr>
        <a:xfrm>
          <a:off x="1151073" y="359706"/>
          <a:ext cx="3397702" cy="215754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t>Risk vs. benefit    of allergen-free home</a:t>
          </a:r>
        </a:p>
      </dsp:txBody>
      <dsp:txXfrm>
        <a:off x="1214265" y="422898"/>
        <a:ext cx="3271318" cy="2031156"/>
      </dsp:txXfrm>
    </dsp:sp>
    <dsp:sp modelId="{55F5090D-8A6A-40BD-905E-4E7E71F65EFC}">
      <dsp:nvSpPr>
        <dsp:cNvPr id="0" name=""/>
        <dsp:cNvSpPr/>
      </dsp:nvSpPr>
      <dsp:spPr>
        <a:xfrm>
          <a:off x="5284653" y="3"/>
          <a:ext cx="3397702" cy="215754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CF311-1AF9-4885-9F87-4F5D0CDF24E7}">
      <dsp:nvSpPr>
        <dsp:cNvPr id="0" name=""/>
        <dsp:cNvSpPr/>
      </dsp:nvSpPr>
      <dsp:spPr>
        <a:xfrm>
          <a:off x="5662176" y="358649"/>
          <a:ext cx="3397702" cy="215754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100000"/>
            </a:lnSpc>
            <a:spcBef>
              <a:spcPct val="0"/>
            </a:spcBef>
            <a:spcAft>
              <a:spcPct val="35000"/>
            </a:spcAft>
            <a:buNone/>
          </a:pPr>
          <a:r>
            <a:rPr lang="en-US" sz="2800" kern="1200" dirty="0"/>
            <a:t>Consider Early Intervention guidelines </a:t>
          </a:r>
        </a:p>
      </dsp:txBody>
      <dsp:txXfrm>
        <a:off x="5725368" y="421841"/>
        <a:ext cx="3271318" cy="203115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EF14AE-ABEC-43AB-9323-3F20F39A9F19}" type="datetimeFigureOut">
              <a:rPr lang="en-US" smtClean="0"/>
              <a:t>4/2/2023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52324F3-5B55-497A-90EA-7926B1754A98}" type="slidenum">
              <a:rPr lang="en-US" smtClean="0"/>
              <a:t>‹#›</a:t>
            </a:fld>
            <a:endParaRPr lang="en-US"/>
          </a:p>
        </p:txBody>
      </p:sp>
    </p:spTree>
    <p:extLst>
      <p:ext uri="{BB962C8B-B14F-4D97-AF65-F5344CB8AC3E}">
        <p14:creationId xmlns:p14="http://schemas.microsoft.com/office/powerpoint/2010/main" val="336770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a:t>
            </a:r>
          </a:p>
          <a:p>
            <a:endParaRPr lang="en-US" dirty="0"/>
          </a:p>
          <a:p>
            <a:r>
              <a:rPr lang="en-US" dirty="0"/>
              <a:t>Alright, let’s talk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1</a:t>
            </a:fld>
            <a:endParaRPr lang="en-US"/>
          </a:p>
        </p:txBody>
      </p:sp>
    </p:spTree>
    <p:extLst>
      <p:ext uri="{BB962C8B-B14F-4D97-AF65-F5344CB8AC3E}">
        <p14:creationId xmlns:p14="http://schemas.microsoft.com/office/powerpoint/2010/main" val="181472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And what are the symptoms of an </a:t>
            </a:r>
            <a:r>
              <a:rPr lang="en-US" dirty="0" err="1"/>
              <a:t>IgE</a:t>
            </a:r>
            <a:r>
              <a:rPr lang="en-US" dirty="0"/>
              <a:t>-mediated Food Allergy? Good question! </a:t>
            </a:r>
          </a:p>
          <a:p>
            <a:pPr marL="628650" lvl="1" indent="-171450" defTabSz="931774">
              <a:buFont typeface="Arial" panose="020B0604020202020204" pitchFamily="34" charset="0"/>
              <a:buChar char="•"/>
              <a:defRPr/>
            </a:pPr>
            <a:r>
              <a:rPr lang="en-US" dirty="0"/>
              <a:t>You can see the different symptoms broken down by body system on the slide.</a:t>
            </a:r>
          </a:p>
          <a:p>
            <a:pPr marL="628650" lvl="1" indent="-171450" defTabSz="931774">
              <a:buFont typeface="Arial" panose="020B0604020202020204" pitchFamily="34" charset="0"/>
              <a:buChar char="•"/>
              <a:defRPr/>
            </a:pPr>
            <a:r>
              <a:rPr lang="en-US" dirty="0"/>
              <a:t>And symptoms really do affect the entire body – it’s not just hives or trouble breathing!</a:t>
            </a:r>
          </a:p>
          <a:p>
            <a:pPr marL="628650" lvl="1" indent="-171450" defTabSz="931774">
              <a:buFont typeface="Arial" panose="020B0604020202020204" pitchFamily="34" charset="0"/>
              <a:buChar char="•"/>
              <a:defRPr/>
            </a:pPr>
            <a:r>
              <a:rPr lang="en-US" dirty="0"/>
              <a:t>With </a:t>
            </a:r>
            <a:r>
              <a:rPr lang="en-US" dirty="0" err="1"/>
              <a:t>IgE</a:t>
            </a:r>
            <a:r>
              <a:rPr lang="en-US" dirty="0"/>
              <a:t> food allergy, symptoms will occur within 2 hours of eating an allergen – but usually reactions are evident within minutes.</a:t>
            </a:r>
          </a:p>
          <a:p>
            <a:pPr defTabSz="931774">
              <a:defRPr/>
            </a:pPr>
            <a:endParaRPr lang="en-US" dirty="0"/>
          </a:p>
          <a:p>
            <a:pPr defTabSz="931774">
              <a:defRPr/>
            </a:pPr>
            <a:r>
              <a:rPr lang="en-US" dirty="0"/>
              <a:t>Again, individuals with a food allergy should have </a:t>
            </a:r>
            <a:r>
              <a:rPr lang="en-US" b="1" dirty="0"/>
              <a:t>some</a:t>
            </a:r>
            <a:r>
              <a:rPr lang="en-US" dirty="0"/>
              <a:t> type of symptom </a:t>
            </a:r>
            <a:r>
              <a:rPr lang="en-US" b="1" dirty="0"/>
              <a:t>every time they eat that food</a:t>
            </a:r>
            <a:r>
              <a:rPr lang="en-US" dirty="0"/>
              <a:t>.  It may be different symptoms, but there should be some type of reaction every time the allergen is ingested. </a:t>
            </a:r>
          </a:p>
          <a:p>
            <a:pPr defTabSz="931774">
              <a:defRPr/>
            </a:pPr>
            <a:endParaRPr lang="en-US" dirty="0"/>
          </a:p>
          <a:p>
            <a:pPr defTabSz="931774">
              <a:defRPr/>
            </a:pPr>
            <a:r>
              <a:rPr lang="en-US" dirty="0"/>
              <a:t>&lt;&lt;Animation&gt;&gt; Of course, the biggest concern is always risk of anaphylaxis, which is a severe allergic reaction that affects multiple body systems. </a:t>
            </a:r>
          </a:p>
          <a:p>
            <a:pPr marL="628650" lvl="1" indent="-171450" defTabSz="931774">
              <a:buFont typeface="Arial" panose="020B0604020202020204" pitchFamily="34" charset="0"/>
              <a:buChar char="•"/>
              <a:defRPr/>
            </a:pPr>
            <a:r>
              <a:rPr lang="en-US" dirty="0"/>
              <a:t>And just a quick note, that past reactions do not guarantee future reactions. </a:t>
            </a:r>
          </a:p>
          <a:p>
            <a:pPr marL="628650" lvl="1" indent="-171450" defTabSz="931774">
              <a:buFont typeface="Arial" panose="020B0604020202020204" pitchFamily="34" charset="0"/>
              <a:buChar char="•"/>
              <a:defRPr/>
            </a:pPr>
            <a:r>
              <a:rPr lang="en-US" b="1" dirty="0"/>
              <a:t>That is because food allergies are unpredictable.</a:t>
            </a:r>
            <a:endParaRPr lang="en-US" b="0" dirty="0"/>
          </a:p>
          <a:p>
            <a:pPr marL="640594" lvl="1" indent="-174708" defTabSz="931774">
              <a:buFont typeface="Arial" panose="020B0604020202020204" pitchFamily="34" charset="0"/>
              <a:buChar char="•"/>
              <a:defRPr/>
            </a:pPr>
            <a:r>
              <a:rPr lang="en-US" b="0" dirty="0"/>
              <a:t>Anaphylactic symptoms can occur quickly – like within minutes – and worsen rapidly. It can be fatal without an epinephrine injection. </a:t>
            </a:r>
          </a:p>
        </p:txBody>
      </p:sp>
      <p:sp>
        <p:nvSpPr>
          <p:cNvPr id="4" name="Slide Number Placeholder 3"/>
          <p:cNvSpPr>
            <a:spLocks noGrp="1"/>
          </p:cNvSpPr>
          <p:nvPr>
            <p:ph type="sldNum" sz="quarter" idx="5"/>
          </p:nvPr>
        </p:nvSpPr>
        <p:spPr/>
        <p:txBody>
          <a:bodyPr/>
          <a:lstStyle/>
          <a:p>
            <a:fld id="{F52324F3-5B55-497A-90EA-7926B1754A98}" type="slidenum">
              <a:rPr lang="en-US" smtClean="0"/>
              <a:t>10</a:t>
            </a:fld>
            <a:endParaRPr lang="en-US"/>
          </a:p>
        </p:txBody>
      </p:sp>
    </p:spTree>
    <p:extLst>
      <p:ext uri="{BB962C8B-B14F-4D97-AF65-F5344CB8AC3E}">
        <p14:creationId xmlns:p14="http://schemas.microsoft.com/office/powerpoint/2010/main" val="3821551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 want to emphasize that there are </a:t>
            </a:r>
            <a:r>
              <a:rPr lang="en-US" b="1" dirty="0"/>
              <a:t>no mild food allergies</a:t>
            </a:r>
            <a:r>
              <a:rPr lang="en-US" b="0" dirty="0"/>
              <a:t> – a reaction can be mild or severe, but </a:t>
            </a:r>
            <a:r>
              <a:rPr lang="en-US" b="1" dirty="0"/>
              <a:t>any</a:t>
            </a:r>
            <a:r>
              <a:rPr lang="en-US" b="0" dirty="0"/>
              <a:t> food allergy has the </a:t>
            </a:r>
            <a:r>
              <a:rPr lang="en-US" b="1" dirty="0"/>
              <a:t>potential</a:t>
            </a:r>
            <a:r>
              <a:rPr lang="en-US" b="0" dirty="0"/>
              <a:t> to have a severe reaction. And even the smallest amount of a food allergen has the potential to cause a serious reaction. </a:t>
            </a:r>
          </a:p>
          <a:p>
            <a:pPr defTabSz="931774">
              <a:defRPr/>
            </a:pPr>
            <a:endParaRPr lang="en-US" b="0" dirty="0"/>
          </a:p>
          <a:p>
            <a:pPr defTabSz="931774">
              <a:defRPr/>
            </a:pPr>
            <a:r>
              <a:rPr lang="en-US" dirty="0"/>
              <a:t>Yes – there are some allergens that statistically have lower rates of anaphylaxis. But the key takeaway here is that food allergy reactions are unpredictable – past reactions do not </a:t>
            </a:r>
            <a:r>
              <a:rPr lang="en-US" b="1" dirty="0"/>
              <a:t>guarantee</a:t>
            </a:r>
            <a:r>
              <a:rPr lang="en-US" dirty="0"/>
              <a:t> future reactions.</a:t>
            </a:r>
          </a:p>
          <a:p>
            <a:pPr defTabSz="931774">
              <a:defRPr/>
            </a:pPr>
            <a:endParaRPr lang="en-US" b="0" dirty="0"/>
          </a:p>
          <a:p>
            <a:pPr defTabSz="931774">
              <a:defRPr/>
            </a:pPr>
            <a:r>
              <a:rPr lang="en-US" b="0" dirty="0"/>
              <a:t>Very quickly, I’m going to take off my dietitian hat and I promise this is the only time I’ll be talking to you as a food allergy mom/advocate. </a:t>
            </a:r>
          </a:p>
          <a:p>
            <a:pPr marL="628650" lvl="1" indent="-171450" defTabSz="931774">
              <a:buFont typeface="Arial" panose="020B0604020202020204" pitchFamily="34" charset="0"/>
              <a:buChar char="•"/>
              <a:defRPr/>
            </a:pPr>
            <a:r>
              <a:rPr lang="en-US" b="0" dirty="0"/>
              <a:t>This picture is my son’s Epi bag. It goes everywhere he does. </a:t>
            </a:r>
          </a:p>
          <a:p>
            <a:pPr marL="628650" lvl="1" indent="-171450" defTabSz="931774">
              <a:buFont typeface="Arial" panose="020B0604020202020204" pitchFamily="34" charset="0"/>
              <a:buChar char="•"/>
              <a:defRPr/>
            </a:pPr>
            <a:r>
              <a:rPr lang="en-US" b="0" dirty="0"/>
              <a:t>In it, there is emergency contact information as well as a travel sized Zyrtec and 2 Epi Pens. </a:t>
            </a:r>
          </a:p>
          <a:p>
            <a:pPr marL="628650" lvl="1" indent="-171450" defTabSz="931774">
              <a:buFont typeface="Arial" panose="020B0604020202020204" pitchFamily="34" charset="0"/>
              <a:buChar char="•"/>
              <a:defRPr/>
            </a:pPr>
            <a:r>
              <a:rPr lang="en-US" b="0" dirty="0"/>
              <a:t>He has an individualized Food Allergy &amp; Anaphylaxis Emergency Care Plan with instructions on when to use an oral anti-histamine versus Epinephrine. </a:t>
            </a:r>
          </a:p>
          <a:p>
            <a:pPr marL="1085850" lvl="2" indent="-171450" defTabSz="931774">
              <a:buFont typeface="Arial" panose="020B0604020202020204" pitchFamily="34" charset="0"/>
              <a:buChar char="•"/>
              <a:defRPr/>
            </a:pPr>
            <a:r>
              <a:rPr lang="en-US" b="0" dirty="0"/>
              <a:t>You can see a travel bottle of Zyrtec in this picture – I should add that </a:t>
            </a:r>
            <a:r>
              <a:rPr lang="en-US" b="0" dirty="0" err="1"/>
              <a:t>Benedryl</a:t>
            </a:r>
            <a:r>
              <a:rPr lang="en-US" b="0" dirty="0"/>
              <a:t> is no longer recommended as a first choice for allergy medication </a:t>
            </a:r>
          </a:p>
          <a:p>
            <a:pPr marL="1085850" lvl="2" indent="-171450" defTabSz="931774">
              <a:buFont typeface="Arial" panose="020B0604020202020204" pitchFamily="34" charset="0"/>
              <a:buChar char="•"/>
              <a:defRPr/>
            </a:pPr>
            <a:r>
              <a:rPr lang="en-US" b="0" dirty="0"/>
              <a:t>If my son is having severe symptoms or multiple parts of the body are affected, we </a:t>
            </a:r>
            <a:r>
              <a:rPr lang="en-US" b="1" dirty="0"/>
              <a:t>Epi first and Epi fast. </a:t>
            </a:r>
            <a:r>
              <a:rPr lang="en-US" b="0" dirty="0"/>
              <a:t>This is pretty standard for an Emergency Care Plan, but may vary depending on Allergist and individual.</a:t>
            </a:r>
          </a:p>
          <a:p>
            <a:pPr defTabSz="931774">
              <a:defRPr/>
            </a:pPr>
            <a:endParaRPr lang="en-US" b="0" dirty="0"/>
          </a:p>
          <a:p>
            <a:pPr defTabSz="931774">
              <a:defRPr/>
            </a:pPr>
            <a:r>
              <a:rPr lang="en-US" b="0" dirty="0"/>
              <a:t>Speaking of epinephrine auto injectors, there are several types. These are trainers – but here what a generic Epi Pen looks like as well as an </a:t>
            </a:r>
            <a:r>
              <a:rPr lang="en-US" b="0" dirty="0" err="1"/>
              <a:t>Auvi</a:t>
            </a:r>
            <a:r>
              <a:rPr lang="en-US" b="0" dirty="0"/>
              <a:t>-Q.&lt;&lt;show the epinephrine trainers&gt;&gt; Standard practice is to always carry TWO</a:t>
            </a:r>
          </a:p>
          <a:p>
            <a:pPr marL="640594" lvl="1" indent="-174708" defTabSz="931774">
              <a:buFont typeface="Arial" panose="020B0604020202020204" pitchFamily="34" charset="0"/>
              <a:buChar char="•"/>
              <a:defRPr/>
            </a:pPr>
            <a:r>
              <a:rPr lang="en-US" b="0" dirty="0"/>
              <a:t>There is a rare chance that one of the injectors could malfunctions. There is also the risk for user error with a caregiver accidently injecting themselves. </a:t>
            </a:r>
          </a:p>
          <a:p>
            <a:pPr marL="640594" lvl="1" indent="-174708" defTabSz="931774">
              <a:buFont typeface="Arial" panose="020B0604020202020204" pitchFamily="34" charset="0"/>
              <a:buChar char="•"/>
              <a:defRPr/>
            </a:pPr>
            <a:r>
              <a:rPr lang="en-US" b="0" dirty="0"/>
              <a:t>But the primarily reason why you should always carry two is the risk of a biphasic reaction. This is a second, more severe reaction that can occur after 4-8 hours. Actually up to 20% of those having an allergic emergency will need that second dose. </a:t>
            </a:r>
          </a:p>
          <a:p>
            <a:pPr marL="640594" lvl="1" indent="-174708" defTabSz="931774">
              <a:buFont typeface="Arial" panose="020B0604020202020204" pitchFamily="34" charset="0"/>
              <a:buChar char="•"/>
              <a:defRPr/>
            </a:pPr>
            <a:r>
              <a:rPr lang="en-US" b="1" dirty="0"/>
              <a:t>So both auto-injectors should ALWAYS be kept together, and easily accessible for the person they are prescribed to.</a:t>
            </a:r>
          </a:p>
          <a:p>
            <a:pPr marL="8686" lvl="0" indent="0" defTabSz="931774">
              <a:buFont typeface="Arial" panose="020B0604020202020204" pitchFamily="34" charset="0"/>
              <a:buNone/>
              <a:defRPr/>
            </a:pPr>
            <a:endParaRPr lang="en-US" b="0" dirty="0"/>
          </a:p>
          <a:p>
            <a:pPr marL="8686" lvl="0" indent="0" defTabSz="931774">
              <a:buFont typeface="Arial" panose="020B0604020202020204" pitchFamily="34" charset="0"/>
              <a:buNone/>
              <a:defRPr/>
            </a:pPr>
            <a:r>
              <a:rPr lang="en-US" b="1" dirty="0"/>
              <a:t>Because food allergies are unpredictable.</a:t>
            </a:r>
          </a:p>
        </p:txBody>
      </p:sp>
      <p:sp>
        <p:nvSpPr>
          <p:cNvPr id="4" name="Slide Number Placeholder 3"/>
          <p:cNvSpPr>
            <a:spLocks noGrp="1"/>
          </p:cNvSpPr>
          <p:nvPr>
            <p:ph type="sldNum" sz="quarter" idx="5"/>
          </p:nvPr>
        </p:nvSpPr>
        <p:spPr/>
        <p:txBody>
          <a:bodyPr/>
          <a:lstStyle/>
          <a:p>
            <a:fld id="{F52324F3-5B55-497A-90EA-7926B1754A98}" type="slidenum">
              <a:rPr lang="en-US" smtClean="0"/>
              <a:t>11</a:t>
            </a:fld>
            <a:endParaRPr lang="en-US"/>
          </a:p>
        </p:txBody>
      </p:sp>
    </p:spTree>
    <p:extLst>
      <p:ext uri="{BB962C8B-B14F-4D97-AF65-F5344CB8AC3E}">
        <p14:creationId xmlns:p14="http://schemas.microsoft.com/office/powerpoint/2010/main" val="3118798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Okay, show of hands: Raise your hand if you think only </a:t>
            </a:r>
            <a:r>
              <a:rPr lang="en-US" dirty="0" err="1"/>
              <a:t>IgE</a:t>
            </a:r>
            <a:r>
              <a:rPr lang="en-US" dirty="0"/>
              <a:t>-mediated food allergies are “real”? And how about if you think that is false?</a:t>
            </a:r>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12</a:t>
            </a:fld>
            <a:endParaRPr lang="en-US"/>
          </a:p>
        </p:txBody>
      </p:sp>
    </p:spTree>
    <p:extLst>
      <p:ext uri="{BB962C8B-B14F-4D97-AF65-F5344CB8AC3E}">
        <p14:creationId xmlns:p14="http://schemas.microsoft.com/office/powerpoint/2010/main" val="161705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answer is false – so, Non-</a:t>
            </a:r>
            <a:r>
              <a:rPr lang="en-US" dirty="0" err="1"/>
              <a:t>IgE</a:t>
            </a:r>
            <a:r>
              <a:rPr lang="en-US" dirty="0"/>
              <a:t>-mediated allergies are very REAL and also very misunderstood.</a:t>
            </a:r>
          </a:p>
          <a:p>
            <a:pPr marL="628650" lvl="1" indent="-171450">
              <a:buFont typeface="Arial" panose="020B0604020202020204" pitchFamily="34" charset="0"/>
              <a:buChar char="•"/>
            </a:pPr>
            <a:r>
              <a:rPr lang="en-US" dirty="0"/>
              <a:t>Examples of Non-</a:t>
            </a:r>
            <a:r>
              <a:rPr lang="en-US" dirty="0" err="1"/>
              <a:t>IgE</a:t>
            </a:r>
            <a:r>
              <a:rPr lang="en-US" dirty="0"/>
              <a:t> food allergy includes Allergic Proctocolitis or FPIES.</a:t>
            </a:r>
          </a:p>
          <a:p>
            <a:pPr marL="628650" lvl="1" indent="-171450">
              <a:buFont typeface="Arial" panose="020B0604020202020204" pitchFamily="34" charset="0"/>
              <a:buChar char="•"/>
            </a:pPr>
            <a:r>
              <a:rPr lang="en-US" dirty="0"/>
              <a:t>And in addition to Non-</a:t>
            </a:r>
            <a:r>
              <a:rPr lang="en-US" dirty="0" err="1"/>
              <a:t>IgE</a:t>
            </a:r>
            <a:r>
              <a:rPr lang="en-US" dirty="0"/>
              <a:t> allergies, there is also a 3</a:t>
            </a:r>
            <a:r>
              <a:rPr lang="en-US" baseline="30000" dirty="0"/>
              <a:t>rd</a:t>
            </a:r>
            <a:r>
              <a:rPr lang="en-US" dirty="0"/>
              <a:t> category of mixed </a:t>
            </a:r>
            <a:r>
              <a:rPr lang="en-US" dirty="0" err="1"/>
              <a:t>IgE</a:t>
            </a:r>
            <a:r>
              <a:rPr lang="en-US" dirty="0"/>
              <a:t>/non-</a:t>
            </a:r>
            <a:r>
              <a:rPr lang="en-US" dirty="0" err="1"/>
              <a:t>IgE</a:t>
            </a:r>
            <a:r>
              <a:rPr lang="en-US" dirty="0"/>
              <a:t>-mediated food allergy, such as </a:t>
            </a:r>
            <a:r>
              <a:rPr lang="en-US" dirty="0" err="1"/>
              <a:t>EoE</a:t>
            </a:r>
            <a:r>
              <a:rPr lang="en-US" dirty="0"/>
              <a:t>.</a:t>
            </a:r>
          </a:p>
          <a:p>
            <a:pPr marL="628650" lvl="1" indent="-171450">
              <a:buFont typeface="Arial" panose="020B0604020202020204" pitchFamily="34" charset="0"/>
              <a:buChar char="•"/>
            </a:pPr>
            <a:r>
              <a:rPr lang="en-US" dirty="0"/>
              <a:t>You can reference back to </a:t>
            </a:r>
            <a:r>
              <a:rPr lang="en-US" b="1" dirty="0"/>
              <a:t>slide 8</a:t>
            </a:r>
            <a:r>
              <a:rPr lang="en-US" b="0" dirty="0"/>
              <a:t> for examples of each type of allergy.</a:t>
            </a:r>
            <a:endParaRPr lang="en-US" dirty="0"/>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So remember, any type of food </a:t>
            </a:r>
            <a:r>
              <a:rPr lang="en-US" dirty="0" err="1"/>
              <a:t>allery</a:t>
            </a:r>
            <a:r>
              <a:rPr lang="en-US" dirty="0"/>
              <a:t> involves an interaction between the allergen and the immune system. A non-</a:t>
            </a:r>
            <a:r>
              <a:rPr lang="en-US" dirty="0" err="1"/>
              <a:t>IgE</a:t>
            </a:r>
            <a:r>
              <a:rPr lang="en-US" dirty="0"/>
              <a:t> food allergy does not involve an </a:t>
            </a:r>
            <a:r>
              <a:rPr lang="en-US" dirty="0" err="1"/>
              <a:t>IgE</a:t>
            </a:r>
            <a:r>
              <a:rPr lang="en-US" dirty="0"/>
              <a:t> antibody.</a:t>
            </a:r>
          </a:p>
          <a:p>
            <a:pPr marL="628650" lvl="1" indent="-171450">
              <a:buFont typeface="Arial" panose="020B0604020202020204" pitchFamily="34" charset="0"/>
              <a:buChar char="•"/>
            </a:pPr>
            <a:r>
              <a:rPr lang="en-US" dirty="0"/>
              <a:t>Their reactions are typically delayed, often 4-6 hours after ingestion</a:t>
            </a:r>
          </a:p>
          <a:p>
            <a:pPr marL="628650" lvl="1" indent="-171450">
              <a:buFont typeface="Arial" panose="020B0604020202020204" pitchFamily="34" charset="0"/>
              <a:buChar char="•"/>
            </a:pPr>
            <a:r>
              <a:rPr lang="en-US" dirty="0"/>
              <a:t>Sometimes a larger volume of food is required to trigger a reaction</a:t>
            </a:r>
          </a:p>
          <a:p>
            <a:pPr marL="628650" lvl="1" indent="-171450">
              <a:buFont typeface="Arial" panose="020B0604020202020204" pitchFamily="34" charset="0"/>
              <a:buChar char="•"/>
            </a:pPr>
            <a:r>
              <a:rPr lang="en-US" dirty="0"/>
              <a:t>And while there is some overlap in symptoms, like diarrhea, we typically don’t see hives, swelling, or anaphylaxis. </a:t>
            </a:r>
          </a:p>
          <a:p>
            <a:endParaRPr lang="en-US" dirty="0"/>
          </a:p>
          <a:p>
            <a:r>
              <a:rPr lang="en-US" dirty="0"/>
              <a:t>*****</a:t>
            </a:r>
          </a:p>
          <a:p>
            <a:r>
              <a:rPr lang="en-US" dirty="0"/>
              <a:t>FYI: Allergic proctocolitis = gross blood in stool with or without other symptoms, in an otherwise healthy infant (most often related to milk allergy but also soy through breast milk or infant formula)</a:t>
            </a:r>
          </a:p>
        </p:txBody>
      </p:sp>
      <p:sp>
        <p:nvSpPr>
          <p:cNvPr id="4" name="Slide Number Placeholder 3"/>
          <p:cNvSpPr>
            <a:spLocks noGrp="1"/>
          </p:cNvSpPr>
          <p:nvPr>
            <p:ph type="sldNum" sz="quarter" idx="5"/>
          </p:nvPr>
        </p:nvSpPr>
        <p:spPr/>
        <p:txBody>
          <a:bodyPr/>
          <a:lstStyle/>
          <a:p>
            <a:fld id="{F52324F3-5B55-497A-90EA-7926B1754A98}" type="slidenum">
              <a:rPr lang="en-US" smtClean="0"/>
              <a:t>13</a:t>
            </a:fld>
            <a:endParaRPr lang="en-US"/>
          </a:p>
        </p:txBody>
      </p:sp>
    </p:spTree>
    <p:extLst>
      <p:ext uri="{BB962C8B-B14F-4D97-AF65-F5344CB8AC3E}">
        <p14:creationId xmlns:p14="http://schemas.microsoft.com/office/powerpoint/2010/main" val="1637725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just to reiterate, non-</a:t>
            </a:r>
            <a:r>
              <a:rPr lang="en-US" dirty="0" err="1"/>
              <a:t>IgE</a:t>
            </a:r>
            <a:r>
              <a:rPr lang="en-US" dirty="0"/>
              <a:t>-mediated allergies are </a:t>
            </a:r>
            <a:r>
              <a:rPr lang="en-US" b="1" dirty="0"/>
              <a:t>real</a:t>
            </a:r>
            <a:r>
              <a:rPr lang="en-US" dirty="0"/>
              <a:t> food allergies, and not to be confused with food intolerance or sensitivities.</a:t>
            </a:r>
          </a:p>
          <a:p>
            <a:endParaRPr lang="en-US" dirty="0"/>
          </a:p>
          <a:p>
            <a:r>
              <a:rPr lang="en-US" dirty="0"/>
              <a:t>Food intolerances </a:t>
            </a:r>
            <a:r>
              <a:rPr lang="en-US" b="0" dirty="0"/>
              <a:t>can be a “large basket” term to describe </a:t>
            </a:r>
            <a:r>
              <a:rPr lang="en-US" b="1" dirty="0"/>
              <a:t>reactions to food that do not involve the immune system</a:t>
            </a:r>
            <a:r>
              <a:rPr lang="en-US" b="0" dirty="0"/>
              <a:t>. </a:t>
            </a:r>
          </a:p>
          <a:p>
            <a:pPr marL="640594" lvl="1" indent="-174708">
              <a:buFont typeface="Arial" panose="020B0604020202020204" pitchFamily="34" charset="0"/>
              <a:buChar char="•"/>
            </a:pPr>
            <a:r>
              <a:rPr lang="en-US" b="0" dirty="0"/>
              <a:t>As we all known, a common example is lactose intolerance (</a:t>
            </a:r>
            <a:r>
              <a:rPr lang="en-US" b="0" i="1" dirty="0"/>
              <a:t>someone that is lactose intolerance lacks the enzyme that breaks down lactose</a:t>
            </a:r>
            <a:r>
              <a:rPr lang="en-US" b="0" dirty="0"/>
              <a:t>)</a:t>
            </a:r>
          </a:p>
          <a:p>
            <a:pPr marL="640594" lvl="1" indent="-174708">
              <a:buFont typeface="Arial" panose="020B0604020202020204" pitchFamily="34" charset="0"/>
              <a:buChar char="•"/>
            </a:pPr>
            <a:endParaRPr lang="en-US" b="0" dirty="0"/>
          </a:p>
          <a:p>
            <a:r>
              <a:rPr lang="en-US" b="0" dirty="0"/>
              <a:t>On the other hand, there is no consensus definition from the allergy community for food sensitivity. </a:t>
            </a:r>
          </a:p>
          <a:p>
            <a:pPr marL="640594" lvl="1" indent="-174708">
              <a:buFont typeface="Arial" panose="020B0604020202020204" pitchFamily="34" charset="0"/>
              <a:buChar char="•"/>
            </a:pPr>
            <a:r>
              <a:rPr lang="en-US" b="0" dirty="0"/>
              <a:t>There is no ICD-10 code. </a:t>
            </a:r>
          </a:p>
          <a:p>
            <a:pPr marL="640594" lvl="1" indent="-174708">
              <a:buFont typeface="Arial" panose="020B0604020202020204" pitchFamily="34" charset="0"/>
              <a:buChar char="•"/>
            </a:pPr>
            <a:r>
              <a:rPr lang="en-US" b="0" dirty="0"/>
              <a:t>We know it does not involve an immune response</a:t>
            </a:r>
          </a:p>
          <a:p>
            <a:pPr marL="640594" lvl="1" indent="-174708">
              <a:buFont typeface="Arial" panose="020B0604020202020204" pitchFamily="34" charset="0"/>
              <a:buChar char="•"/>
            </a:pPr>
            <a:r>
              <a:rPr lang="en-US" b="0" dirty="0"/>
              <a:t>And there are many tests marketed to claim to diagnose food sensitivity. As dietitians it is important to question if these tests are validated? Because most are not.</a:t>
            </a:r>
          </a:p>
          <a:p>
            <a:pPr marL="465886" lvl="1" indent="0">
              <a:buFont typeface="Arial" panose="020B0604020202020204" pitchFamily="34" charset="0"/>
              <a:buNone/>
            </a:pPr>
            <a:endParaRPr lang="en-US" b="0" dirty="0"/>
          </a:p>
          <a:p>
            <a:pPr marL="183394"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And I should add, just because these are not food allergies does not take away from the validity of someone’s symptoms. We just have to be careful that we’re not referring to them as food allergy.</a:t>
            </a:r>
          </a:p>
          <a:p>
            <a:endParaRPr lang="en-US" b="0" dirty="0"/>
          </a:p>
          <a:p>
            <a:r>
              <a:rPr lang="en-US" b="0" dirty="0"/>
              <a:t>****</a:t>
            </a:r>
          </a:p>
          <a:p>
            <a:r>
              <a:rPr lang="en-US" dirty="0"/>
              <a:t>So, conditions that have </a:t>
            </a:r>
            <a:r>
              <a:rPr lang="en-US" b="1" dirty="0"/>
              <a:t>not been proven </a:t>
            </a:r>
            <a:r>
              <a:rPr lang="en-US" b="0" dirty="0"/>
              <a:t>to be related to </a:t>
            </a:r>
            <a:r>
              <a:rPr lang="en-US" b="1" dirty="0"/>
              <a:t>food allergy</a:t>
            </a:r>
            <a:r>
              <a:rPr lang="en-US" b="0" dirty="0"/>
              <a:t> include things like migraines, arthritis, behavioral/developmental disorders like ADHD, seizures, IBD…. The emphasis here is they are not related to food allergy. For example, there may be trigger foods with IBD, but this would not be a food allergy, would be more of an intolerance as its not an adverse food reaction involving the immune system.</a:t>
            </a:r>
          </a:p>
          <a:p>
            <a:endParaRPr lang="en-US" dirty="0"/>
          </a:p>
          <a:p>
            <a:r>
              <a:rPr lang="en-US" dirty="0"/>
              <a:t>FYI: Dr. </a:t>
            </a:r>
            <a:r>
              <a:rPr lang="en-US" dirty="0" err="1"/>
              <a:t>Stukos</a:t>
            </a:r>
            <a:r>
              <a:rPr lang="en-US" dirty="0"/>
              <a:t>’ Food Sensitivity “Alternative Testing” includes: Specific IgG Antibodies, Mediatory Release Test (MRT), LEAP, Cytotoxic Testing, Applied Kinesiology, </a:t>
            </a:r>
            <a:r>
              <a:rPr lang="en-US" dirty="0" err="1"/>
              <a:t>Nambudripad’s</a:t>
            </a:r>
            <a:r>
              <a:rPr lang="en-US" dirty="0"/>
              <a:t> Allergy Elimination Technique (NAET), Provocation-neutralization, Electrodermal Analysis, Chemical Use of Hair and Urine</a:t>
            </a:r>
          </a:p>
        </p:txBody>
      </p:sp>
      <p:sp>
        <p:nvSpPr>
          <p:cNvPr id="4" name="Slide Number Placeholder 3"/>
          <p:cNvSpPr>
            <a:spLocks noGrp="1"/>
          </p:cNvSpPr>
          <p:nvPr>
            <p:ph type="sldNum" sz="quarter" idx="5"/>
          </p:nvPr>
        </p:nvSpPr>
        <p:spPr/>
        <p:txBody>
          <a:bodyPr/>
          <a:lstStyle/>
          <a:p>
            <a:fld id="{F52324F3-5B55-497A-90EA-7926B1754A98}" type="slidenum">
              <a:rPr lang="en-US" smtClean="0"/>
              <a:t>14</a:t>
            </a:fld>
            <a:endParaRPr lang="en-US"/>
          </a:p>
        </p:txBody>
      </p:sp>
    </p:spTree>
    <p:extLst>
      <p:ext uri="{BB962C8B-B14F-4D97-AF65-F5344CB8AC3E}">
        <p14:creationId xmlns:p14="http://schemas.microsoft.com/office/powerpoint/2010/main" val="7703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food allergy, I think one of the biggest misconceptions in the general public is how they are diagnosed. </a:t>
            </a:r>
          </a:p>
          <a:p>
            <a:pPr marL="628650" lvl="1" indent="-171450">
              <a:buFont typeface="Arial" panose="020B0604020202020204" pitchFamily="34" charset="0"/>
              <a:buChar char="•"/>
            </a:pPr>
            <a:r>
              <a:rPr lang="en-US" dirty="0"/>
              <a:t>It would be wonderful if there was a simple, reliable test to accurately confirm a food allergy diagnosis. </a:t>
            </a:r>
          </a:p>
          <a:p>
            <a:pPr marL="628650" lvl="1" indent="-171450">
              <a:buFont typeface="Arial" panose="020B0604020202020204" pitchFamily="34" charset="0"/>
              <a:buChar char="•"/>
            </a:pPr>
            <a:r>
              <a:rPr lang="en-US" dirty="0"/>
              <a:t>But unfortunately, there is not. </a:t>
            </a:r>
          </a:p>
          <a:p>
            <a:pPr marL="628650" lvl="1" indent="-171450">
              <a:buFont typeface="Arial" panose="020B0604020202020204" pitchFamily="34" charset="0"/>
              <a:buChar char="•"/>
            </a:pPr>
            <a:r>
              <a:rPr lang="en-US" dirty="0"/>
              <a:t>Which is one of many reasons why we need Allergists &amp; Immunologists. </a:t>
            </a:r>
          </a:p>
          <a:p>
            <a:pPr marL="628650" lvl="1" indent="-171450">
              <a:buFont typeface="Arial" panose="020B0604020202020204" pitchFamily="34" charset="0"/>
              <a:buChar char="•"/>
            </a:pPr>
            <a:endParaRPr lang="en-US" dirty="0"/>
          </a:p>
          <a:p>
            <a:r>
              <a:rPr lang="en-US" dirty="0"/>
              <a:t>The first step – and most important – is a thorough clinical history. This is just a sample of possible questions used in a new allergy work-up. </a:t>
            </a:r>
          </a:p>
          <a:p>
            <a:endParaRPr lang="en-US" dirty="0"/>
          </a:p>
          <a:p>
            <a:r>
              <a:rPr lang="en-US" dirty="0"/>
              <a:t>Because in general, any food allergy testing should focus on suspected trigger foods; </a:t>
            </a:r>
            <a:r>
              <a:rPr lang="en-US" b="1" dirty="0"/>
              <a:t>panel testing without a clinical history is not recommended. </a:t>
            </a:r>
          </a:p>
        </p:txBody>
      </p:sp>
      <p:sp>
        <p:nvSpPr>
          <p:cNvPr id="4" name="Slide Number Placeholder 3"/>
          <p:cNvSpPr>
            <a:spLocks noGrp="1"/>
          </p:cNvSpPr>
          <p:nvPr>
            <p:ph type="sldNum" sz="quarter" idx="5"/>
          </p:nvPr>
        </p:nvSpPr>
        <p:spPr/>
        <p:txBody>
          <a:bodyPr/>
          <a:lstStyle/>
          <a:p>
            <a:fld id="{F52324F3-5B55-497A-90EA-7926B1754A98}" type="slidenum">
              <a:rPr lang="en-US" smtClean="0"/>
              <a:t>15</a:t>
            </a:fld>
            <a:endParaRPr lang="en-US"/>
          </a:p>
        </p:txBody>
      </p:sp>
    </p:spTree>
    <p:extLst>
      <p:ext uri="{BB962C8B-B14F-4D97-AF65-F5344CB8AC3E}">
        <p14:creationId xmlns:p14="http://schemas.microsoft.com/office/powerpoint/2010/main" val="20490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specific to </a:t>
            </a:r>
            <a:r>
              <a:rPr lang="en-US" dirty="0" err="1"/>
              <a:t>IgE</a:t>
            </a:r>
            <a:r>
              <a:rPr lang="en-US" dirty="0"/>
              <a:t> food allergy testing. The green box includes validated diagnostic tests. Skin prick and serum </a:t>
            </a:r>
            <a:r>
              <a:rPr lang="en-US" dirty="0" err="1"/>
              <a:t>IgE</a:t>
            </a:r>
            <a:r>
              <a:rPr lang="en-US" dirty="0"/>
              <a:t> or blood tests are used most often. I’ll compare these two on the next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Component Diagnostic Testing </a:t>
            </a:r>
            <a:r>
              <a:rPr lang="en-US" b="0" dirty="0"/>
              <a:t>is able to determine which part of the allergen is actually binding to the </a:t>
            </a:r>
            <a:r>
              <a:rPr lang="en-US" b="0" dirty="0" err="1"/>
              <a:t>IgE</a:t>
            </a:r>
            <a:r>
              <a:rPr lang="en-US" b="0" dirty="0"/>
              <a:t>; this is only available with peanuts or tree nuts in the US and has geographic variability.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We are seeing this used more in clinical practice across the US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It may be useful in determining if someone has a clinical allergy if they’ve never had a reaction to that food before. Because if someone has had an allergic reaction after an exposure, knowing the type of protein is irrelevant; they have an allergy.</a:t>
            </a:r>
          </a:p>
          <a:p>
            <a:endParaRPr lang="en-US" dirty="0"/>
          </a:p>
          <a:p>
            <a:r>
              <a:rPr lang="en-US" dirty="0"/>
              <a:t>The yellow box includes tests that may have clinical use in the future.</a:t>
            </a:r>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Basophil Activation Tests </a:t>
            </a:r>
            <a:r>
              <a:rPr lang="en-US" dirty="0"/>
              <a:t>are mainly used in research and are much more expensive. </a:t>
            </a:r>
            <a:r>
              <a:rPr lang="en-US" i="1" dirty="0"/>
              <a:t>(BAT= blood draw looks at the activation of basophils; cells upregulate and can be measured in the lab to determine if there is a reaction.)</a:t>
            </a:r>
            <a:endParaRPr lang="en-US" dirty="0"/>
          </a:p>
          <a:p>
            <a:pPr marL="640594" marR="0" lvl="1"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b="1" dirty="0"/>
              <a:t>Epitope Pattern Analysis </a:t>
            </a:r>
            <a:r>
              <a:rPr lang="en-US" dirty="0"/>
              <a:t>is under investigation and may have clinical use in the future. </a:t>
            </a:r>
            <a:r>
              <a:rPr lang="en-US" i="1" dirty="0"/>
              <a:t>(Epitope = the specific target that an individual antibody binds to; goal is to distinguish which epitope are less likely, moderate risk, or highly likely to cause a reaction.)</a:t>
            </a:r>
            <a:endParaRPr lang="en-US" dirty="0"/>
          </a:p>
          <a:p>
            <a:endParaRPr lang="en-US" dirty="0"/>
          </a:p>
          <a:p>
            <a:r>
              <a:rPr lang="en-US" dirty="0"/>
              <a:t>And finally, in the red column you can see a list of tests that are not recommended because of the lack of evidence demonstrating their value in </a:t>
            </a:r>
            <a:r>
              <a:rPr lang="en-US" dirty="0" err="1"/>
              <a:t>IgE</a:t>
            </a:r>
            <a:r>
              <a:rPr lang="en-US" dirty="0"/>
              <a:t> food allergy diagnosis. </a:t>
            </a:r>
            <a:r>
              <a:rPr lang="en-US" b="1" dirty="0"/>
              <a:t>Bottom line: these test are not validated for food allergy diagnosis with good controlled studies!</a:t>
            </a:r>
            <a:endParaRPr lang="en-US" dirty="0"/>
          </a:p>
          <a:p>
            <a:pPr marL="628650" lvl="1" indent="-171450">
              <a:buFont typeface="Arial" panose="020B0604020202020204" pitchFamily="34" charset="0"/>
              <a:buChar char="•"/>
            </a:pPr>
            <a:r>
              <a:rPr lang="en-US" i="1" dirty="0"/>
              <a:t>Current international guidelines “do not recommend patch testing as a routine test for non-</a:t>
            </a:r>
            <a:r>
              <a:rPr lang="en-US" i="1" dirty="0" err="1"/>
              <a:t>IgE</a:t>
            </a:r>
            <a:r>
              <a:rPr lang="en-US" i="1" dirty="0"/>
              <a:t>-mediated allergies.”</a:t>
            </a:r>
          </a:p>
          <a:p>
            <a:pPr marL="640594" lvl="1" indent="-174708">
              <a:buFont typeface="Arial" panose="020B0604020202020204" pitchFamily="34" charset="0"/>
              <a:buChar char="•"/>
            </a:pPr>
            <a:r>
              <a:rPr lang="en-US" i="1" dirty="0"/>
              <a:t>Food-specific IgG testing is being done; however the issue is IgG is NOT an abnormal response to food; it can be made as a normal response of food</a:t>
            </a:r>
          </a:p>
          <a:p>
            <a:pPr marL="1106481" lvl="2" indent="-174708">
              <a:buFont typeface="Arial" panose="020B0604020202020204" pitchFamily="34" charset="0"/>
              <a:buChar char="•"/>
            </a:pPr>
            <a:r>
              <a:rPr lang="en-US" i="1" dirty="0"/>
              <a:t>IgG is a memory antibody; it is naturally formed when exposed to things and is actually used by allergists as a marker of tolerance during immunotherapy treatment.</a:t>
            </a:r>
          </a:p>
          <a:p>
            <a:pPr marL="1106481" lvl="2" indent="-174708">
              <a:buFont typeface="Arial" panose="020B0604020202020204" pitchFamily="34" charset="0"/>
              <a:buChar char="•"/>
            </a:pPr>
            <a:r>
              <a:rPr lang="en-US" i="1" dirty="0"/>
              <a:t>Problem: a lot of positive results and foods start to be eliminated from the diet without confirming that it is a true food allergy. This can be a huge problem especially with super young infants and children; they need diet variety!</a:t>
            </a:r>
          </a:p>
          <a:p>
            <a:pPr marL="649281" lvl="1" indent="-174708">
              <a:buFont typeface="Arial" panose="020B0604020202020204" pitchFamily="34" charset="0"/>
              <a:buChar char="•"/>
            </a:pPr>
            <a:r>
              <a:rPr lang="en-US" i="1" dirty="0"/>
              <a:t>From Dr. </a:t>
            </a:r>
            <a:r>
              <a:rPr lang="en-US" i="1" dirty="0" err="1"/>
              <a:t>Stukos</a:t>
            </a:r>
            <a:r>
              <a:rPr lang="en-US" i="1" dirty="0"/>
              <a:t>: MRT uses sample of blood &amp; reports to measure release of various markers of inflammation when exposed to various foods &amp; </a:t>
            </a:r>
            <a:r>
              <a:rPr lang="en-US" i="1" dirty="0" err="1"/>
              <a:t>checmial</a:t>
            </a:r>
            <a:endParaRPr lang="en-US" i="1" dirty="0"/>
          </a:p>
          <a:p>
            <a:pPr marL="1106481" lvl="2" indent="-174708">
              <a:buFont typeface="Arial" panose="020B0604020202020204" pitchFamily="34" charset="0"/>
              <a:buChar char="•"/>
            </a:pPr>
            <a:r>
              <a:rPr lang="en-US" i="1" dirty="0"/>
              <a:t>Identifies foods causing the least amount of problems; this is not validated</a:t>
            </a:r>
          </a:p>
          <a:p>
            <a:pPr marL="649281" lvl="1" indent="-174708">
              <a:buFont typeface="Arial" panose="020B0604020202020204" pitchFamily="34" charset="0"/>
              <a:buChar char="•"/>
            </a:pPr>
            <a:r>
              <a:rPr lang="en-US" i="1" dirty="0"/>
              <a:t>LEAP (Lifestyle Eating &amp; Performance): uses MRT combined with clinical history to develop individualized dietary avoidance plans</a:t>
            </a:r>
          </a:p>
          <a:p>
            <a:pPr marL="1106481" lvl="2" indent="-174708">
              <a:buFont typeface="Arial" panose="020B0604020202020204" pitchFamily="34" charset="0"/>
              <a:buChar char="•"/>
            </a:pPr>
            <a:r>
              <a:rPr lang="en-US" i="1" dirty="0"/>
              <a:t>Often results in avoiding dozens of foods, including </a:t>
            </a:r>
            <a:r>
              <a:rPr lang="en-US" i="1" dirty="0" err="1"/>
              <a:t>derivaties</a:t>
            </a:r>
            <a:r>
              <a:rPr lang="en-US" i="1" dirty="0"/>
              <a:t> and “hidden” sources</a:t>
            </a:r>
          </a:p>
          <a:p>
            <a:pPr marL="1106481" lvl="2" indent="-174708">
              <a:buFont typeface="Arial" panose="020B0604020202020204" pitchFamily="34" charset="0"/>
              <a:buChar char="•"/>
            </a:pPr>
            <a:r>
              <a:rPr lang="en-US" i="1" dirty="0"/>
              <a:t>No evidence to support this approach</a:t>
            </a:r>
          </a:p>
          <a:p>
            <a:pPr marL="17373" lvl="0" indent="0">
              <a:buFont typeface="Arial" panose="020B0604020202020204" pitchFamily="34" charset="0"/>
              <a:buNone/>
            </a:pPr>
            <a:r>
              <a:rPr lang="en-US" i="1" dirty="0"/>
              <a:t>*****</a:t>
            </a:r>
          </a:p>
          <a:p>
            <a:r>
              <a:rPr lang="en-US" dirty="0"/>
              <a:t>What is the harm?</a:t>
            </a:r>
          </a:p>
          <a:p>
            <a:pPr marL="640594" lvl="1" indent="-174708">
              <a:buFont typeface="Arial" panose="020B0604020202020204" pitchFamily="34" charset="0"/>
              <a:buChar char="•"/>
            </a:pPr>
            <a:r>
              <a:rPr lang="en-US" dirty="0"/>
              <a:t>Cost – tests not covered by insurance</a:t>
            </a:r>
          </a:p>
          <a:p>
            <a:pPr marL="640594" lvl="1" indent="-174708">
              <a:buFont typeface="Arial" panose="020B0604020202020204" pitchFamily="34" charset="0"/>
              <a:buChar char="•"/>
            </a:pPr>
            <a:r>
              <a:rPr lang="en-US" dirty="0"/>
              <a:t>Unnecessary dietary avoidance</a:t>
            </a:r>
          </a:p>
          <a:p>
            <a:pPr marL="640594" lvl="1" indent="-174708">
              <a:buFont typeface="Arial" panose="020B0604020202020204" pitchFamily="34" charset="0"/>
              <a:buChar char="•"/>
            </a:pPr>
            <a:r>
              <a:rPr lang="en-US" dirty="0"/>
              <a:t>Delay in diagnosis for underlying condition</a:t>
            </a:r>
          </a:p>
          <a:p>
            <a:pPr marL="640594" lvl="1" indent="-174708">
              <a:buFont typeface="Arial" panose="020B0604020202020204" pitchFamily="34" charset="0"/>
              <a:buChar char="•"/>
            </a:pPr>
            <a:r>
              <a:rPr lang="en-US" dirty="0"/>
              <a:t>Also must ask: are we creating an unhealthy obsession with food in this person or family?</a:t>
            </a:r>
          </a:p>
          <a:p>
            <a:endParaRPr lang="en-US" dirty="0"/>
          </a:p>
          <a:p>
            <a:r>
              <a:rPr lang="en-US" dirty="0"/>
              <a:t>Note: if non-immune reactions are suspected, most allergists will refer on to GI.</a:t>
            </a:r>
          </a:p>
        </p:txBody>
      </p:sp>
      <p:sp>
        <p:nvSpPr>
          <p:cNvPr id="4" name="Slide Number Placeholder 3"/>
          <p:cNvSpPr>
            <a:spLocks noGrp="1"/>
          </p:cNvSpPr>
          <p:nvPr>
            <p:ph type="sldNum" sz="quarter" idx="5"/>
          </p:nvPr>
        </p:nvSpPr>
        <p:spPr/>
        <p:txBody>
          <a:bodyPr/>
          <a:lstStyle/>
          <a:p>
            <a:fld id="{F52324F3-5B55-497A-90EA-7926B1754A98}" type="slidenum">
              <a:rPr lang="en-US" smtClean="0"/>
              <a:t>16</a:t>
            </a:fld>
            <a:endParaRPr lang="en-US"/>
          </a:p>
        </p:txBody>
      </p:sp>
    </p:spTree>
    <p:extLst>
      <p:ext uri="{BB962C8B-B14F-4D97-AF65-F5344CB8AC3E}">
        <p14:creationId xmlns:p14="http://schemas.microsoft.com/office/powerpoint/2010/main" val="394460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Before we go on, I want to emphasize that sensitization is not the same as food allergy.</a:t>
            </a:r>
          </a:p>
          <a:p>
            <a:pPr defTabSz="931774">
              <a:defRPr/>
            </a:pPr>
            <a:endParaRPr lang="en-US" dirty="0"/>
          </a:p>
          <a:p>
            <a:pPr defTabSz="931774">
              <a:defRPr/>
            </a:pPr>
            <a:r>
              <a:rPr lang="en-US" dirty="0"/>
              <a:t>Sensitization is the presence of </a:t>
            </a:r>
            <a:r>
              <a:rPr lang="en-US" dirty="0" err="1"/>
              <a:t>IgE</a:t>
            </a:r>
            <a:r>
              <a:rPr lang="en-US" dirty="0"/>
              <a:t> antibodies. On its own, a positive test does not confirm an allergy.</a:t>
            </a:r>
          </a:p>
          <a:p>
            <a:pPr marL="640594" lvl="1" indent="-174708" defTabSz="931774">
              <a:buFont typeface="Arial" panose="020B0604020202020204" pitchFamily="34" charset="0"/>
              <a:buChar char="•"/>
              <a:defRPr/>
            </a:pPr>
            <a:r>
              <a:rPr lang="en-US" dirty="0"/>
              <a:t>30-40% of people are sensitized to food allergens</a:t>
            </a:r>
          </a:p>
          <a:p>
            <a:pPr marL="640594" lvl="1" indent="-174708" defTabSz="931774">
              <a:buFont typeface="Arial" panose="020B0604020202020204" pitchFamily="34" charset="0"/>
              <a:buChar char="•"/>
              <a:defRPr/>
            </a:pPr>
            <a:r>
              <a:rPr lang="en-US" dirty="0"/>
              <a:t>5-8% of people are actually allergic (see prevalence data)</a:t>
            </a:r>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17</a:t>
            </a:fld>
            <a:endParaRPr lang="en-US"/>
          </a:p>
        </p:txBody>
      </p:sp>
    </p:spTree>
    <p:extLst>
      <p:ext uri="{BB962C8B-B14F-4D97-AF65-F5344CB8AC3E}">
        <p14:creationId xmlns:p14="http://schemas.microsoft.com/office/powerpoint/2010/main" val="891222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Skin prick testing is often done on the forearm of the back; allergen tests are compared with two controls: negative saline and positive histamine. This is usually done in an allergic clinic, as very rarely reactions can occur. Results are read after 15-20 minutes.</a:t>
            </a:r>
          </a:p>
          <a:p>
            <a:endParaRPr lang="en-US" dirty="0"/>
          </a:p>
          <a:p>
            <a:r>
              <a:rPr lang="en-US" dirty="0"/>
              <a:t>Serum </a:t>
            </a:r>
            <a:r>
              <a:rPr lang="en-US" dirty="0" err="1"/>
              <a:t>IgE</a:t>
            </a:r>
            <a:r>
              <a:rPr lang="en-US" dirty="0"/>
              <a:t> blood tests are typically done in an outpatient lab.</a:t>
            </a:r>
          </a:p>
          <a:p>
            <a:endParaRPr lang="en-US" dirty="0"/>
          </a:p>
          <a:p>
            <a:r>
              <a:rPr lang="en-US" dirty="0"/>
              <a:t>There is a high correlation between these two results, especially when tests are negative, as there are low rates of false negatives.</a:t>
            </a:r>
          </a:p>
          <a:p>
            <a:pPr marL="640594" lvl="1" indent="-174708">
              <a:buFont typeface="Arial" panose="020B0604020202020204" pitchFamily="34" charset="0"/>
              <a:buChar char="•"/>
            </a:pPr>
            <a:r>
              <a:rPr lang="en-US" dirty="0"/>
              <a:t>On the other hand, both have about 50% false positive rates. </a:t>
            </a:r>
          </a:p>
          <a:p>
            <a:pPr marL="640594" lvl="1" indent="-174708">
              <a:buFont typeface="Arial" panose="020B0604020202020204" pitchFamily="34" charset="0"/>
              <a:buChar char="•"/>
            </a:pPr>
            <a:r>
              <a:rPr lang="en-US" dirty="0"/>
              <a:t>Neither test determines the </a:t>
            </a:r>
            <a:r>
              <a:rPr lang="en-US" b="1" dirty="0"/>
              <a:t>severity</a:t>
            </a:r>
            <a:r>
              <a:rPr lang="en-US" dirty="0"/>
              <a:t> of a reaction – they just give insight into the </a:t>
            </a:r>
            <a:r>
              <a:rPr lang="en-US" b="1" dirty="0"/>
              <a:t>likelihood</a:t>
            </a:r>
            <a:r>
              <a:rPr lang="en-US" dirty="0"/>
              <a:t> of a reaction occurring</a:t>
            </a:r>
          </a:p>
          <a:p>
            <a:pPr marL="1106481" lvl="2" indent="-174708">
              <a:buFont typeface="Arial" panose="020B0604020202020204" pitchFamily="34" charset="0"/>
              <a:buChar char="•"/>
            </a:pPr>
            <a:r>
              <a:rPr lang="en-US" dirty="0"/>
              <a:t>This is especially important to know for blood testing, as labs will often assign arbitrary class numbers – severity has nothing to do with class designation</a:t>
            </a:r>
          </a:p>
          <a:p>
            <a:pPr marL="1106481" lvl="2" indent="-174708">
              <a:buFont typeface="Arial" panose="020B0604020202020204" pitchFamily="34" charset="0"/>
              <a:buChar char="•"/>
            </a:pPr>
            <a:r>
              <a:rPr lang="en-US" dirty="0"/>
              <a:t>Remember - all </a:t>
            </a:r>
            <a:r>
              <a:rPr lang="en-US" dirty="0" err="1"/>
              <a:t>IgE</a:t>
            </a:r>
            <a:r>
              <a:rPr lang="en-US" dirty="0"/>
              <a:t>-mediated food allergies should be considered serious as future reactions cannot be guaranteed.</a:t>
            </a:r>
          </a:p>
          <a:p>
            <a:pPr marL="1106481" lvl="2" indent="-174708">
              <a:buFont typeface="Arial" panose="020B0604020202020204" pitchFamily="34" charset="0"/>
              <a:buChar char="•"/>
            </a:pPr>
            <a:r>
              <a:rPr lang="en-US" dirty="0"/>
              <a:t>Using these categories to guide nutrition recommendations can cause unnecessary confusion, anxiety or psychosocial distress</a:t>
            </a:r>
          </a:p>
          <a:p>
            <a:endParaRPr lang="en-US" dirty="0"/>
          </a:p>
          <a:p>
            <a:r>
              <a:rPr lang="en-US" dirty="0"/>
              <a:t>Skin prick testing does seem to be preferred with young children and babies, but blood testing is a better choice in patients with severe eczema or who are unable to go off their antihistamines prior to skin prick testing. And some Allergists prefer to do both tests, as we’ll get into on the next slide.</a:t>
            </a:r>
          </a:p>
        </p:txBody>
      </p:sp>
      <p:sp>
        <p:nvSpPr>
          <p:cNvPr id="4" name="Slide Number Placeholder 3"/>
          <p:cNvSpPr>
            <a:spLocks noGrp="1"/>
          </p:cNvSpPr>
          <p:nvPr>
            <p:ph type="sldNum" sz="quarter" idx="5"/>
          </p:nvPr>
        </p:nvSpPr>
        <p:spPr/>
        <p:txBody>
          <a:bodyPr/>
          <a:lstStyle/>
          <a:p>
            <a:fld id="{F52324F3-5B55-497A-90EA-7926B1754A98}" type="slidenum">
              <a:rPr lang="en-US" smtClean="0"/>
              <a:t>18</a:t>
            </a:fld>
            <a:endParaRPr lang="en-US"/>
          </a:p>
        </p:txBody>
      </p:sp>
    </p:spTree>
    <p:extLst>
      <p:ext uri="{BB962C8B-B14F-4D97-AF65-F5344CB8AC3E}">
        <p14:creationId xmlns:p14="http://schemas.microsoft.com/office/powerpoint/2010/main" val="1401019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where I think food allergy diagnostics starts to get really interesting.</a:t>
            </a:r>
          </a:p>
          <a:p>
            <a:endParaRPr lang="en-US" dirty="0"/>
          </a:p>
          <a:p>
            <a:r>
              <a:rPr lang="en-US" dirty="0"/>
              <a:t>There are actually food-specific predictive values for blood and skin prick testing for peanut, milk, egg, and fish.</a:t>
            </a:r>
          </a:p>
          <a:p>
            <a:pPr marL="628650" lvl="1" indent="-171450">
              <a:buFont typeface="Arial" panose="020B0604020202020204" pitchFamily="34" charset="0"/>
              <a:buChar char="•"/>
            </a:pPr>
            <a:r>
              <a:rPr lang="en-US" dirty="0"/>
              <a:t>Milk and egg have separate values for those under two.</a:t>
            </a:r>
          </a:p>
          <a:p>
            <a:pPr marL="628650" lvl="1" indent="-171450">
              <a:buFont typeface="Arial" panose="020B0604020202020204" pitchFamily="34" charset="0"/>
              <a:buChar char="•"/>
            </a:pPr>
            <a:r>
              <a:rPr lang="en-US" dirty="0"/>
              <a:t>Again, I’m not an Allergist so this is just a brief overview to help understand that predictive values do exist for some of our top food allergens. If you are interested in the full table, the reference is on the slide. Hopefully additional foods will be added in the future, but the data is not reliable at this point. </a:t>
            </a:r>
          </a:p>
          <a:p>
            <a:endParaRPr lang="en-US" dirty="0"/>
          </a:p>
          <a:p>
            <a:r>
              <a:rPr lang="en-US" dirty="0"/>
              <a:t>I’m using peanut as an example, but want to stress that predictive values are different for each food. So, this is why these tests can be useful even if they cannot give a yes or no answer to food allergy on their own:</a:t>
            </a:r>
          </a:p>
          <a:p>
            <a:pPr marL="628650" lvl="1" indent="-171450">
              <a:buFont typeface="Arial" panose="020B0604020202020204" pitchFamily="34" charset="0"/>
              <a:buChar char="•"/>
            </a:pPr>
            <a:r>
              <a:rPr lang="en-US" dirty="0"/>
              <a:t>If the blood test is greater or equal than 14 or skin prick wheel is greater or equal than 8, there is a 95% chance that a reaction will occur if peanut is ingested. </a:t>
            </a:r>
          </a:p>
          <a:p>
            <a:pPr marL="640594" lvl="1" indent="-174708">
              <a:buFont typeface="Arial" panose="020B0604020202020204" pitchFamily="34" charset="0"/>
              <a:buChar char="•"/>
            </a:pPr>
            <a:r>
              <a:rPr lang="en-US" dirty="0"/>
              <a:t>On the flip side, there is about 50% chance of no reaction if the skin prick wheel is less than or equal to 3 </a:t>
            </a:r>
          </a:p>
          <a:p>
            <a:pPr marL="1106481" lvl="2" indent="-174708">
              <a:buFont typeface="Arial" panose="020B0604020202020204" pitchFamily="34" charset="0"/>
              <a:buChar char="•"/>
            </a:pPr>
            <a:r>
              <a:rPr lang="en-US" dirty="0"/>
              <a:t>If blood test is less than or equal to 2 WITH a history of prior reaction OR</a:t>
            </a:r>
          </a:p>
          <a:p>
            <a:pPr marL="1106481" lvl="2" indent="-174708">
              <a:buFont typeface="Arial" panose="020B0604020202020204" pitchFamily="34" charset="0"/>
              <a:buChar char="•"/>
            </a:pPr>
            <a:r>
              <a:rPr lang="en-US" dirty="0"/>
              <a:t>If blood test is less than or equal to 5 WITHOUT any prior reactions to that food.</a:t>
            </a:r>
          </a:p>
          <a:p>
            <a:endParaRPr lang="en-US" dirty="0"/>
          </a:p>
          <a:p>
            <a:r>
              <a:rPr lang="en-US" dirty="0"/>
              <a:t>These values can then help an Allergist’s decision making process when it comes to oral food challenges. If test results are in this lower box, or have been trending down, that may be an indication a patient could be a candidate for a challenge.</a:t>
            </a:r>
          </a:p>
          <a:p>
            <a:pPr marL="628650" lvl="1" indent="-171450">
              <a:buFont typeface="Arial" panose="020B0604020202020204" pitchFamily="34" charset="0"/>
              <a:buChar char="•"/>
            </a:pPr>
            <a:r>
              <a:rPr lang="en-US" dirty="0"/>
              <a:t>This data is one reason why skin and blood testing might both be ordered, even if the clinical history is compelling enough on its own. </a:t>
            </a:r>
          </a:p>
        </p:txBody>
      </p:sp>
      <p:sp>
        <p:nvSpPr>
          <p:cNvPr id="4" name="Slide Number Placeholder 3"/>
          <p:cNvSpPr>
            <a:spLocks noGrp="1"/>
          </p:cNvSpPr>
          <p:nvPr>
            <p:ph type="sldNum" sz="quarter" idx="5"/>
          </p:nvPr>
        </p:nvSpPr>
        <p:spPr/>
        <p:txBody>
          <a:bodyPr/>
          <a:lstStyle/>
          <a:p>
            <a:fld id="{F52324F3-5B55-497A-90EA-7926B1754A98}" type="slidenum">
              <a:rPr lang="en-US" smtClean="0"/>
              <a:t>19</a:t>
            </a:fld>
            <a:endParaRPr lang="en-US"/>
          </a:p>
        </p:txBody>
      </p:sp>
    </p:spTree>
    <p:extLst>
      <p:ext uri="{BB962C8B-B14F-4D97-AF65-F5344CB8AC3E}">
        <p14:creationId xmlns:p14="http://schemas.microsoft.com/office/powerpoint/2010/main" val="3313237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just this month I am a child health specialty clinic dietitian with The University of Iowa Hospitals &amp; Clinics, working with food allergy kids using early intervention services.</a:t>
            </a:r>
          </a:p>
          <a:p>
            <a:endParaRPr lang="en-US" dirty="0"/>
          </a:p>
          <a:p>
            <a:r>
              <a:rPr lang="en-US" dirty="0"/>
              <a:t>I also have a private practice, published a children’s book and host a podcast; my podcast does not use any sponsors or advertising.</a:t>
            </a:r>
          </a:p>
          <a:p>
            <a:endParaRPr lang="en-US" dirty="0"/>
          </a:p>
          <a:p>
            <a:r>
              <a:rPr lang="en-US" dirty="0"/>
              <a:t>So I have no conflicts of interests or associations to disclose. I don’t sell or promote any products; if I do mention anything specific it will just be personal preference or random suggestion</a:t>
            </a:r>
          </a:p>
        </p:txBody>
      </p:sp>
      <p:sp>
        <p:nvSpPr>
          <p:cNvPr id="4" name="Slide Number Placeholder 3"/>
          <p:cNvSpPr>
            <a:spLocks noGrp="1"/>
          </p:cNvSpPr>
          <p:nvPr>
            <p:ph type="sldNum" sz="quarter" idx="5"/>
          </p:nvPr>
        </p:nvSpPr>
        <p:spPr/>
        <p:txBody>
          <a:bodyPr/>
          <a:lstStyle/>
          <a:p>
            <a:fld id="{F52324F3-5B55-497A-90EA-7926B1754A98}" type="slidenum">
              <a:rPr lang="en-US" smtClean="0"/>
              <a:t>2</a:t>
            </a:fld>
            <a:endParaRPr lang="en-US"/>
          </a:p>
        </p:txBody>
      </p:sp>
    </p:spTree>
    <p:extLst>
      <p:ext uri="{BB962C8B-B14F-4D97-AF65-F5344CB8AC3E}">
        <p14:creationId xmlns:p14="http://schemas.microsoft.com/office/powerpoint/2010/main" val="3705895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do a quick review about these common misconceptions with </a:t>
            </a:r>
            <a:r>
              <a:rPr lang="en-US" dirty="0" err="1"/>
              <a:t>IgE</a:t>
            </a:r>
            <a:r>
              <a:rPr lang="en-US" dirty="0"/>
              <a:t> Testing:</a:t>
            </a:r>
          </a:p>
          <a:p>
            <a:endParaRPr lang="en-US" dirty="0"/>
          </a:p>
          <a:p>
            <a:r>
              <a:rPr lang="en-US" i="1" dirty="0"/>
              <a:t>(don’t read red boxes to save time!)</a:t>
            </a:r>
          </a:p>
          <a:p>
            <a:endParaRPr lang="en-US" i="1" dirty="0"/>
          </a:p>
          <a:p>
            <a:pPr marL="228600" indent="-228600">
              <a:buAutoNum type="arabicParenR"/>
            </a:pPr>
            <a:r>
              <a:rPr lang="en-US" i="0" dirty="0"/>
              <a:t>No comprehensive test exists; diagnosis requires a careful medical history and thoughtful selection of tests. Panel testing can be misleading.</a:t>
            </a:r>
          </a:p>
          <a:p>
            <a:pPr marL="228600" indent="-228600">
              <a:buAutoNum type="arabicParenR"/>
            </a:pPr>
            <a:endParaRPr lang="en-US" i="0" dirty="0"/>
          </a:p>
          <a:p>
            <a:pPr marL="228600" indent="-228600">
              <a:buAutoNum type="arabicParenR"/>
            </a:pPr>
            <a:r>
              <a:rPr lang="en-US" i="0" dirty="0"/>
              <a:t>On average, both skin prick and serum </a:t>
            </a:r>
            <a:r>
              <a:rPr lang="en-US" i="0" dirty="0" err="1"/>
              <a:t>IgE</a:t>
            </a:r>
            <a:r>
              <a:rPr lang="en-US" i="0" dirty="0"/>
              <a:t> blood tests give false positive results about half the time.</a:t>
            </a:r>
          </a:p>
          <a:p>
            <a:pPr marL="228600" indent="-228600">
              <a:buAutoNum type="arabicParenR"/>
            </a:pPr>
            <a:endParaRPr lang="en-US" i="1" dirty="0"/>
          </a:p>
          <a:p>
            <a:pPr marL="0" indent="0">
              <a:buNone/>
            </a:pPr>
            <a:r>
              <a:rPr lang="en-US" dirty="0"/>
              <a:t>3) A negative allergy tests USUALLY means a food is safe to eat, however there can be false negatives about 5% of the time. </a:t>
            </a:r>
          </a:p>
          <a:p>
            <a:pPr marL="628650" lvl="1" indent="-171450">
              <a:buFont typeface="Arial" panose="020B0604020202020204" pitchFamily="34" charset="0"/>
              <a:buChar char="•"/>
            </a:pPr>
            <a:r>
              <a:rPr lang="en-US" dirty="0"/>
              <a:t>A supervised food challenge is really the gold standard for confirming a diagnosis or tolerance.</a:t>
            </a:r>
          </a:p>
          <a:p>
            <a:pPr marL="465887" lvl="1"/>
            <a:endParaRPr lang="en-US" dirty="0"/>
          </a:p>
          <a:p>
            <a:pPr marL="0" indent="0">
              <a:buNone/>
            </a:pPr>
            <a:r>
              <a:rPr lang="en-US" dirty="0"/>
              <a:t>4) Reaction severity is not well reflected by either test. But the higher the level or larger the wheel, the more likely a true allergy does exist. </a:t>
            </a:r>
          </a:p>
          <a:p>
            <a:pPr marL="628650" lvl="1" indent="-171450">
              <a:buFont typeface="Arial" panose="020B0604020202020204" pitchFamily="34" charset="0"/>
              <a:buChar char="•"/>
            </a:pPr>
            <a:r>
              <a:rPr lang="en-US" dirty="0"/>
              <a:t>Remember, the “levels” associated with blood tests from a lab are completely arbitrary. Someone either has a food allergy or they don’t. </a:t>
            </a:r>
          </a:p>
          <a:p>
            <a:pPr marL="628650" lvl="1" indent="-171450">
              <a:buFont typeface="Arial" panose="020B0604020202020204" pitchFamily="34" charset="0"/>
              <a:buChar char="•"/>
            </a:pPr>
            <a:r>
              <a:rPr lang="en-US" dirty="0"/>
              <a:t>And there are so many factors that can affect the severity of a reaction to food that can’t be captured in a test</a:t>
            </a:r>
          </a:p>
        </p:txBody>
      </p:sp>
      <p:sp>
        <p:nvSpPr>
          <p:cNvPr id="4" name="Slide Number Placeholder 3"/>
          <p:cNvSpPr>
            <a:spLocks noGrp="1"/>
          </p:cNvSpPr>
          <p:nvPr>
            <p:ph type="sldNum" sz="quarter" idx="5"/>
          </p:nvPr>
        </p:nvSpPr>
        <p:spPr/>
        <p:txBody>
          <a:bodyPr/>
          <a:lstStyle/>
          <a:p>
            <a:fld id="{F52324F3-5B55-497A-90EA-7926B1754A98}" type="slidenum">
              <a:rPr lang="en-US" smtClean="0"/>
              <a:t>20</a:t>
            </a:fld>
            <a:endParaRPr lang="en-US"/>
          </a:p>
        </p:txBody>
      </p:sp>
    </p:spTree>
    <p:extLst>
      <p:ext uri="{BB962C8B-B14F-4D97-AF65-F5344CB8AC3E}">
        <p14:creationId xmlns:p14="http://schemas.microsoft.com/office/powerpoint/2010/main" val="42310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several reasons why determining severity is so difficult with a single test: all these factors that can lower an allergic threshold, which could make a reaction more severe on a particular day:</a:t>
            </a:r>
          </a:p>
          <a:p>
            <a:pPr marL="628650" lvl="1" indent="-171450">
              <a:buFont typeface="Arial" panose="020B0604020202020204" pitchFamily="34" charset="0"/>
              <a:buChar char="•"/>
            </a:pPr>
            <a:r>
              <a:rPr lang="en-US" b="0" dirty="0"/>
              <a:t>Underlying asthma</a:t>
            </a:r>
          </a:p>
          <a:p>
            <a:pPr marL="628650" lvl="1" indent="-171450">
              <a:buFont typeface="Arial" panose="020B0604020202020204" pitchFamily="34" charset="0"/>
              <a:buChar char="•"/>
            </a:pPr>
            <a:r>
              <a:rPr lang="en-US" b="0" dirty="0"/>
              <a:t>Viral illness or uncontrolled eczema</a:t>
            </a:r>
          </a:p>
          <a:p>
            <a:pPr marL="628650" lvl="1" indent="-171450">
              <a:buFont typeface="Arial" panose="020B0604020202020204" pitchFamily="34" charset="0"/>
              <a:buChar char="•"/>
            </a:pPr>
            <a:r>
              <a:rPr lang="en-US" b="0" dirty="0"/>
              <a:t>Exercise</a:t>
            </a:r>
          </a:p>
          <a:p>
            <a:pPr marL="628650" lvl="1" indent="-171450">
              <a:buFont typeface="Arial" panose="020B0604020202020204" pitchFamily="34" charset="0"/>
              <a:buChar char="•"/>
            </a:pPr>
            <a:r>
              <a:rPr lang="en-US" b="0" dirty="0"/>
              <a:t>Alcohol</a:t>
            </a:r>
          </a:p>
          <a:p>
            <a:pPr marL="628650" lvl="1" indent="-171450">
              <a:buFont typeface="Arial" panose="020B0604020202020204" pitchFamily="34" charset="0"/>
              <a:buChar char="•"/>
            </a:pPr>
            <a:r>
              <a:rPr lang="en-US" b="0" dirty="0"/>
              <a:t>Amount consumed</a:t>
            </a:r>
          </a:p>
          <a:p>
            <a:pPr marL="628650" lvl="1" indent="-171450">
              <a:buFont typeface="Arial" panose="020B0604020202020204" pitchFamily="34" charset="0"/>
              <a:buChar char="•"/>
            </a:pPr>
            <a:r>
              <a:rPr lang="en-US" b="0" dirty="0"/>
              <a:t>And use of certain medications like beta blockers or NSAIDs</a:t>
            </a:r>
          </a:p>
          <a:p>
            <a:endParaRPr lang="en-US" dirty="0"/>
          </a:p>
          <a:p>
            <a:r>
              <a:rPr lang="en-US" dirty="0"/>
              <a:t>*****</a:t>
            </a:r>
          </a:p>
          <a:p>
            <a:r>
              <a:rPr lang="en-US" dirty="0"/>
              <a:t>From source (</a:t>
            </a:r>
            <a:r>
              <a:rPr lang="en-US" dirty="0">
                <a:sym typeface="Wingdings" panose="05000000000000000000" pitchFamily="2" charset="2"/>
              </a:rPr>
              <a:t>Sampson et al. 2014):</a:t>
            </a:r>
            <a:endParaRPr lang="en-US" dirty="0"/>
          </a:p>
          <a:p>
            <a:pPr marL="640594" lvl="1" indent="-174708">
              <a:buFont typeface="Arial" panose="020B0604020202020204" pitchFamily="34" charset="0"/>
              <a:buChar char="•"/>
            </a:pPr>
            <a:r>
              <a:rPr lang="en-US" dirty="0"/>
              <a:t>Fatal and near-fatal reactions have been reported to be caused by food allergy, and these reactions have been related to a number of factors, including adolescent age, underlying respiratory disease (</a:t>
            </a:r>
            <a:r>
              <a:rPr lang="en-US" dirty="0" err="1"/>
              <a:t>eg</a:t>
            </a:r>
            <a:r>
              <a:rPr lang="en-US" dirty="0"/>
              <a:t>, asthma), concomitant use of b-blocker medications, reactions that do not involve the skin, and delayed treatment or failure to treat with epinephrine.</a:t>
            </a:r>
          </a:p>
          <a:p>
            <a:pPr marL="640594" lvl="1" indent="-174708">
              <a:buFont typeface="Arial" panose="020B0604020202020204" pitchFamily="34" charset="0"/>
              <a:buChar char="•"/>
            </a:pPr>
            <a:r>
              <a:rPr lang="en-US" dirty="0"/>
              <a:t>NSAIDs may function as </a:t>
            </a:r>
            <a:r>
              <a:rPr lang="en-US" dirty="0" err="1"/>
              <a:t>haptens</a:t>
            </a:r>
            <a:r>
              <a:rPr lang="en-US" dirty="0"/>
              <a:t> capable of inducing allergic sensitization</a:t>
            </a:r>
          </a:p>
          <a:p>
            <a:pPr marL="1097794" lvl="2" indent="-174708">
              <a:buFont typeface="Arial" panose="020B0604020202020204" pitchFamily="34" charset="0"/>
              <a:buChar char="•"/>
            </a:pPr>
            <a:r>
              <a:rPr lang="en-US" dirty="0" err="1"/>
              <a:t>Haptens</a:t>
            </a:r>
            <a:r>
              <a:rPr lang="en-US" dirty="0"/>
              <a:t> = small molecule which, when combined with a larger carrier such as a protein, can elicit the production of antibodies that bind specifically to it</a:t>
            </a:r>
          </a:p>
        </p:txBody>
      </p:sp>
      <p:sp>
        <p:nvSpPr>
          <p:cNvPr id="4" name="Slide Number Placeholder 3"/>
          <p:cNvSpPr>
            <a:spLocks noGrp="1"/>
          </p:cNvSpPr>
          <p:nvPr>
            <p:ph type="sldNum" sz="quarter" idx="5"/>
          </p:nvPr>
        </p:nvSpPr>
        <p:spPr/>
        <p:txBody>
          <a:bodyPr/>
          <a:lstStyle/>
          <a:p>
            <a:fld id="{F52324F3-5B55-497A-90EA-7926B1754A98}" type="slidenum">
              <a:rPr lang="en-US" smtClean="0"/>
              <a:t>21</a:t>
            </a:fld>
            <a:endParaRPr lang="en-US"/>
          </a:p>
        </p:txBody>
      </p:sp>
    </p:spTree>
    <p:extLst>
      <p:ext uri="{BB962C8B-B14F-4D97-AF65-F5344CB8AC3E}">
        <p14:creationId xmlns:p14="http://schemas.microsoft.com/office/powerpoint/2010/main" val="3379745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an interesting review of </a:t>
            </a:r>
            <a:r>
              <a:rPr lang="en-US" dirty="0" err="1"/>
              <a:t>IgE</a:t>
            </a:r>
            <a:r>
              <a:rPr lang="en-US" dirty="0"/>
              <a:t> food tests ordered at Nationwide Children’s Hospital in Columbus, Ohio in 2013.</a:t>
            </a:r>
          </a:p>
          <a:p>
            <a:pPr marL="640594" lvl="1" indent="-174708">
              <a:buFont typeface="Arial" panose="020B0604020202020204" pitchFamily="34" charset="0"/>
              <a:buChar char="•"/>
            </a:pPr>
            <a:r>
              <a:rPr lang="en-US" i="1" dirty="0"/>
              <a:t>Over 10,000 single-food tests and 3,000 food panels were ordered by providers from 16 different specialties. </a:t>
            </a:r>
          </a:p>
          <a:p>
            <a:pPr marL="640594" lvl="1" indent="-174708">
              <a:buFont typeface="Arial" panose="020B0604020202020204" pitchFamily="34" charset="0"/>
              <a:buChar char="•"/>
            </a:pPr>
            <a:r>
              <a:rPr lang="en-US" dirty="0"/>
              <a:t>So looking just at Allergists and PCPs (which included pediatricians, family practice, or internal medicine providers) you can see the difference in ordering practices.</a:t>
            </a:r>
          </a:p>
          <a:p>
            <a:pPr marL="1106481" lvl="2" indent="-174708">
              <a:buFont typeface="Arial" panose="020B0604020202020204" pitchFamily="34" charset="0"/>
              <a:buChar char="•"/>
            </a:pPr>
            <a:r>
              <a:rPr lang="en-US" dirty="0"/>
              <a:t>Almost all of the tests ordered by Allergists were single food </a:t>
            </a:r>
            <a:r>
              <a:rPr lang="en-US" dirty="0" err="1"/>
              <a:t>IgE</a:t>
            </a:r>
            <a:endParaRPr lang="en-US" dirty="0"/>
          </a:p>
          <a:p>
            <a:pPr marL="1106481" lvl="2" indent="-174708">
              <a:buFont typeface="Arial" panose="020B0604020202020204" pitchFamily="34" charset="0"/>
              <a:buChar char="•"/>
            </a:pPr>
            <a:r>
              <a:rPr lang="en-US" dirty="0"/>
              <a:t>Whereas the PCPs had a more even split between single food and panel testing.</a:t>
            </a:r>
          </a:p>
          <a:p>
            <a:pPr marL="640594" lvl="1" indent="-174708">
              <a:buFont typeface="Arial" panose="020B0604020202020204" pitchFamily="34" charset="0"/>
              <a:buChar char="•"/>
            </a:pPr>
            <a:r>
              <a:rPr lang="en-US" dirty="0"/>
              <a:t>Additionally, PCPS ordered significantly more tests for foods associated with low prevalence of </a:t>
            </a:r>
            <a:r>
              <a:rPr lang="en-US" dirty="0" err="1"/>
              <a:t>IgE</a:t>
            </a:r>
            <a:r>
              <a:rPr lang="en-US" dirty="0"/>
              <a:t>-mediated food allergy, such as strawberry, beef, corn, and tomato</a:t>
            </a:r>
          </a:p>
          <a:p>
            <a:pPr marL="640594" lvl="1" indent="-174708">
              <a:buFont typeface="Arial" panose="020B0604020202020204" pitchFamily="34" charset="0"/>
              <a:buChar char="•"/>
            </a:pPr>
            <a:endParaRPr lang="en-US" dirty="0"/>
          </a:p>
          <a:p>
            <a:r>
              <a:rPr lang="en-US" b="1" dirty="0"/>
              <a:t>Why is this data important? </a:t>
            </a:r>
          </a:p>
          <a:p>
            <a:r>
              <a:rPr lang="en-US" b="1" dirty="0"/>
              <a:t>	1) it costs more money to do unnecessary tests and panels </a:t>
            </a:r>
          </a:p>
          <a:p>
            <a:r>
              <a:rPr lang="en-US" b="1" dirty="0"/>
              <a:t>	2) can lead to unnecessary food avoidances </a:t>
            </a:r>
          </a:p>
          <a:p>
            <a:r>
              <a:rPr lang="en-US" b="1" dirty="0"/>
              <a:t>	3) If someone is sensitized to a food that they eat regularly, and is told to remove it, they are now at risk for developing an </a:t>
            </a:r>
            <a:r>
              <a:rPr lang="en-US" b="1" dirty="0" err="1"/>
              <a:t>IgE</a:t>
            </a:r>
            <a:r>
              <a:rPr lang="en-US" b="1" dirty="0"/>
              <a:t>-mediated food allergy. This doesn’t happen to everyone, but there are cases of it happening. </a:t>
            </a:r>
            <a:r>
              <a:rPr lang="en-US" b="0" dirty="0"/>
              <a:t>Especially with milk and egg, there have been cases of allergic reaction after removing them for just a few months – even having anaphylaxis with first reintroduction.</a:t>
            </a:r>
            <a:endParaRPr lang="en-US" b="1" dirty="0"/>
          </a:p>
          <a:p>
            <a:endParaRPr lang="en-US" dirty="0"/>
          </a:p>
          <a:p>
            <a:r>
              <a:rPr lang="en-US" dirty="0"/>
              <a:t>*****</a:t>
            </a:r>
          </a:p>
          <a:p>
            <a:r>
              <a:rPr lang="en-US" dirty="0"/>
              <a:t>Additional study info:</a:t>
            </a:r>
          </a:p>
          <a:p>
            <a:pPr marL="640594" lvl="1" indent="-174708">
              <a:buFont typeface="Arial" panose="020B0604020202020204" pitchFamily="34" charset="0"/>
              <a:buChar char="•"/>
            </a:pPr>
            <a:r>
              <a:rPr lang="en-US" dirty="0"/>
              <a:t>The most ordered food panel included 11 foods: clam, cod, corn, egg, milk, peanut, scallop, shrimp, soy, walnut, and wheat</a:t>
            </a:r>
          </a:p>
          <a:p>
            <a:pPr marL="640594" lvl="1" indent="-174708">
              <a:buFont typeface="Arial" panose="020B0604020202020204" pitchFamily="34" charset="0"/>
              <a:buChar char="•"/>
            </a:pPr>
            <a:r>
              <a:rPr lang="en-US" dirty="0"/>
              <a:t>Within the PCP group, Pediatricians ordered the most single food </a:t>
            </a:r>
            <a:r>
              <a:rPr lang="en-US" dirty="0" err="1"/>
              <a:t>IgE</a:t>
            </a:r>
            <a:r>
              <a:rPr lang="en-US" dirty="0"/>
              <a:t> tests (97.9%)</a:t>
            </a:r>
          </a:p>
          <a:p>
            <a:pPr marL="640594" lvl="1" indent="-174708">
              <a:buFont typeface="Arial" panose="020B0604020202020204" pitchFamily="34" charset="0"/>
              <a:buChar char="•"/>
            </a:pPr>
            <a:r>
              <a:rPr lang="en-US" dirty="0"/>
              <a:t>Allergists ordered significantly more total </a:t>
            </a:r>
            <a:r>
              <a:rPr lang="en-US" dirty="0" err="1"/>
              <a:t>IgE</a:t>
            </a:r>
            <a:r>
              <a:rPr lang="en-US" dirty="0"/>
              <a:t> tests per physician compared with PCP</a:t>
            </a:r>
          </a:p>
        </p:txBody>
      </p:sp>
      <p:sp>
        <p:nvSpPr>
          <p:cNvPr id="4" name="Slide Number Placeholder 3"/>
          <p:cNvSpPr>
            <a:spLocks noGrp="1"/>
          </p:cNvSpPr>
          <p:nvPr>
            <p:ph type="sldNum" sz="quarter" idx="5"/>
          </p:nvPr>
        </p:nvSpPr>
        <p:spPr/>
        <p:txBody>
          <a:bodyPr/>
          <a:lstStyle/>
          <a:p>
            <a:fld id="{F52324F3-5B55-497A-90EA-7926B1754A98}" type="slidenum">
              <a:rPr lang="en-US" smtClean="0"/>
              <a:t>22</a:t>
            </a:fld>
            <a:endParaRPr lang="en-US"/>
          </a:p>
        </p:txBody>
      </p:sp>
    </p:spTree>
    <p:extLst>
      <p:ext uri="{BB962C8B-B14F-4D97-AF65-F5344CB8AC3E}">
        <p14:creationId xmlns:p14="http://schemas.microsoft.com/office/powerpoint/2010/main" val="170846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diagnostic tool I want to go over today is the Oral Food Challenge.</a:t>
            </a:r>
          </a:p>
          <a:p>
            <a:pPr marL="628650" lvl="1" indent="-171450">
              <a:buFont typeface="Arial" panose="020B0604020202020204" pitchFamily="34" charset="0"/>
              <a:buChar char="•"/>
            </a:pPr>
            <a:r>
              <a:rPr lang="en-US" dirty="0"/>
              <a:t>This is a procedure that involves consuming a known or suspected allergen in a controlled setting to essentially see if someone will have a reaction or not.</a:t>
            </a:r>
          </a:p>
          <a:p>
            <a:pPr marL="628650" lvl="1" indent="-171450">
              <a:buFont typeface="Arial" panose="020B0604020202020204" pitchFamily="34" charset="0"/>
              <a:buChar char="•"/>
            </a:pPr>
            <a:r>
              <a:rPr lang="en-US" dirty="0"/>
              <a:t>It is also used to assess for natural tolerance, which honestly this is the more common use in clinical practice.</a:t>
            </a:r>
          </a:p>
          <a:p>
            <a:endParaRPr lang="en-US" dirty="0"/>
          </a:p>
          <a:p>
            <a:r>
              <a:rPr lang="en-US" dirty="0"/>
              <a:t>There are many different protocols out there; on the screen is an example of a 6-Dose Protocol for someone with an </a:t>
            </a:r>
            <a:r>
              <a:rPr lang="en-US" dirty="0" err="1"/>
              <a:t>IgE</a:t>
            </a:r>
            <a:r>
              <a:rPr lang="en-US" dirty="0"/>
              <a:t> food allergy from the </a:t>
            </a:r>
            <a:r>
              <a:rPr lang="en-US" dirty="0" err="1"/>
              <a:t>quadA</a:t>
            </a:r>
            <a:r>
              <a:rPr lang="en-US" dirty="0"/>
              <a:t>-I Work group Report. Regardless of protocol, food challenges are long and stressful events for a patient and their families.</a:t>
            </a:r>
          </a:p>
          <a:p>
            <a:pPr marL="628650" lvl="1" indent="-171450">
              <a:buFont typeface="Arial" panose="020B0604020202020204" pitchFamily="34" charset="0"/>
              <a:buChar char="•"/>
            </a:pPr>
            <a:r>
              <a:rPr lang="en-US" dirty="0"/>
              <a:t>It requires a 2-4 hour fast, depending on age</a:t>
            </a:r>
          </a:p>
          <a:p>
            <a:pPr marL="628650" lvl="1" indent="-171450">
              <a:buFont typeface="Arial" panose="020B0604020202020204" pitchFamily="34" charset="0"/>
              <a:buChar char="•"/>
            </a:pPr>
            <a:r>
              <a:rPr lang="en-US" dirty="0"/>
              <a:t>Increasing amounts of the allergen are given every 15-30 minutes. Sometimes these percentages are adjusted – like with a baked egg muffin challenge – to make it easier to divide the actual food; other challenges use protein powders in a vehicle like applesauce.</a:t>
            </a:r>
          </a:p>
          <a:p>
            <a:pPr marL="628650" lvl="1" indent="-171450">
              <a:buFont typeface="Arial" panose="020B0604020202020204" pitchFamily="34" charset="0"/>
              <a:buChar char="•"/>
            </a:pPr>
            <a:r>
              <a:rPr lang="en-US" dirty="0"/>
              <a:t>The entire challenge will take several hours in the clinic, while the patient is being monitored for signs of an allergic response. </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Have you ever spent 3 hours in a tiny room with a toddler? You can imagine how stressful this experience can be for parents. Plus the added anxiety of a potential reaction.</a:t>
            </a:r>
          </a:p>
          <a:p>
            <a:pPr marL="640594" lvl="1" indent="-174708">
              <a:buFont typeface="Arial" panose="020B0604020202020204" pitchFamily="34" charset="0"/>
              <a:buChar char="•"/>
            </a:pPr>
            <a:r>
              <a:rPr lang="en-US" dirty="0"/>
              <a:t>Which is why most food challenges are either done in the clinic or hospital - medical supervision is absolutely required. </a:t>
            </a:r>
          </a:p>
          <a:p>
            <a:pPr marL="640594" lvl="1" indent="-174708">
              <a:buFont typeface="Arial" panose="020B0604020202020204" pitchFamily="34" charset="0"/>
              <a:buChar char="•"/>
            </a:pPr>
            <a:r>
              <a:rPr lang="en-US" dirty="0"/>
              <a:t>Reactions can and do occur. The clinic and staff need to be prepared to treat a potentially threatening reaction. </a:t>
            </a:r>
          </a:p>
        </p:txBody>
      </p:sp>
      <p:sp>
        <p:nvSpPr>
          <p:cNvPr id="4" name="Slide Number Placeholder 3"/>
          <p:cNvSpPr>
            <a:spLocks noGrp="1"/>
          </p:cNvSpPr>
          <p:nvPr>
            <p:ph type="sldNum" sz="quarter" idx="5"/>
          </p:nvPr>
        </p:nvSpPr>
        <p:spPr/>
        <p:txBody>
          <a:bodyPr/>
          <a:lstStyle/>
          <a:p>
            <a:fld id="{F52324F3-5B55-497A-90EA-7926B1754A98}" type="slidenum">
              <a:rPr lang="en-US" smtClean="0"/>
              <a:t>23</a:t>
            </a:fld>
            <a:endParaRPr lang="en-US"/>
          </a:p>
        </p:txBody>
      </p:sp>
    </p:spTree>
    <p:extLst>
      <p:ext uri="{BB962C8B-B14F-4D97-AF65-F5344CB8AC3E}">
        <p14:creationId xmlns:p14="http://schemas.microsoft.com/office/powerpoint/2010/main" val="2015654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while dietitians are not administering or supervising an oral food challenge, food allergy dietitians can still play a huge role in preparation and post-challenge education. </a:t>
            </a:r>
          </a:p>
        </p:txBody>
      </p:sp>
      <p:sp>
        <p:nvSpPr>
          <p:cNvPr id="4" name="Slide Number Placeholder 3"/>
          <p:cNvSpPr>
            <a:spLocks noGrp="1"/>
          </p:cNvSpPr>
          <p:nvPr>
            <p:ph type="sldNum" sz="quarter" idx="5"/>
          </p:nvPr>
        </p:nvSpPr>
        <p:spPr/>
        <p:txBody>
          <a:bodyPr/>
          <a:lstStyle/>
          <a:p>
            <a:fld id="{F52324F3-5B55-497A-90EA-7926B1754A98}" type="slidenum">
              <a:rPr lang="en-US" smtClean="0"/>
              <a:t>24</a:t>
            </a:fld>
            <a:endParaRPr lang="en-US"/>
          </a:p>
        </p:txBody>
      </p:sp>
    </p:spTree>
    <p:extLst>
      <p:ext uri="{BB962C8B-B14F-4D97-AF65-F5344CB8AC3E}">
        <p14:creationId xmlns:p14="http://schemas.microsoft.com/office/powerpoint/2010/main" val="4053071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good transition into Nutrition Care &amp; Considerations for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25</a:t>
            </a:fld>
            <a:endParaRPr lang="en-US"/>
          </a:p>
        </p:txBody>
      </p:sp>
    </p:spTree>
    <p:extLst>
      <p:ext uri="{BB962C8B-B14F-4D97-AF65-F5344CB8AC3E}">
        <p14:creationId xmlns:p14="http://schemas.microsoft.com/office/powerpoint/2010/main" val="12967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breakdown of the most common food allergens for children in the United States, using data from a 2018 study by Gupta et al.</a:t>
            </a:r>
          </a:p>
          <a:p>
            <a:pPr marL="628650" lvl="1" indent="-171450">
              <a:buFont typeface="Arial" panose="020B0604020202020204" pitchFamily="34" charset="0"/>
              <a:buChar char="•"/>
            </a:pPr>
            <a:r>
              <a:rPr lang="en-US" dirty="0"/>
              <a:t>Of note, egg, milk, and wheat have much higher prevalence in children 1-2 years of 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Understanding prevalence is important in diagnostic workup – what is the pretest probability or likelihood that a diagnosis will be present in a particular patient?</a:t>
            </a:r>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26</a:t>
            </a:fld>
            <a:endParaRPr lang="en-US"/>
          </a:p>
        </p:txBody>
      </p:sp>
    </p:spTree>
    <p:extLst>
      <p:ext uri="{BB962C8B-B14F-4D97-AF65-F5344CB8AC3E}">
        <p14:creationId xmlns:p14="http://schemas.microsoft.com/office/powerpoint/2010/main" val="1095793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adult-onset food allergy, we need more research for better understanding. </a:t>
            </a:r>
          </a:p>
          <a:p>
            <a:r>
              <a:rPr lang="en-US" dirty="0"/>
              <a:t>A 2015 study identified 171 cases of adult-onset food allergy from a data warehouse using a diagnostic codes search and chart review</a:t>
            </a:r>
          </a:p>
          <a:p>
            <a:pPr marL="640594" lvl="1" indent="-174708" defTabSz="931774">
              <a:buFont typeface="Arial" panose="020B0604020202020204" pitchFamily="34" charset="0"/>
              <a:buChar char="•"/>
              <a:defRPr/>
            </a:pPr>
            <a:r>
              <a:rPr lang="en-US" dirty="0"/>
              <a:t>54% cases shellfish - This tracks, with observations from allergists on the east coast, who report patients in 30s and 40s developing shellfish allergy \</a:t>
            </a:r>
          </a:p>
          <a:p>
            <a:pPr marL="640594" lvl="1" indent="-174708">
              <a:buFont typeface="Arial" panose="020B0604020202020204" pitchFamily="34" charset="0"/>
              <a:buChar char="•"/>
            </a:pPr>
            <a:r>
              <a:rPr lang="en-US" i="1" dirty="0"/>
              <a:t>43% cases tree nut </a:t>
            </a:r>
          </a:p>
          <a:p>
            <a:pPr marL="640594" lvl="1" indent="-174708">
              <a:buFont typeface="Arial" panose="020B0604020202020204" pitchFamily="34" charset="0"/>
              <a:buChar char="•"/>
            </a:pPr>
            <a:r>
              <a:rPr lang="en-US" i="1" dirty="0"/>
              <a:t>15% cases fish </a:t>
            </a:r>
          </a:p>
          <a:p>
            <a:pPr marL="640594" lvl="1" indent="-174708">
              <a:buFont typeface="Arial" panose="020B0604020202020204" pitchFamily="34" charset="0"/>
              <a:buChar char="•"/>
            </a:pPr>
            <a:r>
              <a:rPr lang="en-US" i="1" dirty="0"/>
              <a:t>13% cases soy </a:t>
            </a:r>
          </a:p>
          <a:p>
            <a:pPr marL="640594" lvl="1" indent="-174708">
              <a:buFont typeface="Arial" panose="020B0604020202020204" pitchFamily="34" charset="0"/>
              <a:buChar char="•"/>
            </a:pPr>
            <a:r>
              <a:rPr lang="en-US" i="1" dirty="0"/>
              <a:t>9% cases peanuts </a:t>
            </a:r>
          </a:p>
          <a:p>
            <a:pPr marL="640594" lvl="1" indent="-174708">
              <a:buFont typeface="Arial" panose="020B0604020202020204" pitchFamily="34" charset="0"/>
              <a:buChar char="•"/>
            </a:pPr>
            <a:endParaRPr lang="en-US" dirty="0"/>
          </a:p>
          <a:p>
            <a:r>
              <a:rPr lang="en-US" dirty="0"/>
              <a:t>Tree nuts, fish, soy, and peanuts rounded out the top five adult-onset allergies. Of note, there were over 30 food allergens identified, including foods from all the different food groups </a:t>
            </a:r>
            <a:r>
              <a:rPr lang="en-US" i="1" dirty="0"/>
              <a:t>(meat and poultry, grains, fruits, vegetables, seeds, herbs, and spices).</a:t>
            </a:r>
          </a:p>
          <a:p>
            <a:endParaRPr lang="en-US" dirty="0"/>
          </a:p>
          <a:p>
            <a:r>
              <a:rPr lang="en-US" dirty="0"/>
              <a:t>*****</a:t>
            </a:r>
          </a:p>
          <a:p>
            <a:r>
              <a:rPr lang="en-US" dirty="0"/>
              <a:t>It was interesting that about 16% of those patients were allergic to more than one food.</a:t>
            </a:r>
          </a:p>
        </p:txBody>
      </p:sp>
      <p:sp>
        <p:nvSpPr>
          <p:cNvPr id="4" name="Slide Number Placeholder 3"/>
          <p:cNvSpPr>
            <a:spLocks noGrp="1"/>
          </p:cNvSpPr>
          <p:nvPr>
            <p:ph type="sldNum" sz="quarter" idx="5"/>
          </p:nvPr>
        </p:nvSpPr>
        <p:spPr/>
        <p:txBody>
          <a:bodyPr/>
          <a:lstStyle/>
          <a:p>
            <a:fld id="{F52324F3-5B55-497A-90EA-7926B1754A98}" type="slidenum">
              <a:rPr lang="en-US" smtClean="0"/>
              <a:t>27</a:t>
            </a:fld>
            <a:endParaRPr lang="en-US"/>
          </a:p>
        </p:txBody>
      </p:sp>
    </p:spTree>
    <p:extLst>
      <p:ext uri="{BB962C8B-B14F-4D97-AF65-F5344CB8AC3E}">
        <p14:creationId xmlns:p14="http://schemas.microsoft.com/office/powerpoint/2010/main" val="875983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28</a:t>
            </a:fld>
            <a:endParaRPr lang="en-US"/>
          </a:p>
        </p:txBody>
      </p:sp>
    </p:spTree>
    <p:extLst>
      <p:ext uri="{BB962C8B-B14F-4D97-AF65-F5344CB8AC3E}">
        <p14:creationId xmlns:p14="http://schemas.microsoft.com/office/powerpoint/2010/main" val="4199875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I’ve encountered this misconception a lot with health care providers, including dietitians and nurses. There are actually over 170 different foods have been reported to cause an allergic reaction in the United States.</a:t>
            </a:r>
          </a:p>
          <a:p>
            <a:pPr marL="628650" lvl="1" indent="-171450">
              <a:buFont typeface="Arial" panose="020B0604020202020204" pitchFamily="34" charset="0"/>
              <a:buChar char="•"/>
            </a:pPr>
            <a:r>
              <a:rPr lang="en-US" dirty="0"/>
              <a:t>So while just nine foods are responsible for the most of </a:t>
            </a:r>
            <a:r>
              <a:rPr lang="en-US" dirty="0" err="1"/>
              <a:t>IgE</a:t>
            </a:r>
            <a:r>
              <a:rPr lang="en-US" dirty="0"/>
              <a:t> allergy cases,</a:t>
            </a:r>
          </a:p>
          <a:p>
            <a:pPr marL="628650" lvl="1" indent="-171450">
              <a:buFont typeface="Arial" panose="020B0604020202020204" pitchFamily="34" charset="0"/>
              <a:buChar char="•"/>
            </a:pPr>
            <a:r>
              <a:rPr lang="en-US" dirty="0"/>
              <a:t>Individuals can have serious allergic reactions to foods from all the different food groups – not just “high protein foods” </a:t>
            </a:r>
          </a:p>
          <a:p>
            <a:pPr marL="628650" lvl="1" indent="-171450">
              <a:buFont typeface="Arial" panose="020B0604020202020204" pitchFamily="34" charset="0"/>
              <a:buChar char="•"/>
            </a:pPr>
            <a:r>
              <a:rPr lang="en-US" dirty="0"/>
              <a:t>And even tiny, tiny amounts of protein in a food can cause a reaction. </a:t>
            </a:r>
          </a:p>
        </p:txBody>
      </p:sp>
      <p:sp>
        <p:nvSpPr>
          <p:cNvPr id="4" name="Slide Number Placeholder 3"/>
          <p:cNvSpPr>
            <a:spLocks noGrp="1"/>
          </p:cNvSpPr>
          <p:nvPr>
            <p:ph type="sldNum" sz="quarter" idx="5"/>
          </p:nvPr>
        </p:nvSpPr>
        <p:spPr/>
        <p:txBody>
          <a:bodyPr/>
          <a:lstStyle/>
          <a:p>
            <a:fld id="{F52324F3-5B55-497A-90EA-7926B1754A98}" type="slidenum">
              <a:rPr lang="en-US" smtClean="0"/>
              <a:t>29</a:t>
            </a:fld>
            <a:endParaRPr lang="en-US"/>
          </a:p>
        </p:txBody>
      </p:sp>
    </p:spTree>
    <p:extLst>
      <p:ext uri="{BB962C8B-B14F-4D97-AF65-F5344CB8AC3E}">
        <p14:creationId xmlns:p14="http://schemas.microsoft.com/office/powerpoint/2010/main" val="255987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objectives; we’ve got a lot to cover in the next hour!</a:t>
            </a:r>
          </a:p>
        </p:txBody>
      </p:sp>
      <p:sp>
        <p:nvSpPr>
          <p:cNvPr id="4" name="Slide Number Placeholder 3"/>
          <p:cNvSpPr>
            <a:spLocks noGrp="1"/>
          </p:cNvSpPr>
          <p:nvPr>
            <p:ph type="sldNum" sz="quarter" idx="5"/>
          </p:nvPr>
        </p:nvSpPr>
        <p:spPr/>
        <p:txBody>
          <a:bodyPr/>
          <a:lstStyle/>
          <a:p>
            <a:fld id="{F52324F3-5B55-497A-90EA-7926B1754A98}" type="slidenum">
              <a:rPr lang="en-US" smtClean="0"/>
              <a:t>3</a:t>
            </a:fld>
            <a:endParaRPr lang="en-US"/>
          </a:p>
        </p:txBody>
      </p:sp>
    </p:spTree>
    <p:extLst>
      <p:ext uri="{BB962C8B-B14F-4D97-AF65-F5344CB8AC3E}">
        <p14:creationId xmlns:p14="http://schemas.microsoft.com/office/powerpoint/2010/main" val="893336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nutrition management of food allergy really depends on a clear clinical diagnosis, as we reviewed earlier.</a:t>
            </a:r>
          </a:p>
          <a:p>
            <a:pPr marL="628650" lvl="1" indent="-171450">
              <a:buFont typeface="Arial" panose="020B0604020202020204" pitchFamily="34" charset="0"/>
              <a:buChar char="•"/>
            </a:pPr>
            <a:r>
              <a:rPr lang="en-US" dirty="0"/>
              <a:t>Elimination diets remain the cornerstone for food allergy nutrition management. </a:t>
            </a:r>
          </a:p>
          <a:p>
            <a:pPr marL="628650" lvl="1" indent="-171450">
              <a:buFont typeface="Arial" panose="020B0604020202020204" pitchFamily="34" charset="0"/>
              <a:buChar char="•"/>
            </a:pPr>
            <a:r>
              <a:rPr lang="en-US" dirty="0"/>
              <a:t>Despite the progress of immunotherapies, there is no “cure” for food allergies right now. </a:t>
            </a:r>
          </a:p>
          <a:p>
            <a:pPr marL="628650" lvl="1" indent="-171450">
              <a:buFont typeface="Arial" panose="020B0604020202020204" pitchFamily="34" charset="0"/>
              <a:buChar char="•"/>
            </a:pPr>
            <a:r>
              <a:rPr lang="en-US" dirty="0"/>
              <a:t>It is just as important that patients learn how to recognize and treat their symptoms – which sometimes can fall through the cracks during healthcare appointments.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But I want to stress that label reading alone </a:t>
            </a:r>
            <a:r>
              <a:rPr lang="en-US" b="1" dirty="0"/>
              <a:t>is not enough </a:t>
            </a:r>
            <a:r>
              <a:rPr lang="en-US" b="0" dirty="0"/>
              <a:t>for nutrition education. &lt;&lt;cue animation&gt;&gt; It’s just the starting point.</a:t>
            </a:r>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30</a:t>
            </a:fld>
            <a:endParaRPr lang="en-US"/>
          </a:p>
        </p:txBody>
      </p:sp>
    </p:spTree>
    <p:extLst>
      <p:ext uri="{BB962C8B-B14F-4D97-AF65-F5344CB8AC3E}">
        <p14:creationId xmlns:p14="http://schemas.microsoft.com/office/powerpoint/2010/main" val="3326290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Allergen  Labeling and Consumer Protection Act of 2004, or FALCPA provides guidance for food labels that contain any of the top 8 allergens, which are cow’s milk, egg, wheat, soy, peanuts, tree nuts, fish, and shellfish.</a:t>
            </a:r>
          </a:p>
          <a:p>
            <a:endParaRPr lang="en-US" dirty="0"/>
          </a:p>
          <a:p>
            <a:r>
              <a:rPr lang="en-US" dirty="0"/>
              <a:t>There are only 3 ways that these allergens can be identified on a label:</a:t>
            </a:r>
          </a:p>
          <a:p>
            <a:pPr marL="685800" lvl="1" indent="-228600">
              <a:buFont typeface="+mj-lt"/>
              <a:buAutoNum type="arabicPeriod"/>
            </a:pPr>
            <a:r>
              <a:rPr lang="en-US" dirty="0"/>
              <a:t>Within the ingredient list, using the allergen’s common name</a:t>
            </a:r>
          </a:p>
          <a:p>
            <a:pPr marL="685800" lvl="1" indent="-228600">
              <a:buFont typeface="+mj-lt"/>
              <a:buAutoNum type="arabicPeriod"/>
            </a:pPr>
            <a:r>
              <a:rPr lang="en-US" dirty="0"/>
              <a:t>Parenthetically within the ingredient list, if the ingredient is not the common name</a:t>
            </a:r>
          </a:p>
          <a:p>
            <a:pPr marL="1143000" lvl="2" indent="-228600">
              <a:buFont typeface="Arial" panose="020B0604020202020204" pitchFamily="34" charset="0"/>
              <a:buChar char="•"/>
            </a:pPr>
            <a:r>
              <a:rPr lang="en-US" dirty="0"/>
              <a:t>An example would be farina, must have wheat in parathesis immediately afterwards</a:t>
            </a:r>
          </a:p>
          <a:p>
            <a:pPr marL="685800" lvl="1" indent="-228600">
              <a:buFont typeface="+mj-lt"/>
              <a:buAutoNum type="arabicPeriod"/>
            </a:pPr>
            <a:r>
              <a:rPr lang="en-US" dirty="0"/>
              <a:t>Under the ingredient list in a Contains statement</a:t>
            </a:r>
          </a:p>
          <a:p>
            <a:pPr marL="1143000" lvl="2" indent="-228600">
              <a:buFont typeface="Arial" panose="020B0604020202020204" pitchFamily="34" charset="0"/>
              <a:buChar char="•"/>
            </a:pPr>
            <a:r>
              <a:rPr lang="en-US" dirty="0"/>
              <a:t>If this method is used, all the common allergens must be included. </a:t>
            </a:r>
          </a:p>
        </p:txBody>
      </p:sp>
      <p:sp>
        <p:nvSpPr>
          <p:cNvPr id="4" name="Slide Number Placeholder 3"/>
          <p:cNvSpPr>
            <a:spLocks noGrp="1"/>
          </p:cNvSpPr>
          <p:nvPr>
            <p:ph type="sldNum" sz="quarter" idx="5"/>
          </p:nvPr>
        </p:nvSpPr>
        <p:spPr/>
        <p:txBody>
          <a:bodyPr/>
          <a:lstStyle/>
          <a:p>
            <a:fld id="{F52324F3-5B55-497A-90EA-7926B1754A98}" type="slidenum">
              <a:rPr lang="en-US" smtClean="0"/>
              <a:t>31</a:t>
            </a:fld>
            <a:endParaRPr lang="en-US"/>
          </a:p>
        </p:txBody>
      </p:sp>
    </p:spTree>
    <p:extLst>
      <p:ext uri="{BB962C8B-B14F-4D97-AF65-F5344CB8AC3E}">
        <p14:creationId xmlns:p14="http://schemas.microsoft.com/office/powerpoint/2010/main" val="250859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32</a:t>
            </a:fld>
            <a:endParaRPr lang="en-US"/>
          </a:p>
        </p:txBody>
      </p:sp>
    </p:spTree>
    <p:extLst>
      <p:ext uri="{BB962C8B-B14F-4D97-AF65-F5344CB8AC3E}">
        <p14:creationId xmlns:p14="http://schemas.microsoft.com/office/powerpoint/2010/main" val="518247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that you cannot rely on what the front of a package claims or labels. </a:t>
            </a:r>
          </a:p>
          <a:p>
            <a:endParaRPr lang="en-US" dirty="0"/>
          </a:p>
          <a:p>
            <a:r>
              <a:rPr lang="en-US" dirty="0"/>
              <a:t>For example:</a:t>
            </a:r>
          </a:p>
          <a:p>
            <a:pPr marL="628650" lvl="1" indent="-171450">
              <a:buFont typeface="Arial" panose="020B0604020202020204" pitchFamily="34" charset="0"/>
              <a:buChar char="•"/>
            </a:pPr>
            <a:r>
              <a:rPr lang="en-US" dirty="0"/>
              <a:t>Dairy free is not defined</a:t>
            </a:r>
          </a:p>
          <a:p>
            <a:pPr marL="628650" lvl="1" indent="-171450">
              <a:buFont typeface="Arial" panose="020B0604020202020204" pitchFamily="34" charset="0"/>
              <a:buChar char="•"/>
            </a:pPr>
            <a:r>
              <a:rPr lang="en-US" dirty="0"/>
              <a:t>Non-dairy is defined but allows milk protein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Individuals with food allergies MUST read the ingredient list and Contains statement. The saying goes, </a:t>
            </a:r>
            <a:r>
              <a:rPr lang="en-US" b="1" dirty="0"/>
              <a:t>check every ingredient, every time.</a:t>
            </a:r>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33</a:t>
            </a:fld>
            <a:endParaRPr lang="en-US"/>
          </a:p>
        </p:txBody>
      </p:sp>
    </p:spTree>
    <p:extLst>
      <p:ext uri="{BB962C8B-B14F-4D97-AF65-F5344CB8AC3E}">
        <p14:creationId xmlns:p14="http://schemas.microsoft.com/office/powerpoint/2010/main" val="419908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touch briefly on tree nuts, which can be a little tricky because it is such a broad category.</a:t>
            </a:r>
          </a:p>
          <a:p>
            <a:pPr marL="628650" lvl="1" indent="-171450">
              <a:buFont typeface="Arial" panose="020B0604020202020204" pitchFamily="34" charset="0"/>
              <a:buChar char="•"/>
            </a:pPr>
            <a:r>
              <a:rPr lang="en-US" dirty="0"/>
              <a:t>It gets a little more confusing when you compare intentional standards, as you can see the list is much shorter in the EU and Canada than the  FALCPA definition here in the US.</a:t>
            </a:r>
          </a:p>
          <a:p>
            <a:pPr marL="628650" lvl="1" indent="-171450">
              <a:buFont typeface="Arial" panose="020B0604020202020204" pitchFamily="34" charset="0"/>
              <a:buChar char="•"/>
            </a:pPr>
            <a:r>
              <a:rPr lang="en-US" dirty="0"/>
              <a:t>We do not know that much about the risk of allergenicity with the bottom row of tree nuts.</a:t>
            </a:r>
          </a:p>
          <a:p>
            <a:pPr marL="628650" lvl="1" indent="-171450">
              <a:buFont typeface="Arial" panose="020B0604020202020204" pitchFamily="34" charset="0"/>
              <a:buChar char="•"/>
            </a:pPr>
            <a:r>
              <a:rPr lang="en-US" dirty="0"/>
              <a:t>For example, Coconut, is rarely allergenic in those that have other tree nut allergies. And shea nut is used primarily in personal care products as opposed to our food supply.</a:t>
            </a:r>
          </a:p>
        </p:txBody>
      </p:sp>
      <p:sp>
        <p:nvSpPr>
          <p:cNvPr id="4" name="Slide Number Placeholder 3"/>
          <p:cNvSpPr>
            <a:spLocks noGrp="1"/>
          </p:cNvSpPr>
          <p:nvPr>
            <p:ph type="sldNum" sz="quarter" idx="5"/>
          </p:nvPr>
        </p:nvSpPr>
        <p:spPr/>
        <p:txBody>
          <a:bodyPr/>
          <a:lstStyle/>
          <a:p>
            <a:fld id="{F52324F3-5B55-497A-90EA-7926B1754A98}" type="slidenum">
              <a:rPr lang="en-US" smtClean="0"/>
              <a:t>34</a:t>
            </a:fld>
            <a:endParaRPr lang="en-US"/>
          </a:p>
        </p:txBody>
      </p:sp>
    </p:spTree>
    <p:extLst>
      <p:ext uri="{BB962C8B-B14F-4D97-AF65-F5344CB8AC3E}">
        <p14:creationId xmlns:p14="http://schemas.microsoft.com/office/powerpoint/2010/main" val="1393038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three exemptions to FALCPA:</a:t>
            </a:r>
          </a:p>
          <a:p>
            <a:pPr marL="628650" lvl="1" indent="-171450">
              <a:buFont typeface="Arial" panose="020B0604020202020204" pitchFamily="34" charset="0"/>
              <a:buChar char="•"/>
            </a:pPr>
            <a:r>
              <a:rPr lang="en-US" dirty="0"/>
              <a:t>Highly refined oils</a:t>
            </a:r>
          </a:p>
          <a:p>
            <a:pPr marL="628650" lvl="1" indent="-171450">
              <a:buFont typeface="Arial" panose="020B0604020202020204" pitchFamily="34" charset="0"/>
              <a:buChar char="•"/>
            </a:pPr>
            <a:r>
              <a:rPr lang="en-US" dirty="0"/>
              <a:t>Ice structuring proteins</a:t>
            </a:r>
          </a:p>
          <a:p>
            <a:pPr marL="628650" lvl="1" indent="-171450">
              <a:buFont typeface="Arial" panose="020B0604020202020204" pitchFamily="34" charset="0"/>
              <a:buChar char="•"/>
            </a:pPr>
            <a:r>
              <a:rPr lang="en-US" dirty="0"/>
              <a:t>Soy lecithin – if used as a release or processing agent; it must be labeled if it is an intentional ingredient</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Additionally, FALCPA does not apply to a long list of foods or items that contain food.</a:t>
            </a:r>
          </a:p>
          <a:p>
            <a:pPr marL="628650" lvl="1" indent="-171450">
              <a:buFont typeface="Arial" panose="020B0604020202020204" pitchFamily="34" charset="0"/>
              <a:buChar char="•"/>
            </a:pPr>
            <a:r>
              <a:rPr lang="en-US" dirty="0"/>
              <a:t>This includes alcoholic beverages and any foods regulated by the USDA.</a:t>
            </a:r>
          </a:p>
          <a:p>
            <a:pPr marL="628650" lvl="1" indent="-171450">
              <a:buFont typeface="Arial" panose="020B0604020202020204" pitchFamily="34" charset="0"/>
              <a:buChar char="•"/>
            </a:pPr>
            <a:r>
              <a:rPr lang="en-US" dirty="0"/>
              <a:t>Personal care items and craft supplies can be a hidden source of food allergens. </a:t>
            </a:r>
          </a:p>
          <a:p>
            <a:pPr marL="1085850" lvl="2" indent="-171450">
              <a:buFont typeface="Arial" panose="020B0604020202020204" pitchFamily="34" charset="0"/>
              <a:buChar char="•"/>
            </a:pPr>
            <a:r>
              <a:rPr lang="en-US" dirty="0"/>
              <a:t>For example – someone with a milk allergy shouldn’t use hand soap that contains milk.</a:t>
            </a:r>
          </a:p>
          <a:p>
            <a:pPr marL="1085850" lvl="2" indent="-171450">
              <a:buFont typeface="Arial" panose="020B0604020202020204" pitchFamily="34" charset="0"/>
              <a:buChar char="•"/>
            </a:pPr>
            <a:r>
              <a:rPr lang="en-US" dirty="0"/>
              <a:t>And a toddler that puts things in their mouth probably shouldn’t play with </a:t>
            </a:r>
            <a:r>
              <a:rPr lang="en-US" dirty="0" err="1"/>
              <a:t>Play-doh</a:t>
            </a:r>
            <a:r>
              <a:rPr lang="en-US" dirty="0"/>
              <a:t>.</a:t>
            </a:r>
          </a:p>
          <a:p>
            <a:pPr marL="628650" lvl="1" indent="-171450">
              <a:buFont typeface="Arial" panose="020B0604020202020204" pitchFamily="34" charset="0"/>
              <a:buChar char="•"/>
            </a:pPr>
            <a:r>
              <a:rPr lang="en-US" dirty="0"/>
              <a:t>Pet foods, treats, and supplements also need to be checked for allergens. </a:t>
            </a:r>
          </a:p>
          <a:p>
            <a:pPr marL="1085850" lvl="2" indent="-171450">
              <a:buFont typeface="Arial" panose="020B0604020202020204" pitchFamily="34" charset="0"/>
              <a:buChar char="•"/>
            </a:pPr>
            <a:r>
              <a:rPr lang="en-US" dirty="0"/>
              <a:t>Take dogs for example. If an allergen is in their food and they lick your hands or mouth, there is a chance to ingest enough of the allergen to cause a reaction.</a:t>
            </a:r>
          </a:p>
          <a:p>
            <a:pPr marL="1085850" lvl="2" indent="-171450">
              <a:buFont typeface="Arial" panose="020B0604020202020204" pitchFamily="34" charset="0"/>
              <a:buChar char="•"/>
            </a:pPr>
            <a:r>
              <a:rPr lang="en-US" dirty="0"/>
              <a:t>Or those chew toys that you can put peanut butter or other treats inside – if a baby or toddler tries to chew on that, can cause an allergic reaction. And trust me – I have dogs and 3 little kids – if a dog toy is on the floor, they WILL try to put in their mouths.</a:t>
            </a:r>
          </a:p>
          <a:p>
            <a:pPr marL="1085850" lvl="2" indent="-171450">
              <a:buFont typeface="Arial" panose="020B0604020202020204" pitchFamily="34" charset="0"/>
              <a:buChar char="•"/>
            </a:pPr>
            <a:r>
              <a:rPr lang="en-US" dirty="0"/>
              <a:t>Side note, human supplements must comply with FALCPA</a:t>
            </a:r>
          </a:p>
          <a:p>
            <a:pPr marL="628650" lvl="1" indent="-171450">
              <a:buFont typeface="Arial" panose="020B0604020202020204" pitchFamily="34" charset="0"/>
              <a:buChar char="•"/>
            </a:pPr>
            <a:r>
              <a:rPr lang="en-US" dirty="0"/>
              <a:t>Any type of drugs, need to read the list of inactive ingredients for possible food allergens</a:t>
            </a:r>
          </a:p>
          <a:p>
            <a:pPr marL="628650" lvl="1" indent="-171450">
              <a:buFont typeface="Arial" panose="020B0604020202020204" pitchFamily="34" charset="0"/>
              <a:buChar char="•"/>
            </a:pPr>
            <a:r>
              <a:rPr lang="en-US" dirty="0"/>
              <a:t>And of course, any foods that are placed in a wrapper or container in response to a person’s order – like at a restaurant – are not regulated under FALCPA.</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t>
            </a:r>
          </a:p>
          <a:p>
            <a:r>
              <a:rPr lang="en-US" dirty="0"/>
              <a:t>Ice structuring proteins are basically the anti-freezes of the food supply (proteins that may have been derived from major allergens but have been altered to the point that studies do not indicate that they maintain any allergenicity)</a:t>
            </a:r>
          </a:p>
        </p:txBody>
      </p:sp>
      <p:sp>
        <p:nvSpPr>
          <p:cNvPr id="4" name="Slide Number Placeholder 3"/>
          <p:cNvSpPr>
            <a:spLocks noGrp="1"/>
          </p:cNvSpPr>
          <p:nvPr>
            <p:ph type="sldNum" sz="quarter" idx="5"/>
          </p:nvPr>
        </p:nvSpPr>
        <p:spPr/>
        <p:txBody>
          <a:bodyPr/>
          <a:lstStyle/>
          <a:p>
            <a:fld id="{F52324F3-5B55-497A-90EA-7926B1754A98}" type="slidenum">
              <a:rPr lang="en-US" smtClean="0"/>
              <a:t>35</a:t>
            </a:fld>
            <a:endParaRPr lang="en-US"/>
          </a:p>
        </p:txBody>
      </p:sp>
    </p:spTree>
    <p:extLst>
      <p:ext uri="{BB962C8B-B14F-4D97-AF65-F5344CB8AC3E}">
        <p14:creationId xmlns:p14="http://schemas.microsoft.com/office/powerpoint/2010/main" val="3148388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36</a:t>
            </a:fld>
            <a:endParaRPr lang="en-US"/>
          </a:p>
        </p:txBody>
      </p:sp>
    </p:spTree>
    <p:extLst>
      <p:ext uri="{BB962C8B-B14F-4D97-AF65-F5344CB8AC3E}">
        <p14:creationId xmlns:p14="http://schemas.microsoft.com/office/powerpoint/2010/main" val="2793521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FALSE! A “may contains” statement is considered Precautionary Allergen Labeling or PAL</a:t>
            </a:r>
          </a:p>
          <a:p>
            <a:pPr marL="628650" lvl="1" indent="-171450">
              <a:buFont typeface="Arial" panose="020B0604020202020204" pitchFamily="34" charset="0"/>
              <a:buChar char="•"/>
            </a:pPr>
            <a:r>
              <a:rPr lang="en-US" dirty="0"/>
              <a:t>Other examples include “manufactured in a facility”… or “manufactured on shared equipment” or “shared lines”</a:t>
            </a:r>
          </a:p>
          <a:p>
            <a:pPr marL="628650" lvl="1" indent="-171450">
              <a:buFont typeface="Arial" panose="020B0604020202020204" pitchFamily="34" charset="0"/>
              <a:buChar char="•"/>
            </a:pPr>
            <a:r>
              <a:rPr lang="en-US" dirty="0"/>
              <a:t>These are all voluntary and NOT required! </a:t>
            </a:r>
          </a:p>
          <a:p>
            <a:pPr marL="628650" lvl="1" indent="-171450">
              <a:buFont typeface="Arial" panose="020B0604020202020204" pitchFamily="34" charset="0"/>
              <a:buChar char="•"/>
            </a:pPr>
            <a:r>
              <a:rPr lang="en-US" dirty="0"/>
              <a:t>Also – they all mean the same thing; one statement does not carry more or less risk than another.</a:t>
            </a:r>
          </a:p>
          <a:p>
            <a:endParaRPr lang="en-US" dirty="0"/>
          </a:p>
          <a:p>
            <a:r>
              <a:rPr lang="en-US" dirty="0"/>
              <a:t>Pretty much a company will choose one of these labels and use it across the board. So again, these are voluntary. If you don’t see a PAL on a product, that does not  necessarily mean the product is safe. You really need to know that company’s PAL policy in order to understand what is –or what’s not - on that label.</a:t>
            </a:r>
          </a:p>
          <a:p>
            <a:pPr marL="628650" lvl="1" indent="-171450">
              <a:buFont typeface="Arial" panose="020B0604020202020204" pitchFamily="34" charset="0"/>
              <a:buChar char="•"/>
            </a:pPr>
            <a:r>
              <a:rPr lang="en-US" dirty="0"/>
              <a:t>FALCPA does give some guidance in that companies need to be truthful and can’t arbitrarily add a PAL statement.</a:t>
            </a:r>
          </a:p>
          <a:p>
            <a:endParaRPr lang="en-US" dirty="0"/>
          </a:p>
          <a:p>
            <a:r>
              <a:rPr lang="en-US" dirty="0"/>
              <a:t>And you can see from this picture, unlike Contains statements, PALs can simply list tree nut without identifying which tree nut it may contain.</a:t>
            </a:r>
          </a:p>
        </p:txBody>
      </p:sp>
      <p:sp>
        <p:nvSpPr>
          <p:cNvPr id="4" name="Slide Number Placeholder 3"/>
          <p:cNvSpPr>
            <a:spLocks noGrp="1"/>
          </p:cNvSpPr>
          <p:nvPr>
            <p:ph type="sldNum" sz="quarter" idx="5"/>
          </p:nvPr>
        </p:nvSpPr>
        <p:spPr/>
        <p:txBody>
          <a:bodyPr/>
          <a:lstStyle/>
          <a:p>
            <a:fld id="{F52324F3-5B55-497A-90EA-7926B1754A98}" type="slidenum">
              <a:rPr lang="en-US" smtClean="0"/>
              <a:t>37</a:t>
            </a:fld>
            <a:endParaRPr lang="en-US"/>
          </a:p>
        </p:txBody>
      </p:sp>
    </p:spTree>
    <p:extLst>
      <p:ext uri="{BB962C8B-B14F-4D97-AF65-F5344CB8AC3E}">
        <p14:creationId xmlns:p14="http://schemas.microsoft.com/office/powerpoint/2010/main" val="3266889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more important question is should precautionary labels be avoided if someone has a food allergy?</a:t>
            </a:r>
          </a:p>
          <a:p>
            <a:endParaRPr lang="en-US" dirty="0"/>
          </a:p>
          <a:p>
            <a:r>
              <a:rPr lang="en-US" dirty="0"/>
              <a:t>If there is any allergen present, the risk is low, for the most part. But we can’t discern from a label how much of that ingredient might actually be in that product.</a:t>
            </a:r>
          </a:p>
          <a:p>
            <a:endParaRPr lang="en-US" dirty="0"/>
          </a:p>
          <a:p>
            <a:r>
              <a:rPr lang="en-US" dirty="0"/>
              <a:t>This 2010 study looked at 400 foods with and without precautionary labels for egg, milk, and peanut. </a:t>
            </a:r>
          </a:p>
          <a:p>
            <a:pPr marL="628650" lvl="1" indent="-171450">
              <a:buFont typeface="Arial" panose="020B0604020202020204" pitchFamily="34" charset="0"/>
              <a:buChar char="•"/>
            </a:pPr>
            <a:r>
              <a:rPr lang="en-US" dirty="0"/>
              <a:t>When serving size was considered, the amount of egg in the various products was pretty low.</a:t>
            </a:r>
          </a:p>
          <a:p>
            <a:pPr marL="628650" lvl="1" indent="-171450">
              <a:buFont typeface="Arial" panose="020B0604020202020204" pitchFamily="34" charset="0"/>
              <a:buChar char="•"/>
            </a:pPr>
            <a:r>
              <a:rPr lang="en-US" dirty="0"/>
              <a:t>With milk contamination, the risk was be pretty significant. In fact, the product with the greatest risk for cross contact was milk-free dark chocolates - 80% with PALs had detectible amounts of milk.</a:t>
            </a:r>
          </a:p>
          <a:p>
            <a:pPr marL="628650" lvl="1" indent="-171450">
              <a:buFont typeface="Arial" panose="020B0604020202020204" pitchFamily="34" charset="0"/>
              <a:buChar char="•"/>
            </a:pPr>
            <a:r>
              <a:rPr lang="en-US" dirty="0"/>
              <a:t>Peanut contamination was also pretty significant; some individuals have reacted to as little as 1 mg of peanut protein. </a:t>
            </a:r>
          </a:p>
          <a:p>
            <a:pPr marL="628650" lvl="1" indent="-171450">
              <a:buFont typeface="Arial" panose="020B0604020202020204" pitchFamily="34" charset="0"/>
              <a:buChar char="•"/>
            </a:pPr>
            <a:r>
              <a:rPr lang="en-US" dirty="0"/>
              <a:t>Detectable residues were found in products both with and without PALs.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So to answer our question, should PALs be avoided, its really going to come down to the individual and what type of allergy they have. </a:t>
            </a:r>
          </a:p>
          <a:p>
            <a:pPr marL="628650" lvl="1" indent="-171450">
              <a:buFont typeface="Arial" panose="020B0604020202020204" pitchFamily="34" charset="0"/>
              <a:buChar char="•"/>
            </a:pPr>
            <a:r>
              <a:rPr lang="en-US" dirty="0"/>
              <a:t>As a dietitian, it is hard for us to define an individuals’ threshold for reaction. </a:t>
            </a:r>
          </a:p>
          <a:p>
            <a:pPr marL="628650" lvl="1" indent="-171450">
              <a:buFont typeface="Arial" panose="020B0604020202020204" pitchFamily="34" charset="0"/>
              <a:buChar char="•"/>
            </a:pPr>
            <a:r>
              <a:rPr lang="en-US" dirty="0"/>
              <a:t>So unless that threshold has been established through a food challenge or previous reaction, we should generally recommend </a:t>
            </a:r>
            <a:r>
              <a:rPr lang="en-US" b="1" dirty="0" err="1"/>
              <a:t>IgE</a:t>
            </a:r>
            <a:r>
              <a:rPr lang="en-US" b="1" dirty="0"/>
              <a:t> allergy patients </a:t>
            </a:r>
            <a:r>
              <a:rPr lang="en-US" dirty="0"/>
              <a:t>avoid PALs, unless their allergist advises otherwise.</a:t>
            </a:r>
          </a:p>
          <a:p>
            <a:pPr marL="628650" lvl="1" indent="-171450">
              <a:buFont typeface="Arial" panose="020B0604020202020204" pitchFamily="34" charset="0"/>
              <a:buChar char="•"/>
            </a:pPr>
            <a:r>
              <a:rPr lang="en-US" dirty="0"/>
              <a:t>FPIES patients probably don’t need to avoid. And </a:t>
            </a:r>
            <a:r>
              <a:rPr lang="en-US" dirty="0" err="1"/>
              <a:t>EoE</a:t>
            </a:r>
            <a:r>
              <a:rPr lang="en-US" dirty="0"/>
              <a:t> patients, it will depend on their doctor and maybe if they are in diagnostic stage or maintenance. </a:t>
            </a:r>
          </a:p>
          <a:p>
            <a:pPr marL="1085850" lvl="2" indent="-171450">
              <a:buFont typeface="Arial" panose="020B0604020202020204" pitchFamily="34" charset="0"/>
              <a:buChar char="•"/>
            </a:pPr>
            <a:r>
              <a:rPr lang="en-US" dirty="0"/>
              <a:t>And I want to emphasize the importance of knowing a company’s PAL policy. My son got hives after eating a few sprinkles that were manufactured on shared lines with peanuts. There was no precautionary label on that bottle of sprinkles, but when I looked further I discovered that manufacturer does not always label for shared lines. </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dirty="0"/>
              <a:t>Another thing to consider with precautionary labels: Younger children may be able to tolerate, but older children are more likely to have anaphylaxis to smaller doses. And we all know that younger children grow up to become older children. So this is another issue to navigate when it comes to shared decision making with a food allergy family.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Anyone in school foodservice? In general, foods with precautionary labels should be on the “do not serve” list for kids with food allergies, unless specific instructions from family to do otherwise – 1) safety and 2) legal standpoint</a:t>
            </a:r>
          </a:p>
          <a:p>
            <a:pPr marL="0" lvl="0" indent="0">
              <a:buFont typeface="Arial" panose="020B0604020202020204" pitchFamily="34" charset="0"/>
              <a:buNone/>
            </a:pPr>
            <a:endParaRPr lang="en-US" dirty="0"/>
          </a:p>
          <a:p>
            <a:r>
              <a:rPr lang="en-US" dirty="0"/>
              <a:t>*****</a:t>
            </a:r>
          </a:p>
          <a:p>
            <a:r>
              <a:rPr lang="en-US" dirty="0"/>
              <a:t>FPIES </a:t>
            </a:r>
            <a:r>
              <a:rPr lang="en-US" dirty="0">
                <a:sym typeface="Wingdings" panose="05000000000000000000" pitchFamily="2" charset="2"/>
              </a:rPr>
              <a:t> not typically</a:t>
            </a:r>
          </a:p>
          <a:p>
            <a:r>
              <a:rPr lang="en-US" dirty="0" err="1">
                <a:sym typeface="Wingdings" panose="05000000000000000000" pitchFamily="2" charset="2"/>
              </a:rPr>
              <a:t>EoE</a:t>
            </a:r>
            <a:r>
              <a:rPr lang="en-US" dirty="0">
                <a:sym typeface="Wingdings" panose="05000000000000000000" pitchFamily="2" charset="2"/>
              </a:rPr>
              <a:t>  probably should avoid during initial diagnostic phase, probably safe during maintenance</a:t>
            </a:r>
          </a:p>
          <a:p>
            <a:r>
              <a:rPr lang="en-US" dirty="0">
                <a:sym typeface="Wingdings" panose="05000000000000000000" pitchFamily="2" charset="2"/>
              </a:rPr>
              <a:t>Baked milk or eggs  depends on product </a:t>
            </a:r>
          </a:p>
          <a:p>
            <a:r>
              <a:rPr lang="en-US" dirty="0">
                <a:sym typeface="Wingdings" panose="05000000000000000000" pitchFamily="2" charset="2"/>
              </a:rPr>
              <a:t>High threshold for reaction  not easy to define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patient has a significant reaction to trace amounts in the past, then they really need to be careful with PALs</a:t>
            </a:r>
          </a:p>
        </p:txBody>
      </p:sp>
      <p:sp>
        <p:nvSpPr>
          <p:cNvPr id="4" name="Slide Number Placeholder 3"/>
          <p:cNvSpPr>
            <a:spLocks noGrp="1"/>
          </p:cNvSpPr>
          <p:nvPr>
            <p:ph type="sldNum" sz="quarter" idx="5"/>
          </p:nvPr>
        </p:nvSpPr>
        <p:spPr/>
        <p:txBody>
          <a:bodyPr/>
          <a:lstStyle/>
          <a:p>
            <a:fld id="{F52324F3-5B55-497A-90EA-7926B1754A98}" type="slidenum">
              <a:rPr lang="en-US" smtClean="0"/>
              <a:t>38</a:t>
            </a:fld>
            <a:endParaRPr lang="en-US"/>
          </a:p>
        </p:txBody>
      </p:sp>
    </p:spTree>
    <p:extLst>
      <p:ext uri="{BB962C8B-B14F-4D97-AF65-F5344CB8AC3E}">
        <p14:creationId xmlns:p14="http://schemas.microsoft.com/office/powerpoint/2010/main" val="2579582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switch over to the FASTER Act, which is the first time that a new allergen has been added to labeling laws since FALCPA</a:t>
            </a:r>
          </a:p>
          <a:p>
            <a:endParaRPr lang="en-US" dirty="0"/>
          </a:p>
          <a:p>
            <a:r>
              <a:rPr lang="en-US" dirty="0"/>
              <a:t>As you can see, this timeline moved fairly quickly for federal legislation, and as of January 1, 2023 any food introduced into interstate commerce MUST identify sesame on the label.  </a:t>
            </a:r>
          </a:p>
          <a:p>
            <a:pPr marL="628650" lvl="1" indent="-171450">
              <a:buFont typeface="Arial" panose="020B0604020202020204" pitchFamily="34" charset="0"/>
              <a:buChar char="•"/>
            </a:pPr>
            <a:r>
              <a:rPr lang="en-US" dirty="0"/>
              <a:t>Sesame cannot be “hidden” on the label as a generic “seasoning” or “spices” or “natural flavoring” </a:t>
            </a:r>
          </a:p>
          <a:p>
            <a:pPr marL="0" lv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FASTER Act does additional things for food allergies in the US, one of which is tasking the FDA to establish a framework for adding future allergens, which is important because we know many countries, like the EU, include more than our Top 9 in their labeling laws. </a:t>
            </a:r>
          </a:p>
          <a:p>
            <a:endParaRPr lang="en-US" dirty="0"/>
          </a:p>
          <a:p>
            <a:r>
              <a:rPr lang="en-US" dirty="0"/>
              <a:t>Yes – sesame allergy, it is very real. 1.6 million Americans have a sesame allergy, which makes it the ninth most prevalent allergen in the United States. </a:t>
            </a:r>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FASTER Act does more than just require sesame labeling.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Sesame becomes the 9</a:t>
            </a:r>
            <a:r>
              <a:rPr lang="en-US" i="1" baseline="30000" dirty="0"/>
              <a:t>th</a:t>
            </a:r>
            <a:r>
              <a:rPr lang="en-US" i="1" dirty="0"/>
              <a:t> food allergen that the FDA requires plain-language labeling. It must be identified as sesame on the label.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The Secretary of Health &amp; Human services will issue a report on scientific opportunities in food allergy research, including prevention, treatment, and new cures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And will establish a risk-based scientific process and framework for how to establish additional food allergens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FDA has released a draft of these guidelines for adding future allergens, which currently include a path for FDA to add allergens as well as citizen petition. </a:t>
            </a:r>
          </a:p>
        </p:txBody>
      </p:sp>
      <p:sp>
        <p:nvSpPr>
          <p:cNvPr id="4" name="Slide Number Placeholder 3"/>
          <p:cNvSpPr>
            <a:spLocks noGrp="1"/>
          </p:cNvSpPr>
          <p:nvPr>
            <p:ph type="sldNum" sz="quarter" idx="5"/>
          </p:nvPr>
        </p:nvSpPr>
        <p:spPr/>
        <p:txBody>
          <a:bodyPr/>
          <a:lstStyle/>
          <a:p>
            <a:fld id="{F52324F3-5B55-497A-90EA-7926B1754A98}" type="slidenum">
              <a:rPr lang="en-US" smtClean="0"/>
              <a:t>39</a:t>
            </a:fld>
            <a:endParaRPr lang="en-US"/>
          </a:p>
        </p:txBody>
      </p:sp>
    </p:spTree>
    <p:extLst>
      <p:ext uri="{BB962C8B-B14F-4D97-AF65-F5344CB8AC3E}">
        <p14:creationId xmlns:p14="http://schemas.microsoft.com/office/powerpoint/2010/main" val="286463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the prevalence. 1 in 10 American adults have a food allergy – and just under half report adult-onset food allergy! We’ll get to that in a bit.</a:t>
            </a:r>
          </a:p>
          <a:p>
            <a:endParaRPr lang="en-US" dirty="0"/>
          </a:p>
          <a:p>
            <a:r>
              <a:rPr lang="en-US" dirty="0"/>
              <a:t>With kids in the US, about 1 in 13 have food allergy, which is about 1-2 in every classroom!</a:t>
            </a:r>
          </a:p>
          <a:p>
            <a:pPr marL="640594" lvl="1" indent="-174708">
              <a:buFont typeface="Arial" panose="020B0604020202020204" pitchFamily="34" charset="0"/>
              <a:buChar char="•"/>
            </a:pPr>
            <a:r>
              <a:rPr lang="en-US" dirty="0"/>
              <a:t>And of those children with food allergies, 40% have more than one allergy</a:t>
            </a:r>
          </a:p>
          <a:p>
            <a:pPr marL="640594" lvl="1" indent="-174708">
              <a:buFont typeface="Arial" panose="020B0604020202020204" pitchFamily="34" charset="0"/>
              <a:buChar char="•"/>
            </a:pPr>
            <a:r>
              <a:rPr lang="en-US" dirty="0"/>
              <a:t>And just under half have had at least one </a:t>
            </a:r>
            <a:r>
              <a:rPr lang="en-US" b="1" dirty="0"/>
              <a:t>severe</a:t>
            </a:r>
            <a:r>
              <a:rPr lang="en-US" dirty="0"/>
              <a:t> food allergy reaction!</a:t>
            </a:r>
          </a:p>
          <a:p>
            <a:endParaRPr lang="en-US" dirty="0"/>
          </a:p>
          <a:p>
            <a:r>
              <a:rPr lang="en-US" dirty="0"/>
              <a:t>There may be some discrepancy in the exact prevalence; some studies report the physician-confirmed pediatric food allergy may be closer to 5%, whereas another survey found 11% of parents report their child has a food allergy. </a:t>
            </a:r>
          </a:p>
          <a:p>
            <a:endParaRPr lang="en-US" dirty="0"/>
          </a:p>
          <a:p>
            <a:r>
              <a:rPr lang="en-US" dirty="0"/>
              <a:t>But regardless of the actual numbers, the prevalence of food allergy is growing AND food allergy reactions are serious and can be life-threatening.</a:t>
            </a:r>
          </a:p>
          <a:p>
            <a:pPr marL="640594" lvl="1" indent="-174708">
              <a:buFont typeface="Arial" panose="020B0604020202020204" pitchFamily="34" charset="0"/>
              <a:buChar char="•"/>
            </a:pPr>
            <a:r>
              <a:rPr lang="en-US" i="1" dirty="0"/>
              <a:t>Every year in the US, 200,000 people require emergency medical care for food allergy reactions</a:t>
            </a:r>
          </a:p>
          <a:p>
            <a:pPr marL="640594" lvl="1" indent="-174708">
              <a:buFont typeface="Arial" panose="020B0604020202020204" pitchFamily="34" charset="0"/>
              <a:buChar char="•"/>
            </a:pPr>
            <a:r>
              <a:rPr lang="en-US" dirty="0"/>
              <a:t>Additionally, every 3 minutes, a food allergy reaction sends someone to the ER</a:t>
            </a:r>
          </a:p>
          <a:p>
            <a:pPr marL="8686" lvl="0" indent="0">
              <a:buFont typeface="Arial" panose="020B0604020202020204" pitchFamily="34" charset="0"/>
              <a:buNone/>
            </a:pPr>
            <a:endParaRPr lang="en-US" dirty="0"/>
          </a:p>
          <a:p>
            <a:pPr marL="8686" lvl="0" indent="0">
              <a:buFont typeface="Arial" panose="020B0604020202020204" pitchFamily="34" charset="0"/>
              <a:buNone/>
            </a:pPr>
            <a:r>
              <a:rPr lang="en-US" dirty="0"/>
              <a:t>*****</a:t>
            </a:r>
          </a:p>
          <a:p>
            <a:pPr defTabSz="931774">
              <a:defRPr/>
            </a:pPr>
            <a:r>
              <a:rPr lang="en-US" dirty="0"/>
              <a:t>Many studies have confirmed increased prevalence over the past 2 decades</a:t>
            </a:r>
          </a:p>
          <a:p>
            <a:r>
              <a:rPr lang="en-US" dirty="0"/>
              <a:t>For example, the prevalence of peanut allergy tripled from 1997 to 2008.</a:t>
            </a:r>
          </a:p>
          <a:p>
            <a:pPr marL="8686" lv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4</a:t>
            </a:fld>
            <a:endParaRPr lang="en-US"/>
          </a:p>
        </p:txBody>
      </p:sp>
    </p:spTree>
    <p:extLst>
      <p:ext uri="{BB962C8B-B14F-4D97-AF65-F5344CB8AC3E}">
        <p14:creationId xmlns:p14="http://schemas.microsoft.com/office/powerpoint/2010/main" val="294800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elephant in the room is that major food brands are intentionally adding sesame flour OR labeling “contains sesame” when products do not.</a:t>
            </a:r>
          </a:p>
          <a:p>
            <a:pPr marL="628650" lvl="1" indent="-171450">
              <a:buFont typeface="Arial" panose="020B0604020202020204" pitchFamily="34" charset="0"/>
              <a:buChar char="•"/>
            </a:pPr>
            <a:r>
              <a:rPr lang="en-US" dirty="0"/>
              <a:t>Food allergy families are finding that once perceived safe foods now appear unsafe.</a:t>
            </a:r>
          </a:p>
          <a:p>
            <a:pPr marL="628650" lvl="1" indent="-171450">
              <a:buFont typeface="Arial" panose="020B0604020202020204" pitchFamily="34" charset="0"/>
              <a:buChar char="•"/>
            </a:pPr>
            <a:r>
              <a:rPr lang="en-US" dirty="0"/>
              <a:t>This is affecting everyone – from food allergy individuals and families to restaurants, school food service, hospitals, and other institutions.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Ultimately, we need an answer for what’s left in the bakery that will be safe for those with sesame allergy?</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I have more resources on the screen; in addition to their official statement, FARE’s webpage provides:</a:t>
            </a:r>
          </a:p>
          <a:p>
            <a:pPr marL="640594" lvl="1" indent="-174708">
              <a:buFont typeface="Arial" panose="020B0604020202020204" pitchFamily="34" charset="0"/>
              <a:buChar char="•"/>
            </a:pPr>
            <a:r>
              <a:rPr lang="en-US" dirty="0"/>
              <a:t>Link of companies that do not add sesame flour to baked products</a:t>
            </a:r>
          </a:p>
          <a:p>
            <a:pPr marL="640594" lvl="1" indent="-174708">
              <a:buFont typeface="Arial" panose="020B0604020202020204" pitchFamily="34" charset="0"/>
              <a:buChar char="•"/>
            </a:pPr>
            <a:r>
              <a:rPr lang="en-US" dirty="0"/>
              <a:t>FAQs</a:t>
            </a:r>
          </a:p>
          <a:p>
            <a:pPr marL="640594" lvl="1" indent="-174708">
              <a:buFont typeface="Arial" panose="020B0604020202020204" pitchFamily="34" charset="0"/>
              <a:buChar char="•"/>
            </a:pPr>
            <a:r>
              <a:rPr lang="en-US" dirty="0"/>
              <a:t>Key news stories</a:t>
            </a:r>
          </a:p>
          <a:p>
            <a:pPr marL="640594" lvl="1" indent="-174708">
              <a:buFont typeface="Arial" panose="020B0604020202020204" pitchFamily="34" charset="0"/>
              <a:buChar char="•"/>
            </a:pPr>
            <a:r>
              <a:rPr lang="en-US" dirty="0"/>
              <a:t>How to become a FARE advocate</a:t>
            </a:r>
          </a:p>
        </p:txBody>
      </p:sp>
      <p:sp>
        <p:nvSpPr>
          <p:cNvPr id="4" name="Slide Number Placeholder 3"/>
          <p:cNvSpPr>
            <a:spLocks noGrp="1"/>
          </p:cNvSpPr>
          <p:nvPr>
            <p:ph type="sldNum" sz="quarter" idx="5"/>
          </p:nvPr>
        </p:nvSpPr>
        <p:spPr/>
        <p:txBody>
          <a:bodyPr/>
          <a:lstStyle/>
          <a:p>
            <a:fld id="{F52324F3-5B55-497A-90EA-7926B1754A98}" type="slidenum">
              <a:rPr lang="en-US" smtClean="0"/>
              <a:t>40</a:t>
            </a:fld>
            <a:endParaRPr lang="en-US"/>
          </a:p>
        </p:txBody>
      </p:sp>
    </p:spTree>
    <p:extLst>
      <p:ext uri="{BB962C8B-B14F-4D97-AF65-F5344CB8AC3E}">
        <p14:creationId xmlns:p14="http://schemas.microsoft.com/office/powerpoint/2010/main" val="2979148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speaking of sesame, raise your hand if you think sesame oil is safe for those with sesame allergy. And raise your hand if you think this is false.</a:t>
            </a:r>
          </a:p>
        </p:txBody>
      </p:sp>
      <p:sp>
        <p:nvSpPr>
          <p:cNvPr id="4" name="Slide Number Placeholder 3"/>
          <p:cNvSpPr>
            <a:spLocks noGrp="1"/>
          </p:cNvSpPr>
          <p:nvPr>
            <p:ph type="sldNum" sz="quarter" idx="5"/>
          </p:nvPr>
        </p:nvSpPr>
        <p:spPr/>
        <p:txBody>
          <a:bodyPr/>
          <a:lstStyle/>
          <a:p>
            <a:fld id="{F52324F3-5B55-497A-90EA-7926B1754A98}" type="slidenum">
              <a:rPr lang="en-US" smtClean="0"/>
              <a:t>41</a:t>
            </a:fld>
            <a:endParaRPr lang="en-US"/>
          </a:p>
        </p:txBody>
      </p:sp>
    </p:spTree>
    <p:extLst>
      <p:ext uri="{BB962C8B-B14F-4D97-AF65-F5344CB8AC3E}">
        <p14:creationId xmlns:p14="http://schemas.microsoft.com/office/powerpoint/2010/main" val="1470230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False. If you remember from earlier, highly refined oils are except from FALCPA labeling. BUT sesame oil is not a refined oil and can actually be more allergenic than sesame seeds.</a:t>
            </a:r>
          </a:p>
          <a:p>
            <a:endParaRPr lang="en-US" dirty="0"/>
          </a:p>
          <a:p>
            <a:r>
              <a:rPr lang="en-US" dirty="0"/>
              <a:t>This chart highlights some of the more confusing foods with food allergy safety. </a:t>
            </a:r>
          </a:p>
          <a:p>
            <a:pPr marL="628650" lvl="1" indent="-171450">
              <a:buFont typeface="Arial" panose="020B0604020202020204" pitchFamily="34" charset="0"/>
              <a:buChar char="•"/>
            </a:pPr>
            <a:r>
              <a:rPr lang="en-US" dirty="0"/>
              <a:t>Note that soy or corn oil are considered typically safe, because they are usually highly refined in the US so they would not contain soy or corn protein. </a:t>
            </a:r>
          </a:p>
          <a:p>
            <a:pPr marL="628650" lvl="1" indent="-171450">
              <a:buFont typeface="Arial" panose="020B0604020202020204" pitchFamily="34" charset="0"/>
              <a:buChar char="•"/>
            </a:pPr>
            <a:r>
              <a:rPr lang="en-US" dirty="0"/>
              <a:t>Soy lecithin is also typically safe; the amount used when it is used as an intentional ingredient is so small that it is considered safe for most of those with a soy allergy.</a:t>
            </a:r>
          </a:p>
          <a:p>
            <a:pPr marL="628650" lvl="1" indent="-171450">
              <a:buFont typeface="Arial" panose="020B0604020202020204" pitchFamily="34" charset="0"/>
              <a:buChar char="•"/>
            </a:pPr>
            <a:r>
              <a:rPr lang="en-US" dirty="0"/>
              <a:t>Same with corn syrup, corn protein is usually not detected.</a:t>
            </a:r>
          </a:p>
          <a:p>
            <a:endParaRPr lang="en-US" dirty="0"/>
          </a:p>
          <a:p>
            <a:r>
              <a:rPr lang="en-US" dirty="0"/>
              <a:t>Peanut oil is a little more tricky; unrefined may contain protein even though refined peanut oil should be safe. The problem is with how oils are labeled makes it difficult to tell what is refined or unrefined. Just to be safe, I usually recommend avoiding unless your allergist says otherwise. </a:t>
            </a:r>
          </a:p>
          <a:p>
            <a:endParaRPr lang="en-US" dirty="0"/>
          </a:p>
          <a:p>
            <a:r>
              <a:rPr lang="en-US" dirty="0"/>
              <a:t>And finally, I always defer to the Allergist when it comes to baked milk or egg. Even though a high percentage can tolerated baked products, because of the risk of anaphylaxis I always tell patients to talk to their Allergist about a food challenge; this is typically not something tried at home.</a:t>
            </a:r>
          </a:p>
        </p:txBody>
      </p:sp>
      <p:sp>
        <p:nvSpPr>
          <p:cNvPr id="4" name="Slide Number Placeholder 3"/>
          <p:cNvSpPr>
            <a:spLocks noGrp="1"/>
          </p:cNvSpPr>
          <p:nvPr>
            <p:ph type="sldNum" sz="quarter" idx="5"/>
          </p:nvPr>
        </p:nvSpPr>
        <p:spPr/>
        <p:txBody>
          <a:bodyPr/>
          <a:lstStyle/>
          <a:p>
            <a:fld id="{F52324F3-5B55-497A-90EA-7926B1754A98}" type="slidenum">
              <a:rPr lang="en-US" smtClean="0"/>
              <a:t>42</a:t>
            </a:fld>
            <a:endParaRPr lang="en-US"/>
          </a:p>
        </p:txBody>
      </p:sp>
    </p:spTree>
    <p:extLst>
      <p:ext uri="{BB962C8B-B14F-4D97-AF65-F5344CB8AC3E}">
        <p14:creationId xmlns:p14="http://schemas.microsoft.com/office/powerpoint/2010/main" val="908159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Up to 70% of children with cow’s milk or egg allergy can tolerate baked milk or egg.</a:t>
            </a:r>
          </a:p>
          <a:p>
            <a:pPr marL="628650" lvl="1" indent="-171450" defTabSz="931774">
              <a:buFont typeface="Arial" panose="020B0604020202020204" pitchFamily="34" charset="0"/>
              <a:buChar char="•"/>
              <a:defRPr/>
            </a:pPr>
            <a:r>
              <a:rPr lang="en-US" b="1" dirty="0"/>
              <a:t>This is because heating disrupts the structure of specific proteins, making them less allergic</a:t>
            </a:r>
          </a:p>
          <a:p>
            <a:pPr marL="0" lvl="0" indent="0" defTabSz="931774">
              <a:buFont typeface="Arial" panose="020B0604020202020204" pitchFamily="34" charset="0"/>
              <a:buNone/>
              <a:defRPr/>
            </a:pPr>
            <a:endParaRPr lang="en-US" dirty="0"/>
          </a:p>
          <a:p>
            <a:pPr marL="0" lvl="0" indent="0" defTabSz="931774">
              <a:buFont typeface="Arial" panose="020B0604020202020204" pitchFamily="34" charset="0"/>
              <a:buNone/>
              <a:defRPr/>
            </a:pPr>
            <a:r>
              <a:rPr lang="en-US" dirty="0"/>
              <a:t>Standardized recipes are important so you know how much protein is in each serving size. Some requirements of “baked” include:</a:t>
            </a:r>
          </a:p>
          <a:p>
            <a:pPr marL="628650" lvl="1" indent="-171450" defTabSz="931774">
              <a:buFont typeface="Arial" panose="020B0604020202020204" pitchFamily="34" charset="0"/>
              <a:buChar char="•"/>
              <a:defRPr/>
            </a:pPr>
            <a:r>
              <a:rPr lang="en-US" dirty="0"/>
              <a:t>Flour matrix</a:t>
            </a:r>
          </a:p>
          <a:p>
            <a:pPr marL="628650" lvl="1" indent="-171450" defTabSz="931774">
              <a:buFont typeface="Arial" panose="020B0604020202020204" pitchFamily="34" charset="0"/>
              <a:buChar char="•"/>
              <a:defRPr/>
            </a:pPr>
            <a:r>
              <a:rPr lang="en-US" dirty="0"/>
              <a:t>Baking for at least 30 minutes at 350°F</a:t>
            </a:r>
          </a:p>
          <a:p>
            <a:pPr marL="628650" lvl="1" indent="-171450" defTabSz="931774">
              <a:buFont typeface="Arial" panose="020B0604020202020204" pitchFamily="34" charset="0"/>
              <a:buChar char="•"/>
              <a:defRPr/>
            </a:pPr>
            <a:r>
              <a:rPr lang="en-US" dirty="0"/>
              <a:t>All products must be baked through so that the center is not wet or soggy.</a:t>
            </a:r>
          </a:p>
          <a:p>
            <a:pPr marL="0" lvl="0" indent="0" defTabSz="931774">
              <a:buFont typeface="Arial" panose="020B0604020202020204" pitchFamily="34" charset="0"/>
              <a:buNone/>
              <a:defRPr/>
            </a:pPr>
            <a:endParaRPr lang="en-US" dirty="0"/>
          </a:p>
          <a:p>
            <a:pPr marL="0" lvl="0" indent="0" defTabSz="931774">
              <a:buFont typeface="Arial" panose="020B0604020202020204" pitchFamily="34" charset="0"/>
              <a:buNone/>
              <a:defRPr/>
            </a:pPr>
            <a:r>
              <a:rPr lang="en-US" dirty="0"/>
              <a:t>Typically baked milk or egg is introduced as part of an oral food challenge, because of the risk for severe allergic reactions. </a:t>
            </a:r>
            <a:r>
              <a:rPr lang="en-US" b="1" dirty="0"/>
              <a:t>Unfortunately those that can’t tolerate tend to have more severe reactions. </a:t>
            </a:r>
            <a:r>
              <a:rPr lang="en-US" dirty="0"/>
              <a:t>But there are benefits to assuming this risk, including:</a:t>
            </a:r>
          </a:p>
          <a:p>
            <a:pPr marL="640594" lvl="1" indent="-174708">
              <a:buFont typeface="Arial" panose="020B0604020202020204" pitchFamily="34" charset="0"/>
              <a:buChar char="•"/>
            </a:pPr>
            <a:r>
              <a:rPr lang="en-US" dirty="0"/>
              <a:t>Increased diet diversity/more food choices</a:t>
            </a:r>
          </a:p>
          <a:p>
            <a:pPr marL="640594" lvl="1" indent="-174708">
              <a:buFont typeface="Arial" panose="020B0604020202020204" pitchFamily="34" charset="0"/>
              <a:buChar char="•"/>
            </a:pPr>
            <a:r>
              <a:rPr lang="en-US" dirty="0"/>
              <a:t>Reduced avoidance burdens</a:t>
            </a:r>
          </a:p>
          <a:p>
            <a:pPr marL="640594" lvl="1" indent="-174708">
              <a:buFont typeface="Arial" panose="020B0604020202020204" pitchFamily="34" charset="0"/>
              <a:buChar char="•"/>
            </a:pPr>
            <a:r>
              <a:rPr lang="en-US" dirty="0"/>
              <a:t>More inclusion in social activities </a:t>
            </a:r>
          </a:p>
          <a:p>
            <a:pPr marL="640594" lvl="1" indent="-174708">
              <a:buFont typeface="Arial" panose="020B0604020202020204" pitchFamily="34" charset="0"/>
              <a:buChar char="•"/>
            </a:pPr>
            <a:r>
              <a:rPr lang="en-US" b="1" dirty="0"/>
              <a:t>There is also the possibility that intake of foods with baked milk and egg content may accelerate the development of tolerance to uncooked milk and egg! </a:t>
            </a:r>
          </a:p>
          <a:p>
            <a:pPr defTabSz="931774">
              <a:defRPr/>
            </a:pPr>
            <a:endParaRPr lang="en-US" dirty="0"/>
          </a:p>
          <a:p>
            <a:pPr defTabSz="931774">
              <a:defRPr/>
            </a:pPr>
            <a:r>
              <a:rPr lang="en-US" dirty="0"/>
              <a:t>And coming soon; a baked egg and baked milk cookbook by a group of food allergy dietitians to offer muffins, whole wheat breads, savory crackers, and other foods to increase variety of baked milk and baked egg options.</a:t>
            </a:r>
          </a:p>
          <a:p>
            <a:pPr defTabSz="931774">
              <a:defRPr/>
            </a:pPr>
            <a:endParaRPr lang="en-US" dirty="0"/>
          </a:p>
          <a:p>
            <a:pPr defTabSz="931774">
              <a:defRPr/>
            </a:pPr>
            <a:r>
              <a:rPr lang="en-US" dirty="0"/>
              <a:t>*****</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use of a wheat matrix in baked goods is believed to actually decrease </a:t>
            </a:r>
            <a:r>
              <a:rPr lang="en-US" dirty="0" err="1"/>
              <a:t>IgE</a:t>
            </a:r>
            <a:r>
              <a:rPr lang="en-US" dirty="0"/>
              <a:t> antibody binding to milk proteins (Bavaro SL, De Angelis E, </a:t>
            </a:r>
            <a:r>
              <a:rPr lang="en-US" dirty="0" err="1"/>
              <a:t>Barni</a:t>
            </a:r>
            <a:r>
              <a:rPr lang="en-US" dirty="0"/>
              <a:t> S, et al. Modulation of milk allergenicity by baking milk in foods: a proteomic investigation. </a:t>
            </a:r>
            <a:r>
              <a:rPr lang="en-US" i="1" dirty="0"/>
              <a:t>Nutrients</a:t>
            </a:r>
            <a:r>
              <a:rPr lang="en-US" i="0" dirty="0"/>
              <a:t> 2019;11(7):1536</a:t>
            </a:r>
          </a:p>
        </p:txBody>
      </p:sp>
      <p:sp>
        <p:nvSpPr>
          <p:cNvPr id="4" name="Slide Number Placeholder 3"/>
          <p:cNvSpPr>
            <a:spLocks noGrp="1"/>
          </p:cNvSpPr>
          <p:nvPr>
            <p:ph type="sldNum" sz="quarter" idx="5"/>
          </p:nvPr>
        </p:nvSpPr>
        <p:spPr/>
        <p:txBody>
          <a:bodyPr/>
          <a:lstStyle/>
          <a:p>
            <a:fld id="{F52324F3-5B55-497A-90EA-7926B1754A98}" type="slidenum">
              <a:rPr lang="en-US" smtClean="0"/>
              <a:t>43</a:t>
            </a:fld>
            <a:endParaRPr lang="en-US"/>
          </a:p>
        </p:txBody>
      </p:sp>
    </p:spTree>
    <p:extLst>
      <p:ext uri="{BB962C8B-B14F-4D97-AF65-F5344CB8AC3E}">
        <p14:creationId xmlns:p14="http://schemas.microsoft.com/office/powerpoint/2010/main" val="25295513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Allergen Ladders, like the </a:t>
            </a:r>
            <a:r>
              <a:rPr lang="en-US" dirty="0" err="1"/>
              <a:t>iMAP</a:t>
            </a:r>
            <a:r>
              <a:rPr lang="en-US" dirty="0"/>
              <a:t> milk ladder pictured here, can be used to help establish tolerance to baked milk, cheese, yogurt, and other forms of processed milk. </a:t>
            </a:r>
          </a:p>
          <a:p>
            <a:pPr marL="628650" lvl="1" indent="-171450">
              <a:buFont typeface="Arial" panose="020B0604020202020204" pitchFamily="34" charset="0"/>
              <a:buChar char="•"/>
            </a:pPr>
            <a:r>
              <a:rPr lang="en-US" dirty="0"/>
              <a:t>This was originally intended for home-introduction with children with mild to moderate non-</a:t>
            </a:r>
            <a:r>
              <a:rPr lang="en-US" dirty="0" err="1"/>
              <a:t>IgE</a:t>
            </a:r>
            <a:r>
              <a:rPr lang="en-US" dirty="0"/>
              <a:t>-mediated food allergy (which by definition, excludes FPIES). </a:t>
            </a:r>
          </a:p>
          <a:p>
            <a:pPr marL="628650" lvl="1" indent="-171450">
              <a:buFont typeface="Arial" panose="020B0604020202020204" pitchFamily="34" charset="0"/>
              <a:buChar char="•"/>
            </a:pPr>
            <a:r>
              <a:rPr lang="en-US" dirty="0"/>
              <a:t>Remember, it is difficult to define </a:t>
            </a:r>
            <a:r>
              <a:rPr lang="en-US" dirty="0" err="1"/>
              <a:t>IgE</a:t>
            </a:r>
            <a:r>
              <a:rPr lang="en-US" dirty="0"/>
              <a:t>-mediated food allergy as mild or severe, because so many external factors can influence a reaction threshold.</a:t>
            </a:r>
          </a:p>
          <a:p>
            <a:pPr marL="628650" lvl="1" indent="-171450">
              <a:buFont typeface="Arial" panose="020B0604020202020204" pitchFamily="34" charset="0"/>
              <a:buChar char="•"/>
            </a:pPr>
            <a:r>
              <a:rPr lang="en-US" dirty="0"/>
              <a:t>However, we are starting to see some clinical use of this ladder with </a:t>
            </a:r>
            <a:r>
              <a:rPr lang="en-US" dirty="0" err="1"/>
              <a:t>IgE</a:t>
            </a:r>
            <a:r>
              <a:rPr lang="en-US" dirty="0"/>
              <a:t>-mediated cow’s milk allergy </a:t>
            </a:r>
            <a:r>
              <a:rPr lang="en-US" i="1" dirty="0"/>
              <a:t>(encouraged perhaps by published guidelines suggesting its use from the British Society for Allergy and Clinical Immunology)</a:t>
            </a:r>
            <a:endParaRPr lang="en-US" dirty="0"/>
          </a:p>
          <a:p>
            <a:endParaRPr lang="en-US" dirty="0"/>
          </a:p>
          <a:p>
            <a:r>
              <a:rPr lang="en-US" dirty="0"/>
              <a:t>In addition to the original UK milk ladder, there is this a six-step international Milk Ladder and just earlier this year a Mediterranean milk ladder was published, which achieves corresponding protein content as each step the </a:t>
            </a:r>
            <a:r>
              <a:rPr lang="en-US" dirty="0" err="1"/>
              <a:t>iMAP</a:t>
            </a:r>
            <a:r>
              <a:rPr lang="en-US" dirty="0"/>
              <a:t> ladder, but uses foods based on principles of the Mediterranean eating pattern.</a:t>
            </a:r>
          </a:p>
          <a:p>
            <a:endParaRPr lang="en-US" dirty="0"/>
          </a:p>
          <a:p>
            <a:r>
              <a:rPr lang="en-US" dirty="0"/>
              <a:t>There are currently ladders available for milk and egg, with more data needed for soy and wheat ladders.</a:t>
            </a:r>
          </a:p>
          <a:p>
            <a:endParaRPr lang="en-US" dirty="0"/>
          </a:p>
          <a:p>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Benefits: increased food variety or diversity, quality of life</a:t>
            </a:r>
          </a:p>
          <a:p>
            <a:r>
              <a:rPr lang="en-US" i="0" dirty="0"/>
              <a:t>Additional benefits of using a food allergen ladder: the convenience of introducing food at home (food challenges take HOURS and cost MONEY in the clinics or hospitals) so less financial strain and less time buying specialty foods.</a:t>
            </a:r>
          </a:p>
          <a:p>
            <a:pPr marL="640594" lvl="1" indent="-174708">
              <a:buFont typeface="Arial" panose="020B0604020202020204" pitchFamily="34" charset="0"/>
              <a:buChar char="•"/>
            </a:pPr>
            <a:r>
              <a:rPr lang="en-US" i="0" dirty="0"/>
              <a:t>Reduced risk of reaction from accidental ingestion/cross contact as tolerance to trace amounts and more have been established</a:t>
            </a:r>
          </a:p>
          <a:p>
            <a:pPr marL="640594" lvl="1" indent="-174708">
              <a:buFont typeface="Arial" panose="020B0604020202020204" pitchFamily="34" charset="0"/>
              <a:buChar char="•"/>
            </a:pPr>
            <a:r>
              <a:rPr lang="en-US" i="0" dirty="0"/>
              <a:t>Some study findings have suggested these ladder approaches may function as a form of OIT in some patients (oral immunotherapy)</a:t>
            </a:r>
          </a:p>
          <a:p>
            <a:pPr marL="640594" lvl="1" indent="-174708">
              <a:buFont typeface="Arial" panose="020B0604020202020204" pitchFamily="34" charset="0"/>
              <a:buChar cha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Risks: </a:t>
            </a:r>
            <a:r>
              <a:rPr lang="en-US" b="1" dirty="0"/>
              <a:t>potential for allergic reaction with limited ability to predict who will present with severe symptoms</a:t>
            </a:r>
          </a:p>
          <a:p>
            <a:r>
              <a:rPr lang="en-US" i="0" dirty="0"/>
              <a:t>Some factors that have been associated with more severe symptoms include:</a:t>
            </a:r>
          </a:p>
          <a:p>
            <a:pPr marL="640594" lvl="1" indent="-174708">
              <a:buFont typeface="Arial" panose="020B0604020202020204" pitchFamily="34" charset="0"/>
              <a:buChar char="•"/>
            </a:pPr>
            <a:r>
              <a:rPr lang="en-US" i="0" dirty="0"/>
              <a:t>High allergen-specific </a:t>
            </a:r>
            <a:r>
              <a:rPr lang="en-US" i="0" dirty="0" err="1"/>
              <a:t>IgE</a:t>
            </a:r>
            <a:r>
              <a:rPr lang="en-US" i="0" dirty="0"/>
              <a:t> levels and certain </a:t>
            </a:r>
            <a:r>
              <a:rPr lang="en-US" i="0" dirty="0" err="1"/>
              <a:t>IgE</a:t>
            </a:r>
            <a:r>
              <a:rPr lang="en-US" i="0" dirty="0"/>
              <a:t> epitope binding patters</a:t>
            </a:r>
          </a:p>
          <a:p>
            <a:pPr marL="640594" lvl="1" indent="-174708">
              <a:buFont typeface="Arial" panose="020B0604020202020204" pitchFamily="34" charset="0"/>
              <a:buChar char="•"/>
            </a:pPr>
            <a:r>
              <a:rPr lang="en-US" i="0" dirty="0"/>
              <a:t>skin prick test size</a:t>
            </a:r>
          </a:p>
          <a:p>
            <a:pPr marL="640594" lvl="1" indent="-174708">
              <a:buFont typeface="Arial" panose="020B0604020202020204" pitchFamily="34" charset="0"/>
              <a:buChar char="•"/>
            </a:pPr>
            <a:r>
              <a:rPr lang="en-US" i="0" dirty="0"/>
              <a:t>dose that triggered the initial reaction</a:t>
            </a:r>
          </a:p>
          <a:p>
            <a:pPr marL="640594" lvl="1" indent="-174708">
              <a:buFont typeface="Arial" panose="020B0604020202020204" pitchFamily="34" charset="0"/>
              <a:buChar char="•"/>
            </a:pPr>
            <a:r>
              <a:rPr lang="en-US" i="0" dirty="0"/>
              <a:t>History of past severe reactions</a:t>
            </a:r>
          </a:p>
          <a:p>
            <a:pPr marL="640594" lvl="1" indent="-174708">
              <a:buFont typeface="Arial" panose="020B0604020202020204" pitchFamily="34" charset="0"/>
              <a:buChar char="•"/>
            </a:pPr>
            <a:r>
              <a:rPr lang="en-US" i="0" dirty="0"/>
              <a:t>Age (younger children less likely to present with anaphylaxis – but it has been reported in the past*)</a:t>
            </a:r>
          </a:p>
          <a:p>
            <a:pPr marL="640594" lvl="1" indent="-174708">
              <a:buFont typeface="Arial" panose="020B0604020202020204" pitchFamily="34" charset="0"/>
              <a:buChar char="•"/>
            </a:pPr>
            <a:r>
              <a:rPr lang="en-US" i="0" dirty="0"/>
              <a:t>Other co-existing allergic diseases – asthma</a:t>
            </a:r>
          </a:p>
          <a:p>
            <a:pPr marL="640594" lvl="1" indent="-174708">
              <a:buFont typeface="Arial" panose="020B0604020202020204" pitchFamily="34" charset="0"/>
              <a:buChar char="•"/>
            </a:pPr>
            <a:r>
              <a:rPr lang="en-US" i="0" dirty="0"/>
              <a:t>Factors that can lower an individuals’ threshold of reaction: fatigue, viral infections, exercise, exacerbation of other allergic diseases such as asthma</a:t>
            </a:r>
          </a:p>
          <a:p>
            <a:pPr marL="640594" lvl="1" indent="-174708">
              <a:buFont typeface="Arial" panose="020B0604020202020204" pitchFamily="34" charset="0"/>
              <a:buChar char="•"/>
            </a:pPr>
            <a:r>
              <a:rPr lang="en-US" i="0" dirty="0"/>
              <a:t>Additionally, if the intake is interrupted the threshold could decrease, with a risk of allergic reaction when the intake is resumed</a:t>
            </a:r>
          </a:p>
          <a:p>
            <a:pPr defTabSz="931774">
              <a:defRPr/>
            </a:pPr>
            <a:endParaRPr lang="en-US" dirty="0"/>
          </a:p>
          <a:p>
            <a:r>
              <a:rPr lang="en-US" dirty="0"/>
              <a:t>FYI - Allergenicity of food proteins can be changed by different types of processing</a:t>
            </a:r>
          </a:p>
          <a:p>
            <a:pPr lvl="1"/>
            <a:r>
              <a:rPr lang="en-US" dirty="0"/>
              <a:t>Cooking, boiling, other forms of heating</a:t>
            </a:r>
          </a:p>
          <a:p>
            <a:pPr lvl="1"/>
            <a:r>
              <a:rPr lang="en-US" dirty="0"/>
              <a:t>Fermentation</a:t>
            </a:r>
          </a:p>
          <a:p>
            <a:pPr lvl="1"/>
            <a:r>
              <a:rPr lang="en-US" dirty="0"/>
              <a:t>Chemical &amp; enzymatic degradation</a:t>
            </a:r>
          </a:p>
          <a:p>
            <a:pPr lvl="1"/>
            <a:r>
              <a:rPr lang="en-US" dirty="0"/>
              <a:t>Wheat matrix (baked goods)</a:t>
            </a:r>
          </a:p>
        </p:txBody>
      </p:sp>
      <p:sp>
        <p:nvSpPr>
          <p:cNvPr id="4" name="Slide Number Placeholder 3"/>
          <p:cNvSpPr>
            <a:spLocks noGrp="1"/>
          </p:cNvSpPr>
          <p:nvPr>
            <p:ph type="sldNum" sz="quarter" idx="5"/>
          </p:nvPr>
        </p:nvSpPr>
        <p:spPr/>
        <p:txBody>
          <a:bodyPr/>
          <a:lstStyle/>
          <a:p>
            <a:fld id="{F52324F3-5B55-497A-90EA-7926B1754A98}" type="slidenum">
              <a:rPr lang="en-US" smtClean="0"/>
              <a:t>44</a:t>
            </a:fld>
            <a:endParaRPr lang="en-US"/>
          </a:p>
        </p:txBody>
      </p:sp>
    </p:spTree>
    <p:extLst>
      <p:ext uri="{BB962C8B-B14F-4D97-AF65-F5344CB8AC3E}">
        <p14:creationId xmlns:p14="http://schemas.microsoft.com/office/powerpoint/2010/main" val="3841640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45</a:t>
            </a:fld>
            <a:endParaRPr lang="en-US"/>
          </a:p>
        </p:txBody>
      </p:sp>
    </p:spTree>
    <p:extLst>
      <p:ext uri="{BB962C8B-B14F-4D97-AF65-F5344CB8AC3E}">
        <p14:creationId xmlns:p14="http://schemas.microsoft.com/office/powerpoint/2010/main" val="3865315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reactivity resource: Cox et al. 2021</a:t>
            </a:r>
          </a:p>
          <a:p>
            <a:endParaRPr lang="en-US" dirty="0"/>
          </a:p>
          <a:p>
            <a:r>
              <a:rPr lang="en-US" dirty="0"/>
              <a:t>So this advice is outdated – peanut and tree nuts have low, if any cross reactivity.</a:t>
            </a:r>
          </a:p>
          <a:p>
            <a:pPr marL="640594" lvl="1" indent="-174708">
              <a:buFont typeface="Arial" panose="020B0604020202020204" pitchFamily="34" charset="0"/>
              <a:buChar char="•"/>
            </a:pPr>
            <a:r>
              <a:rPr lang="en-US" dirty="0"/>
              <a:t>Just to clarify - a highly allergic individual that is more likely to have multiple food allergies can have both tree nut and peanut allergies, but that doesn’t mean they are cross-reactive.</a:t>
            </a:r>
          </a:p>
          <a:p>
            <a:pPr marL="640594" lvl="1" indent="-174708">
              <a:buFont typeface="Arial" panose="020B0604020202020204" pitchFamily="34" charset="0"/>
              <a:buChar char="•"/>
            </a:pPr>
            <a:r>
              <a:rPr lang="en-US" dirty="0"/>
              <a:t>We have to take an individual approach</a:t>
            </a:r>
          </a:p>
          <a:p>
            <a:pPr marL="640594" lvl="1" indent="-174708">
              <a:buFont typeface="Arial" panose="020B0604020202020204" pitchFamily="34" charset="0"/>
              <a:buChar char="•"/>
            </a:pPr>
            <a:r>
              <a:rPr lang="en-US" dirty="0"/>
              <a:t>BUT – in individuals with a peanut allergy, there is only a 33% risk for a tree nut co-allergy.</a:t>
            </a:r>
          </a:p>
          <a:p>
            <a:pPr marL="640594" lvl="1" indent="-174708">
              <a:buFont typeface="Arial" panose="020B0604020202020204" pitchFamily="34" charset="0"/>
              <a:buChar char="•"/>
            </a:pPr>
            <a:endParaRPr lang="en-US" dirty="0"/>
          </a:p>
          <a:p>
            <a:pPr marL="8686" lvl="0" indent="0">
              <a:buFont typeface="Arial" panose="020B0604020202020204" pitchFamily="34" charset="0"/>
              <a:buNone/>
            </a:pPr>
            <a:r>
              <a:rPr lang="en-US" dirty="0"/>
              <a:t>This is just a snippet of the full table from Cox and collogues in 2021</a:t>
            </a:r>
          </a:p>
          <a:p>
            <a:pPr marL="637336" lvl="1" indent="-171450">
              <a:buFont typeface="Arial" panose="020B0604020202020204" pitchFamily="34" charset="0"/>
              <a:buChar char="•"/>
            </a:pPr>
            <a:r>
              <a:rPr lang="en-US" dirty="0"/>
              <a:t>I would say to be careful sharing this information with patients; some might find it reassuring to know the lower risk of cross-reactivity, others might become more anxious about trying new foods due to presence of any risk of cross reactivity.</a:t>
            </a:r>
          </a:p>
          <a:p>
            <a:pPr marL="8686" lvl="0" indent="0">
              <a:buFont typeface="Arial" panose="020B0604020202020204" pitchFamily="34" charset="0"/>
              <a:buNone/>
            </a:pPr>
            <a:endParaRPr lang="en-US" dirty="0"/>
          </a:p>
          <a:p>
            <a:pPr marL="8686" lvl="0" indent="0">
              <a:buFont typeface="Arial" panose="020B0604020202020204" pitchFamily="34" charset="0"/>
              <a:buNone/>
            </a:pPr>
            <a:r>
              <a:rPr lang="en-US" dirty="0"/>
              <a:t>So when is a good time to introduce tree nuts for those with a peanut allergy? This is a good question for the allergist. </a:t>
            </a:r>
          </a:p>
          <a:p>
            <a:pPr marL="637336" lvl="1" indent="-171450">
              <a:buFont typeface="Arial" panose="020B0604020202020204" pitchFamily="34" charset="0"/>
              <a:buChar char="•"/>
            </a:pPr>
            <a:r>
              <a:rPr lang="en-US" dirty="0"/>
              <a:t>Now, if a patient has testing done that is negative to tree nuts, that is always a good time to introduce. </a:t>
            </a:r>
          </a:p>
          <a:p>
            <a:pPr marL="637336" lvl="1" indent="-171450">
              <a:buFont typeface="Arial" panose="020B0604020202020204" pitchFamily="34" charset="0"/>
              <a:buChar char="•"/>
            </a:pPr>
            <a:r>
              <a:rPr lang="en-US" dirty="0"/>
              <a:t>Because that same patient can come back a year later for follow-up testing and now test positive to tree nuts.</a:t>
            </a:r>
          </a:p>
          <a:p>
            <a:pPr marL="637336" lvl="1" indent="-171450">
              <a:buFont typeface="Arial" panose="020B0604020202020204" pitchFamily="34" charset="0"/>
              <a:buChar char="•"/>
            </a:pPr>
            <a:r>
              <a:rPr lang="en-US" dirty="0"/>
              <a:t>There are ways to safely introduce tree nuts to very young children, even infants. </a:t>
            </a:r>
          </a:p>
        </p:txBody>
      </p:sp>
      <p:sp>
        <p:nvSpPr>
          <p:cNvPr id="4" name="Slide Number Placeholder 3"/>
          <p:cNvSpPr>
            <a:spLocks noGrp="1"/>
          </p:cNvSpPr>
          <p:nvPr>
            <p:ph type="sldNum" sz="quarter" idx="5"/>
          </p:nvPr>
        </p:nvSpPr>
        <p:spPr/>
        <p:txBody>
          <a:bodyPr/>
          <a:lstStyle/>
          <a:p>
            <a:fld id="{F52324F3-5B55-497A-90EA-7926B1754A98}" type="slidenum">
              <a:rPr lang="en-US" smtClean="0"/>
              <a:t>46</a:t>
            </a:fld>
            <a:endParaRPr lang="en-US"/>
          </a:p>
        </p:txBody>
      </p:sp>
    </p:spTree>
    <p:extLst>
      <p:ext uri="{BB962C8B-B14F-4D97-AF65-F5344CB8AC3E}">
        <p14:creationId xmlns:p14="http://schemas.microsoft.com/office/powerpoint/2010/main" val="38740270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2019 international study looked at prospective growth data from 430 patients from 12 different allergy centers around the world.</a:t>
            </a:r>
          </a:p>
          <a:p>
            <a:pPr marL="628650" lvl="1" indent="-171450">
              <a:buFont typeface="Arial" panose="020B0604020202020204" pitchFamily="34" charset="0"/>
              <a:buChar char="•"/>
            </a:pPr>
            <a:r>
              <a:rPr lang="en-US" dirty="0"/>
              <a:t>Stunting was more common in children with food allergies than low weight.</a:t>
            </a:r>
          </a:p>
          <a:p>
            <a:pPr marL="628650" lvl="1" indent="-171450">
              <a:buFont typeface="Arial" panose="020B0604020202020204" pitchFamily="34" charset="0"/>
              <a:buChar char="•"/>
            </a:pPr>
            <a:r>
              <a:rPr lang="en-US" dirty="0"/>
              <a:t>5% were considered undernourished</a:t>
            </a:r>
          </a:p>
          <a:p>
            <a:pPr marL="628650" lvl="1" indent="-171450">
              <a:buFont typeface="Arial" panose="020B0604020202020204" pitchFamily="34" charset="0"/>
              <a:buChar char="•"/>
            </a:pPr>
            <a:r>
              <a:rPr lang="en-US" dirty="0"/>
              <a:t>Key takeaway is the importance of an individual assessment – not every child with a food allergy will be malnourished or have growth problems!</a:t>
            </a:r>
          </a:p>
          <a:p>
            <a:endParaRPr lang="en-US" dirty="0"/>
          </a:p>
          <a:p>
            <a:r>
              <a:rPr lang="en-US" dirty="0"/>
              <a:t>This study also identified children to be particularly at risk of poor growth, including those with:</a:t>
            </a:r>
          </a:p>
          <a:p>
            <a:pPr marL="640594" lvl="1" indent="-174708">
              <a:buFont typeface="Arial" panose="020B0604020202020204" pitchFamily="34" charset="0"/>
              <a:buChar char="•"/>
            </a:pPr>
            <a:r>
              <a:rPr lang="en-US" dirty="0"/>
              <a:t>Non-</a:t>
            </a:r>
            <a:r>
              <a:rPr lang="en-US" dirty="0" err="1"/>
              <a:t>IgE</a:t>
            </a:r>
            <a:r>
              <a:rPr lang="en-US" dirty="0"/>
              <a:t> mediated food allergy, including FPIES</a:t>
            </a:r>
          </a:p>
          <a:p>
            <a:pPr marL="640594" lvl="1" indent="-174708">
              <a:buFont typeface="Arial" panose="020B0604020202020204" pitchFamily="34" charset="0"/>
              <a:buChar char="•"/>
            </a:pPr>
            <a:r>
              <a:rPr lang="en-US" dirty="0"/>
              <a:t>Avoiding 3 or more food allergens</a:t>
            </a:r>
          </a:p>
          <a:p>
            <a:pPr marL="640594" lvl="1" indent="-174708">
              <a:buFont typeface="Arial" panose="020B0604020202020204" pitchFamily="34" charset="0"/>
              <a:buChar char="•"/>
            </a:pPr>
            <a:r>
              <a:rPr lang="en-US" dirty="0"/>
              <a:t>Mixed </a:t>
            </a:r>
            <a:r>
              <a:rPr lang="en-US" dirty="0" err="1"/>
              <a:t>IgE</a:t>
            </a:r>
            <a:r>
              <a:rPr lang="en-US" dirty="0"/>
              <a:t> and non-</a:t>
            </a:r>
            <a:r>
              <a:rPr lang="en-US" dirty="0" err="1"/>
              <a:t>IgE</a:t>
            </a:r>
            <a:endParaRPr lang="en-US" dirty="0"/>
          </a:p>
          <a:p>
            <a:pPr marL="640594" lvl="1" indent="-174708">
              <a:buFont typeface="Arial" panose="020B0604020202020204" pitchFamily="34" charset="0"/>
              <a:buChar char="•"/>
            </a:pPr>
            <a:r>
              <a:rPr lang="en-US" dirty="0"/>
              <a:t>Cow’s milk allergy</a:t>
            </a:r>
          </a:p>
          <a:p>
            <a:pPr marL="640594" lvl="1" indent="-174708">
              <a:buFont typeface="Arial" panose="020B0604020202020204" pitchFamily="34" charset="0"/>
              <a:buChar char="•"/>
            </a:pPr>
            <a:endParaRPr lang="en-US" dirty="0"/>
          </a:p>
          <a:p>
            <a:r>
              <a:rPr lang="en-US" dirty="0"/>
              <a:t>Just a side note – in developing countries, the prevalence of stunting can increase to almost 25% </a:t>
            </a:r>
            <a:r>
              <a:rPr lang="en-US" dirty="0">
                <a:sym typeface="Wingdings" panose="05000000000000000000" pitchFamily="2" charset="2"/>
              </a:rPr>
              <a:t> study by Vieira et al. BMC </a:t>
            </a:r>
            <a:r>
              <a:rPr lang="en-US" dirty="0" err="1">
                <a:sym typeface="Wingdings" panose="05000000000000000000" pitchFamily="2" charset="2"/>
              </a:rPr>
              <a:t>Pediatr</a:t>
            </a:r>
            <a:r>
              <a:rPr lang="en-US" dirty="0">
                <a:sym typeface="Wingdings" panose="05000000000000000000" pitchFamily="2" charset="2"/>
              </a:rPr>
              <a:t> 2010</a:t>
            </a:r>
          </a:p>
          <a:p>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&lt;&lt;cue animation&gt;&gt; As you can see, there are many interconnected, potential contributing factors to growth faltering in food allergy. </a:t>
            </a:r>
          </a:p>
        </p:txBody>
      </p:sp>
      <p:sp>
        <p:nvSpPr>
          <p:cNvPr id="4" name="Slide Number Placeholder 3"/>
          <p:cNvSpPr>
            <a:spLocks noGrp="1"/>
          </p:cNvSpPr>
          <p:nvPr>
            <p:ph type="sldNum" sz="quarter" idx="5"/>
          </p:nvPr>
        </p:nvSpPr>
        <p:spPr/>
        <p:txBody>
          <a:bodyPr/>
          <a:lstStyle/>
          <a:p>
            <a:fld id="{F52324F3-5B55-497A-90EA-7926B1754A98}" type="slidenum">
              <a:rPr lang="en-US" smtClean="0"/>
              <a:t>47</a:t>
            </a:fld>
            <a:endParaRPr lang="en-US"/>
          </a:p>
        </p:txBody>
      </p:sp>
    </p:spTree>
    <p:extLst>
      <p:ext uri="{BB962C8B-B14F-4D97-AF65-F5344CB8AC3E}">
        <p14:creationId xmlns:p14="http://schemas.microsoft.com/office/powerpoint/2010/main" val="1265136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children with CMPA present before age 1, during which breastmilk or formula is the primary source of nutrition. </a:t>
            </a:r>
          </a:p>
          <a:p>
            <a:pPr marL="640594" lvl="1" indent="-174708">
              <a:buFont typeface="Arial" panose="020B0604020202020204" pitchFamily="34" charset="0"/>
              <a:buChar char="•"/>
            </a:pPr>
            <a:r>
              <a:rPr lang="en-US" dirty="0"/>
              <a:t>I’ll talk more about nutrition for breastfeeding mothers later on, but what to emphasize that if breastfeeding should be supported when possible for infants with CMPA. The use of AAF in children who are breastfed remains highly controversial. </a:t>
            </a:r>
          </a:p>
          <a:p>
            <a:endParaRPr lang="en-US" dirty="0"/>
          </a:p>
          <a:p>
            <a:r>
              <a:rPr lang="en-US" dirty="0"/>
              <a:t>In the interests of time, I want to emphasize that  MOST infants on formula with cow milk allergy will see symptom resolution with an Extensively Hydrolyzed Formula. </a:t>
            </a:r>
          </a:p>
          <a:p>
            <a:pPr marL="628650" lvl="1" indent="-171450">
              <a:buFont typeface="Arial" panose="020B0604020202020204" pitchFamily="34" charset="0"/>
              <a:buChar char="•"/>
            </a:pPr>
            <a:r>
              <a:rPr lang="en-US" dirty="0"/>
              <a:t>There is a subset that will need Amino Acid formula, but this switch is only recommended after at least a </a:t>
            </a:r>
            <a:r>
              <a:rPr lang="en-US" dirty="0">
                <a:sym typeface="Wingdings" panose="05000000000000000000" pitchFamily="2" charset="2"/>
              </a:rPr>
              <a:t>2 week trial for </a:t>
            </a:r>
            <a:r>
              <a:rPr lang="en-US" dirty="0" err="1">
                <a:sym typeface="Wingdings" panose="05000000000000000000" pitchFamily="2" charset="2"/>
              </a:rPr>
              <a:t>IgE</a:t>
            </a:r>
            <a:r>
              <a:rPr lang="en-US" dirty="0">
                <a:sym typeface="Wingdings" panose="05000000000000000000" pitchFamily="2" charset="2"/>
              </a:rPr>
              <a:t> allergy and 4-6 weeks or more trial for non-</a:t>
            </a:r>
            <a:r>
              <a:rPr lang="en-US" dirty="0" err="1">
                <a:sym typeface="Wingdings" panose="05000000000000000000" pitchFamily="2" charset="2"/>
              </a:rPr>
              <a:t>IgE</a:t>
            </a:r>
            <a:r>
              <a:rPr lang="en-US" dirty="0">
                <a:sym typeface="Wingdings" panose="05000000000000000000" pitchFamily="2" charset="2"/>
              </a:rPr>
              <a:t> allergy</a:t>
            </a:r>
          </a:p>
          <a:p>
            <a:pPr marL="628650" lvl="1" indent="-171450">
              <a:buFont typeface="Arial" panose="020B0604020202020204" pitchFamily="34" charset="0"/>
              <a:buChar char="•"/>
            </a:pPr>
            <a:r>
              <a:rPr lang="en-US" dirty="0">
                <a:sym typeface="Wingdings" panose="05000000000000000000" pitchFamily="2" charset="2"/>
              </a:rPr>
              <a:t>The exception would be using Amino Acid formula as a first-line approach with </a:t>
            </a:r>
            <a:r>
              <a:rPr lang="en-US" dirty="0" err="1">
                <a:sym typeface="Wingdings" panose="05000000000000000000" pitchFamily="2" charset="2"/>
              </a:rPr>
              <a:t>EoE</a:t>
            </a:r>
            <a:r>
              <a:rPr lang="en-US" dirty="0">
                <a:sym typeface="Wingdings" panose="05000000000000000000" pitchFamily="2" charset="2"/>
              </a:rPr>
              <a:t> and possibly those with growth faltering or maybe history of anaphylaxis.</a:t>
            </a:r>
          </a:p>
          <a:p>
            <a:pPr marL="628650" lvl="1" indent="-171450">
              <a:buFont typeface="Arial" panose="020B0604020202020204" pitchFamily="34" charset="0"/>
              <a:buChar char="•"/>
            </a:pPr>
            <a:endParaRPr lang="en-US" dirty="0"/>
          </a:p>
          <a:p>
            <a:r>
              <a:rPr lang="en-US" dirty="0"/>
              <a:t>*****</a:t>
            </a:r>
          </a:p>
          <a:p>
            <a:r>
              <a:rPr lang="en-US" dirty="0"/>
              <a:t>So the definition of a hypoallergenic formula is that studies must demonstrate that it is tolerated by 90% of children with cow’s milk protein allergy with a 95% confidence interval. There are different types:</a:t>
            </a:r>
          </a:p>
          <a:p>
            <a:pPr marL="640594" lvl="1" indent="-174708">
              <a:buFont typeface="Arial" panose="020B0604020202020204" pitchFamily="34" charset="0"/>
              <a:buChar char="•"/>
            </a:pPr>
            <a:r>
              <a:rPr lang="en-US" dirty="0"/>
              <a:t>EFH: short peptides</a:t>
            </a:r>
          </a:p>
          <a:p>
            <a:pPr marL="640594" lvl="1" indent="-174708">
              <a:buFont typeface="Arial" panose="020B0604020202020204" pitchFamily="34" charset="0"/>
              <a:buChar char="•"/>
            </a:pPr>
            <a:r>
              <a:rPr lang="en-US" dirty="0"/>
              <a:t>AAF: provides protein as amino acids</a:t>
            </a:r>
          </a:p>
          <a:p>
            <a:pPr marL="465886" lvl="1"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blanket approach for using AAF is not advised, as the hypoallergenic formula choice may lie in each individual’s history and combination of symptoms.</a:t>
            </a:r>
          </a:p>
          <a:p>
            <a:endParaRPr lang="en-US" dirty="0"/>
          </a:p>
          <a:p>
            <a:r>
              <a:rPr lang="en-US" dirty="0"/>
              <a:t>Using AAF is highly debated, but I want to emphasize that MOST children with CMPA will see symptom resolution with an EHF. </a:t>
            </a:r>
          </a:p>
          <a:p>
            <a:pPr marL="640594" lvl="1" indent="-174708">
              <a:buFont typeface="Arial" panose="020B0604020202020204" pitchFamily="34" charset="0"/>
              <a:buChar char="•"/>
            </a:pPr>
            <a:r>
              <a:rPr lang="en-US" dirty="0"/>
              <a:t>Important because of increase cost of AAF as well as other factors</a:t>
            </a:r>
          </a:p>
          <a:p>
            <a:pPr marL="640594" lvl="1" indent="-174708">
              <a:buFont typeface="Arial" panose="020B0604020202020204" pitchFamily="34" charset="0"/>
              <a:buChar char="•"/>
            </a:pPr>
            <a:r>
              <a:rPr lang="en-US" dirty="0"/>
              <a:t>Note: infants with non-</a:t>
            </a:r>
            <a:r>
              <a:rPr lang="en-US" dirty="0" err="1"/>
              <a:t>IgE</a:t>
            </a:r>
            <a:r>
              <a:rPr lang="en-US" dirty="0"/>
              <a:t>-mediated food allergy tend to have a higher failure rate with EHF than </a:t>
            </a:r>
            <a:r>
              <a:rPr lang="en-US" dirty="0" err="1"/>
              <a:t>IgE</a:t>
            </a:r>
            <a:r>
              <a:rPr lang="en-US" dirty="0"/>
              <a:t>-mediated</a:t>
            </a:r>
          </a:p>
          <a:p>
            <a:pPr marL="640594" lvl="1" indent="-174708">
              <a:buFont typeface="Arial" panose="020B0604020202020204" pitchFamily="34" charset="0"/>
              <a:buChar char="•"/>
            </a:pPr>
            <a:r>
              <a:rPr lang="en-US" dirty="0"/>
              <a:t>However, on average 10% of </a:t>
            </a:r>
            <a:r>
              <a:rPr lang="en-US" dirty="0" err="1"/>
              <a:t>IgE</a:t>
            </a:r>
            <a:r>
              <a:rPr lang="en-US" dirty="0"/>
              <a:t>-mediated CMPA will react while on EHF </a:t>
            </a:r>
            <a:r>
              <a:rPr lang="en-US" dirty="0">
                <a:sym typeface="Wingdings" panose="05000000000000000000" pitchFamily="2" charset="2"/>
              </a:rPr>
              <a:t> AAF recommended after 2+ week trial for </a:t>
            </a:r>
            <a:r>
              <a:rPr lang="en-US" dirty="0" err="1">
                <a:sym typeface="Wingdings" panose="05000000000000000000" pitchFamily="2" charset="2"/>
              </a:rPr>
              <a:t>IgE</a:t>
            </a:r>
            <a:r>
              <a:rPr lang="en-US" dirty="0">
                <a:sym typeface="Wingdings" panose="05000000000000000000" pitchFamily="2" charset="2"/>
              </a:rPr>
              <a:t> CMPA and 4+ weeks for non-</a:t>
            </a:r>
            <a:r>
              <a:rPr lang="en-US" dirty="0" err="1">
                <a:sym typeface="Wingdings" panose="05000000000000000000" pitchFamily="2" charset="2"/>
              </a:rPr>
              <a:t>IgE</a:t>
            </a:r>
            <a:endParaRPr lang="en-US" dirty="0"/>
          </a:p>
          <a:p>
            <a:pPr marL="640594" lvl="1" indent="-174708">
              <a:buFont typeface="Arial" panose="020B0604020202020204" pitchFamily="34" charset="0"/>
              <a:buChar char="•"/>
            </a:pPr>
            <a:r>
              <a:rPr lang="en-US" dirty="0"/>
              <a:t>Additionally, AAF is considered a first-line approach in infants with </a:t>
            </a:r>
            <a:r>
              <a:rPr lang="en-US" dirty="0" err="1"/>
              <a:t>EoE</a:t>
            </a:r>
            <a:endParaRPr lang="en-US" dirty="0"/>
          </a:p>
          <a:p>
            <a:pPr marL="640594" lvl="1" indent="-174708">
              <a:buFont typeface="Arial" panose="020B0604020202020204" pitchFamily="34" charset="0"/>
              <a:buChar char="•"/>
            </a:pPr>
            <a:r>
              <a:rPr lang="en-US" dirty="0"/>
              <a:t>AAF may also be indicated when growth faltering is seen, as well as children who have experienced anaphylaxis </a:t>
            </a:r>
          </a:p>
          <a:p>
            <a:pPr marL="465886" lvl="1" indent="0">
              <a:buFont typeface="Arial" panose="020B0604020202020204" pitchFamily="34" charset="0"/>
              <a:buNone/>
            </a:pPr>
            <a:endParaRPr lang="en-US" dirty="0"/>
          </a:p>
          <a:p>
            <a:r>
              <a:rPr lang="en-US" dirty="0"/>
              <a:t>Source: When Should Infants with Cow’s Milk Protein Allergy Use an Amino Acid Formula? A practical Guide. Meyer R., </a:t>
            </a:r>
            <a:r>
              <a:rPr lang="en-US" dirty="0" err="1"/>
              <a:t>Groetch</a:t>
            </a:r>
            <a:r>
              <a:rPr lang="en-US" dirty="0"/>
              <a:t>, M, and Venter, C. 2017 J Allergy Clin Immunol </a:t>
            </a:r>
            <a:r>
              <a:rPr lang="en-US" dirty="0" err="1"/>
              <a:t>Pract</a:t>
            </a:r>
            <a:r>
              <a:rPr lang="en-US" dirty="0"/>
              <a:t> 2018;6:383-99</a:t>
            </a:r>
          </a:p>
        </p:txBody>
      </p:sp>
      <p:sp>
        <p:nvSpPr>
          <p:cNvPr id="4" name="Slide Number Placeholder 3"/>
          <p:cNvSpPr>
            <a:spLocks noGrp="1"/>
          </p:cNvSpPr>
          <p:nvPr>
            <p:ph type="sldNum" sz="quarter" idx="5"/>
          </p:nvPr>
        </p:nvSpPr>
        <p:spPr/>
        <p:txBody>
          <a:bodyPr/>
          <a:lstStyle/>
          <a:p>
            <a:fld id="{F52324F3-5B55-497A-90EA-7926B1754A98}" type="slidenum">
              <a:rPr lang="en-US" smtClean="0"/>
              <a:t>48</a:t>
            </a:fld>
            <a:endParaRPr lang="en-US"/>
          </a:p>
        </p:txBody>
      </p:sp>
    </p:spTree>
    <p:extLst>
      <p:ext uri="{BB962C8B-B14F-4D97-AF65-F5344CB8AC3E}">
        <p14:creationId xmlns:p14="http://schemas.microsoft.com/office/powerpoint/2010/main" val="13661033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spend much time on this slide either, I just want to highlight that cow’s milk substitutes vary significantly in regards to nutrition profile. </a:t>
            </a:r>
          </a:p>
          <a:p>
            <a:pPr marL="628650" lvl="1" indent="-171450">
              <a:buFont typeface="Arial" panose="020B0604020202020204" pitchFamily="34" charset="0"/>
              <a:buChar char="•"/>
            </a:pPr>
            <a:r>
              <a:rPr lang="en-US" dirty="0"/>
              <a:t>Which is one reason why kids with cow’s milk allergy are at higher risk for growth concerns</a:t>
            </a:r>
          </a:p>
          <a:p>
            <a:pPr marL="628650" lvl="1" indent="-171450">
              <a:buFont typeface="Arial" panose="020B0604020202020204" pitchFamily="34" charset="0"/>
              <a:buChar char="•"/>
            </a:pPr>
            <a:r>
              <a:rPr lang="en-US" dirty="0"/>
              <a:t>The key takeaway here is that while every patient has individualized needs, in general, Soy milk or Pea protein milk would be the most nutritionally comparable alternative to cow’s milk</a:t>
            </a:r>
          </a:p>
          <a:p>
            <a:pPr marL="628650" lvl="1" indent="-171450">
              <a:buFont typeface="Arial" panose="020B0604020202020204" pitchFamily="34" charset="0"/>
              <a:buChar char="•"/>
            </a:pPr>
            <a:r>
              <a:rPr lang="en-US" dirty="0"/>
              <a:t>And of course, infant formula or breastmilk should be the sole source of “milk” until at least 1 year of age.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t>
            </a:r>
          </a:p>
          <a:p>
            <a:pPr marL="0" lvl="0" indent="0">
              <a:buFont typeface="Arial" panose="020B0604020202020204" pitchFamily="34" charset="0"/>
              <a:buNone/>
            </a:pPr>
            <a:r>
              <a:rPr lang="en-US" dirty="0"/>
              <a:t>Note: there are variations in some nutrients because of different products available; averages or ranges are reported</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“Despite lay concerns regarding adverse health impacts of cow’s milk, epidemiologic research has found that dairy product intake appears to:</a:t>
            </a:r>
          </a:p>
          <a:p>
            <a:pPr marL="628650" lvl="1" indent="-171450">
              <a:buFont typeface="Arial" panose="020B0604020202020204" pitchFamily="34" charset="0"/>
              <a:buChar char="•"/>
            </a:pPr>
            <a:r>
              <a:rPr lang="en-US" dirty="0"/>
              <a:t>Reduce the risk for common chronic diseases in the population</a:t>
            </a:r>
          </a:p>
          <a:p>
            <a:pPr marL="628650" lvl="1" indent="-171450">
              <a:buFont typeface="Arial" panose="020B0604020202020204" pitchFamily="34" charset="0"/>
              <a:buChar char="•"/>
            </a:pPr>
            <a:r>
              <a:rPr lang="en-US" dirty="0"/>
              <a:t>Increase population height</a:t>
            </a:r>
          </a:p>
          <a:p>
            <a:pPr marL="628650" lvl="1" indent="-171450">
              <a:buFont typeface="Arial" panose="020B0604020202020204" pitchFamily="34" charset="0"/>
              <a:buChar char="•"/>
            </a:pPr>
            <a:r>
              <a:rPr lang="en-US" dirty="0"/>
              <a:t>Supply key nutrients for growth and development “</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Nutrients of concern when milk is removed from diet: protein, fat, Calcium, &amp; Vitamin D (and added sugar in some plant-based “milks”)</a:t>
            </a:r>
          </a:p>
        </p:txBody>
      </p:sp>
      <p:sp>
        <p:nvSpPr>
          <p:cNvPr id="4" name="Slide Number Placeholder 3"/>
          <p:cNvSpPr>
            <a:spLocks noGrp="1"/>
          </p:cNvSpPr>
          <p:nvPr>
            <p:ph type="sldNum" sz="quarter" idx="5"/>
          </p:nvPr>
        </p:nvSpPr>
        <p:spPr/>
        <p:txBody>
          <a:bodyPr/>
          <a:lstStyle/>
          <a:p>
            <a:fld id="{F52324F3-5B55-497A-90EA-7926B1754A98}" type="slidenum">
              <a:rPr lang="en-US" smtClean="0"/>
              <a:t>49</a:t>
            </a:fld>
            <a:endParaRPr lang="en-US"/>
          </a:p>
        </p:txBody>
      </p:sp>
    </p:spTree>
    <p:extLst>
      <p:ext uri="{BB962C8B-B14F-4D97-AF65-F5344CB8AC3E}">
        <p14:creationId xmlns:p14="http://schemas.microsoft.com/office/powerpoint/2010/main" val="71422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are some disparities in food allergy prevalence; </a:t>
            </a:r>
          </a:p>
          <a:p>
            <a:pPr marL="628650" lvl="1" indent="-171450">
              <a:buFont typeface="Arial" panose="020B0604020202020204" pitchFamily="34" charset="0"/>
              <a:buChar char="•"/>
            </a:pPr>
            <a:r>
              <a:rPr lang="en-US" dirty="0"/>
              <a:t>we know food allergy is greater in blacks than whites. </a:t>
            </a:r>
          </a:p>
          <a:p>
            <a:pPr marL="628650" lvl="1" indent="-171450">
              <a:buFont typeface="Arial" panose="020B0604020202020204" pitchFamily="34" charset="0"/>
              <a:buChar char="•"/>
            </a:pPr>
            <a:r>
              <a:rPr lang="en-US" dirty="0"/>
              <a:t>Additionally, white Americans have a lower prevalence than Hispanic- and Asian-Americans</a:t>
            </a:r>
          </a:p>
          <a:p>
            <a:pPr marL="628650" lvl="1" indent="-171450">
              <a:buFont typeface="Arial" panose="020B0604020202020204" pitchFamily="34" charset="0"/>
              <a:buChar char="•"/>
            </a:pPr>
            <a:r>
              <a:rPr lang="en-US" dirty="0"/>
              <a:t>And you can see differences in self-reported food allergy per decade.  </a:t>
            </a:r>
          </a:p>
          <a:p>
            <a:endParaRPr lang="en-US" dirty="0"/>
          </a:p>
          <a:p>
            <a:r>
              <a:rPr lang="en-US" dirty="0"/>
              <a:t>And most recently, findings from FORWARD, a multi-site cohort study, suggests that shellfish and fin fish allergy are more common in African American children than White children</a:t>
            </a:r>
          </a:p>
          <a:p>
            <a:endParaRPr lang="en-US" dirty="0"/>
          </a:p>
          <a:p>
            <a:r>
              <a:rPr lang="en-US" dirty="0"/>
              <a:t>*****</a:t>
            </a:r>
          </a:p>
          <a:p>
            <a:r>
              <a:rPr lang="en-US" dirty="0"/>
              <a:t>Language used is based on language used in each study</a:t>
            </a:r>
          </a:p>
        </p:txBody>
      </p:sp>
      <p:sp>
        <p:nvSpPr>
          <p:cNvPr id="4" name="Slide Number Placeholder 3"/>
          <p:cNvSpPr>
            <a:spLocks noGrp="1"/>
          </p:cNvSpPr>
          <p:nvPr>
            <p:ph type="sldNum" sz="quarter" idx="5"/>
          </p:nvPr>
        </p:nvSpPr>
        <p:spPr/>
        <p:txBody>
          <a:bodyPr/>
          <a:lstStyle/>
          <a:p>
            <a:fld id="{F52324F3-5B55-497A-90EA-7926B1754A98}" type="slidenum">
              <a:rPr lang="en-US" smtClean="0"/>
              <a:t>5</a:t>
            </a:fld>
            <a:endParaRPr lang="en-US"/>
          </a:p>
        </p:txBody>
      </p:sp>
    </p:spTree>
    <p:extLst>
      <p:ext uri="{BB962C8B-B14F-4D97-AF65-F5344CB8AC3E}">
        <p14:creationId xmlns:p14="http://schemas.microsoft.com/office/powerpoint/2010/main" val="3872937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50</a:t>
            </a:fld>
            <a:endParaRPr lang="en-US"/>
          </a:p>
        </p:txBody>
      </p:sp>
    </p:spTree>
    <p:extLst>
      <p:ext uri="{BB962C8B-B14F-4D97-AF65-F5344CB8AC3E}">
        <p14:creationId xmlns:p14="http://schemas.microsoft.com/office/powerpoint/2010/main" val="31169297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I want to touch on FPIES, as this is one non-</a:t>
            </a:r>
            <a:r>
              <a:rPr lang="en-US" dirty="0" err="1"/>
              <a:t>IgE</a:t>
            </a:r>
            <a:r>
              <a:rPr lang="en-US" dirty="0"/>
              <a:t>-mediated allergy with emerging research and resources in recent years.  </a:t>
            </a:r>
          </a:p>
          <a:p>
            <a:endParaRPr lang="en-US" dirty="0"/>
          </a:p>
          <a:p>
            <a:r>
              <a:rPr lang="en-US" dirty="0"/>
              <a:t>FPIES, or Food Protein Induced Enterocolitis Syndrome is characterized by delayed, often dramatic GI symptoms</a:t>
            </a:r>
          </a:p>
          <a:p>
            <a:pPr marL="628650" lvl="1" indent="-171450">
              <a:buFont typeface="Arial" panose="020B0604020202020204" pitchFamily="34" charset="0"/>
              <a:buChar char="•"/>
            </a:pPr>
            <a:r>
              <a:rPr lang="en-US" dirty="0"/>
              <a:t>It is a systemic reaction </a:t>
            </a:r>
            <a:r>
              <a:rPr lang="en-US" u="sng" dirty="0"/>
              <a:t>different</a:t>
            </a:r>
            <a:r>
              <a:rPr lang="en-US" u="none" dirty="0"/>
              <a:t> from anaphylaxis. </a:t>
            </a:r>
          </a:p>
          <a:p>
            <a:pPr marL="628650" lvl="1" indent="-171450">
              <a:buFont typeface="Arial" panose="020B0604020202020204" pitchFamily="34" charset="0"/>
              <a:buChar char="•"/>
            </a:pPr>
            <a:r>
              <a:rPr lang="en-US" u="none" dirty="0"/>
              <a:t>It is much more common in infants than in adults, but there are cases that persist into adulthood and even adult-onset FPIES. </a:t>
            </a:r>
          </a:p>
          <a:p>
            <a:pPr marL="628650" lvl="1" indent="-171450">
              <a:buFont typeface="Arial" panose="020B0604020202020204" pitchFamily="34" charset="0"/>
              <a:buChar char="•"/>
            </a:pPr>
            <a:r>
              <a:rPr lang="en-US" u="none" dirty="0"/>
              <a:t>There are two phenotypes: chronic and acute</a:t>
            </a:r>
          </a:p>
          <a:p>
            <a:pPr marL="628650" lvl="1" indent="-171450">
              <a:buFont typeface="Arial" panose="020B0604020202020204" pitchFamily="34" charset="0"/>
              <a:buChar char="•"/>
            </a:pPr>
            <a:r>
              <a:rPr lang="en-US" u="none" dirty="0"/>
              <a:t>As well as Atypical FPIES, which is when allergic sensitization develops to an FPIES trigger food, and is often associated with a prolonged disease course (commonly cow’s milk or egg). </a:t>
            </a:r>
          </a:p>
          <a:p>
            <a:pPr marL="628650" lvl="1" indent="-171450">
              <a:buFont typeface="Arial" panose="020B0604020202020204" pitchFamily="34" charset="0"/>
              <a:buChar char="•"/>
            </a:pPr>
            <a:endParaRPr lang="en-US" dirty="0"/>
          </a:p>
          <a:p>
            <a:r>
              <a:rPr lang="en-US" dirty="0"/>
              <a:t>Chronic FPIES occurs most often in young infants that are fed continuously with milk or soy formula.</a:t>
            </a:r>
          </a:p>
          <a:p>
            <a:pPr marL="628650" lvl="1" indent="-171450">
              <a:buFont typeface="Arial" panose="020B0604020202020204" pitchFamily="34" charset="0"/>
              <a:buChar char="•"/>
            </a:pPr>
            <a:r>
              <a:rPr lang="en-US" dirty="0"/>
              <a:t>Symptoms start 1-4 weeks after formula introduction and get </a:t>
            </a:r>
            <a:r>
              <a:rPr lang="en-US" u="sng" dirty="0"/>
              <a:t>progressively </a:t>
            </a:r>
            <a:r>
              <a:rPr lang="en-US" u="none" dirty="0"/>
              <a:t> worse.</a:t>
            </a:r>
          </a:p>
          <a:p>
            <a:pPr marL="628650" lvl="1" indent="-171450">
              <a:buFont typeface="Arial" panose="020B0604020202020204" pitchFamily="34" charset="0"/>
              <a:buChar char="•"/>
            </a:pPr>
            <a:r>
              <a:rPr lang="en-US" u="none" dirty="0"/>
              <a:t>Often starts with watery diarrhea, mucous or blood in stools, and vomiting that gets progressively worse</a:t>
            </a:r>
          </a:p>
          <a:p>
            <a:pPr marL="628650" lvl="1" indent="-171450">
              <a:buFont typeface="Arial" panose="020B0604020202020204" pitchFamily="34" charset="0"/>
              <a:buChar char="•"/>
            </a:pPr>
            <a:r>
              <a:rPr lang="en-US" u="none" dirty="0"/>
              <a:t>Often see a “failure to thrive” diagnosis as part of workup</a:t>
            </a:r>
            <a:endParaRPr lang="en-US" dirty="0"/>
          </a:p>
          <a:p>
            <a:pPr marL="640594" lvl="1" indent="-174708">
              <a:buFont typeface="Arial" panose="020B0604020202020204" pitchFamily="34" charset="0"/>
              <a:buChar char="•"/>
            </a:pPr>
            <a:r>
              <a:rPr lang="en-US" dirty="0"/>
              <a:t>Symptoms will resolve once trigger food has been removed from diet for several weeks</a:t>
            </a:r>
          </a:p>
          <a:p>
            <a:pPr marL="465887" lvl="1"/>
            <a:endParaRPr lang="en-US" dirty="0"/>
          </a:p>
          <a:p>
            <a:r>
              <a:rPr lang="en-US" dirty="0"/>
              <a:t>Acute FPIES occurs after an accidental ingestion to a known trigger or after exposure to new food</a:t>
            </a:r>
          </a:p>
          <a:p>
            <a:pPr marL="640594" lvl="1" indent="-174708">
              <a:buFont typeface="Arial" panose="020B0604020202020204" pitchFamily="34" charset="0"/>
              <a:buChar char="•"/>
            </a:pPr>
            <a:r>
              <a:rPr lang="en-US" dirty="0"/>
              <a:t>Repetitive, profuse vomiting is typically seen up to 4 hours after ingestion (remember, this is delayed compared to </a:t>
            </a:r>
            <a:r>
              <a:rPr lang="en-US" dirty="0" err="1"/>
              <a:t>IgE</a:t>
            </a:r>
            <a:r>
              <a:rPr lang="en-US" dirty="0"/>
              <a:t>-mediated reactions) </a:t>
            </a:r>
          </a:p>
          <a:p>
            <a:pPr marL="640594" lvl="1" indent="-174708">
              <a:buFont typeface="Arial" panose="020B0604020202020204" pitchFamily="34" charset="0"/>
              <a:buChar char="•"/>
            </a:pPr>
            <a:r>
              <a:rPr lang="en-US" dirty="0"/>
              <a:t>FPIES does have the risk to become a medical emergency – fluids or IV fluids can be necessary for treatment to an acute systemic reaction. </a:t>
            </a:r>
          </a:p>
        </p:txBody>
      </p:sp>
      <p:sp>
        <p:nvSpPr>
          <p:cNvPr id="4" name="Slide Number Placeholder 3"/>
          <p:cNvSpPr>
            <a:spLocks noGrp="1"/>
          </p:cNvSpPr>
          <p:nvPr>
            <p:ph type="sldNum" sz="quarter" idx="5"/>
          </p:nvPr>
        </p:nvSpPr>
        <p:spPr/>
        <p:txBody>
          <a:bodyPr/>
          <a:lstStyle/>
          <a:p>
            <a:fld id="{F52324F3-5B55-497A-90EA-7926B1754A98}" type="slidenum">
              <a:rPr lang="en-US" smtClean="0"/>
              <a:t>51</a:t>
            </a:fld>
            <a:endParaRPr lang="en-US"/>
          </a:p>
        </p:txBody>
      </p:sp>
    </p:spTree>
    <p:extLst>
      <p:ext uri="{BB962C8B-B14F-4D97-AF65-F5344CB8AC3E}">
        <p14:creationId xmlns:p14="http://schemas.microsoft.com/office/powerpoint/2010/main" val="276632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With FPIES, it is important to start introducing solid foods by 6 months of age, if not earlier when developmentally appropriate. In the past, some doctors wanted to delay starting solids in FPIES babies but that is not what we want to do now. </a:t>
            </a:r>
          </a:p>
          <a:p>
            <a:endParaRPr lang="en-US" sz="1200" dirty="0"/>
          </a:p>
          <a:p>
            <a:r>
              <a:rPr lang="en-US" sz="1200" dirty="0"/>
              <a:t>Common FPIES triggers are found in the Higher Risk Column here, which include Milk, egg, soy, oat, and rice</a:t>
            </a:r>
          </a:p>
          <a:p>
            <a:pPr marL="757066" lvl="1" indent="-291179">
              <a:buFont typeface="Arial" panose="020B0604020202020204" pitchFamily="34" charset="0"/>
              <a:buChar char="•"/>
            </a:pPr>
            <a:r>
              <a:rPr lang="en-US" sz="1200" dirty="0"/>
              <a:t>But also sweet potato, peas, avocado, banana + wheat and corn (moderate risk column)</a:t>
            </a:r>
          </a:p>
          <a:p>
            <a:pPr marL="757066" lvl="1" indent="-291179">
              <a:buFont typeface="Arial" panose="020B0604020202020204" pitchFamily="34" charset="0"/>
              <a:buChar char="•"/>
            </a:pPr>
            <a:r>
              <a:rPr lang="en-US" sz="1200" dirty="0"/>
              <a:t>The higher risk food column has some similarities but is definitely different that the most common </a:t>
            </a:r>
            <a:r>
              <a:rPr lang="en-US" sz="1200" dirty="0" err="1"/>
              <a:t>IgE</a:t>
            </a:r>
            <a:r>
              <a:rPr lang="en-US" sz="1200" dirty="0"/>
              <a:t>-mediated allergens.</a:t>
            </a:r>
          </a:p>
          <a:p>
            <a:pPr marL="757066" lvl="1" indent="-291179">
              <a:buFont typeface="Arial" panose="020B0604020202020204" pitchFamily="34" charset="0"/>
              <a:buChar char="•"/>
            </a:pPr>
            <a:r>
              <a:rPr lang="en-US" sz="1200" dirty="0"/>
              <a:t>Also – just a side note that fish FPIES is one that tends to stick around into adulthood.</a:t>
            </a:r>
          </a:p>
          <a:p>
            <a:endParaRPr lang="en-US" sz="1200" dirty="0"/>
          </a:p>
          <a:p>
            <a:pPr defTabSz="931774">
              <a:defRPr/>
            </a:pPr>
            <a:r>
              <a:rPr lang="en-US" sz="1200" dirty="0"/>
              <a:t>And I think I mentioned this earlier, but most infants with FPIES have a higher threshold for reaction than </a:t>
            </a:r>
            <a:r>
              <a:rPr lang="en-US" sz="1200" dirty="0" err="1"/>
              <a:t>IgE</a:t>
            </a:r>
            <a:r>
              <a:rPr lang="en-US" sz="1200" dirty="0"/>
              <a:t> food allergies. Its very rare for reactions to trace/invisible amounts, so usually this group doesn’t have to avoid precautionary labels. </a:t>
            </a:r>
          </a:p>
          <a:p>
            <a:pPr defTabSz="931774">
              <a:defRPr/>
            </a:pPr>
            <a:endParaRPr lang="en-US" sz="1200" dirty="0"/>
          </a:p>
          <a:p>
            <a:pPr defTabSz="931774">
              <a:defRPr/>
            </a:pPr>
            <a:r>
              <a:rPr lang="en-US" sz="1200" dirty="0"/>
              <a:t>*****</a:t>
            </a:r>
          </a:p>
          <a:p>
            <a:pPr defTabSz="931774">
              <a:defRPr/>
            </a:pPr>
            <a:r>
              <a:rPr lang="en-US" sz="1200" dirty="0"/>
              <a:t>Remember, with FPIES we see a delayed reaction up to 4 hours after eating. Also, the vast majority of infants with FPIES will have a higher threshold for reaching (think like an infant mouthful) and its very rare for reactions to trace/invisible amounts. </a:t>
            </a:r>
          </a:p>
        </p:txBody>
      </p:sp>
      <p:sp>
        <p:nvSpPr>
          <p:cNvPr id="4" name="Slide Number Placeholder 3"/>
          <p:cNvSpPr>
            <a:spLocks noGrp="1"/>
          </p:cNvSpPr>
          <p:nvPr>
            <p:ph type="sldNum" sz="quarter" idx="5"/>
          </p:nvPr>
        </p:nvSpPr>
        <p:spPr/>
        <p:txBody>
          <a:bodyPr/>
          <a:lstStyle/>
          <a:p>
            <a:fld id="{F52324F3-5B55-497A-90EA-7926B1754A98}" type="slidenum">
              <a:rPr lang="en-US" smtClean="0"/>
              <a:t>52</a:t>
            </a:fld>
            <a:endParaRPr lang="en-US"/>
          </a:p>
        </p:txBody>
      </p:sp>
    </p:spTree>
    <p:extLst>
      <p:ext uri="{BB962C8B-B14F-4D97-AF65-F5344CB8AC3E}">
        <p14:creationId xmlns:p14="http://schemas.microsoft.com/office/powerpoint/2010/main" val="36117932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FPIES parents do report more difficulty managing food allergy than parents of </a:t>
            </a:r>
            <a:r>
              <a:rPr lang="en-US" dirty="0" err="1"/>
              <a:t>IgE</a:t>
            </a:r>
            <a:r>
              <a:rPr lang="en-US" dirty="0"/>
              <a:t> allergies.</a:t>
            </a:r>
          </a:p>
          <a:p>
            <a:pPr marL="628650" lvl="1" indent="-171450">
              <a:buFont typeface="Arial" panose="020B0604020202020204" pitchFamily="34" charset="0"/>
              <a:buChar char="•"/>
            </a:pPr>
            <a:r>
              <a:rPr lang="en-US" dirty="0"/>
              <a:t>This can have trickle-down affects on feeding behaviors and poor growth, so infants with FPIES may require a more detailed weaning plan to avoid future nutritional problems. </a:t>
            </a:r>
          </a:p>
          <a:p>
            <a:endParaRPr lang="en-US" dirty="0"/>
          </a:p>
          <a:p>
            <a:r>
              <a:rPr lang="en-US" dirty="0"/>
              <a:t>There is a lot more we could talk about with FPIES, but in the interest of time we need to move on. &lt;&lt;cue animation&gt;&gt; That said, here are two papers if you want to learn more or need more detailed information.</a:t>
            </a:r>
          </a:p>
          <a:p>
            <a:endParaRPr lang="en-US" dirty="0"/>
          </a:p>
          <a:p>
            <a:r>
              <a:rPr lang="en-US" dirty="0"/>
              <a:t>*****</a:t>
            </a:r>
          </a:p>
          <a:p>
            <a:r>
              <a:rPr lang="en-US" dirty="0"/>
              <a:t>Of note, the International Consensus Guidelines were published in 2017, right before the early introduction guidelines were released in the United States and more FPIES research has come out since it was published, so anticipate some of these guidelines may change in the future. One example – avocado was originally published as a low risk food but has changed to high risk due to case series published after 2017.</a:t>
            </a:r>
          </a:p>
        </p:txBody>
      </p:sp>
      <p:sp>
        <p:nvSpPr>
          <p:cNvPr id="4" name="Slide Number Placeholder 3"/>
          <p:cNvSpPr>
            <a:spLocks noGrp="1"/>
          </p:cNvSpPr>
          <p:nvPr>
            <p:ph type="sldNum" sz="quarter" idx="5"/>
          </p:nvPr>
        </p:nvSpPr>
        <p:spPr/>
        <p:txBody>
          <a:bodyPr/>
          <a:lstStyle/>
          <a:p>
            <a:fld id="{F52324F3-5B55-497A-90EA-7926B1754A98}" type="slidenum">
              <a:rPr lang="en-US" smtClean="0"/>
              <a:t>53</a:t>
            </a:fld>
            <a:endParaRPr lang="en-US"/>
          </a:p>
        </p:txBody>
      </p:sp>
    </p:spTree>
    <p:extLst>
      <p:ext uri="{BB962C8B-B14F-4D97-AF65-F5344CB8AC3E}">
        <p14:creationId xmlns:p14="http://schemas.microsoft.com/office/powerpoint/2010/main" val="22736453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quickly, I want to highlight a couple scenarios when food allergy nutrition interventions can directly impact other family members.</a:t>
            </a:r>
          </a:p>
        </p:txBody>
      </p:sp>
      <p:sp>
        <p:nvSpPr>
          <p:cNvPr id="4" name="Slide Number Placeholder 3"/>
          <p:cNvSpPr>
            <a:spLocks noGrp="1"/>
          </p:cNvSpPr>
          <p:nvPr>
            <p:ph type="sldNum" sz="quarter" idx="5"/>
          </p:nvPr>
        </p:nvSpPr>
        <p:spPr/>
        <p:txBody>
          <a:bodyPr/>
          <a:lstStyle/>
          <a:p>
            <a:fld id="{F52324F3-5B55-497A-90EA-7926B1754A98}" type="slidenum">
              <a:rPr lang="en-US" smtClean="0"/>
              <a:t>54</a:t>
            </a:fld>
            <a:endParaRPr lang="en-US"/>
          </a:p>
        </p:txBody>
      </p:sp>
    </p:spTree>
    <p:extLst>
      <p:ext uri="{BB962C8B-B14F-4D97-AF65-F5344CB8AC3E}">
        <p14:creationId xmlns:p14="http://schemas.microsoft.com/office/powerpoint/2010/main" val="2824919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big question with breastfeeding mothers is going to be if food antigens pass into breast milk.</a:t>
            </a:r>
          </a:p>
          <a:p>
            <a:endParaRPr lang="en-US" dirty="0"/>
          </a:p>
          <a:p>
            <a:r>
              <a:rPr lang="en-US" dirty="0"/>
              <a:t>This study by Vadas and colleagues is from 2001, but still a good one to look at. </a:t>
            </a:r>
          </a:p>
          <a:p>
            <a:pPr marL="640594" lvl="1" indent="-174708">
              <a:buFont typeface="Arial" panose="020B0604020202020204" pitchFamily="34" charset="0"/>
              <a:buChar char="•"/>
            </a:pPr>
            <a:r>
              <a:rPr lang="en-US" dirty="0"/>
              <a:t>In this study, 23 participants avoided peanuts &amp; all legumes for 24 hours</a:t>
            </a:r>
          </a:p>
          <a:p>
            <a:pPr marL="640594" lvl="1" indent="-174708">
              <a:buFont typeface="Arial" panose="020B0604020202020204" pitchFamily="34" charset="0"/>
              <a:buChar char="•"/>
            </a:pPr>
            <a:r>
              <a:rPr lang="en-US" dirty="0"/>
              <a:t>Then consumed 50 grams of dry roasted peanuts, which is equivalent to 4 Tablespoons of peanut butter. So more peanut protein that what is typically consumed in 1 sitting.</a:t>
            </a:r>
          </a:p>
          <a:p>
            <a:pPr marL="640594" lvl="1" indent="-174708">
              <a:buFont typeface="Arial" panose="020B0604020202020204" pitchFamily="34" charset="0"/>
              <a:buChar char="•"/>
            </a:pPr>
            <a:r>
              <a:rPr lang="en-US" dirty="0"/>
              <a:t>Samples of breast milk were collected fasting, and then at intervals beginning at 1 hour after ingestion. </a:t>
            </a:r>
          </a:p>
          <a:p>
            <a:pPr marL="465886" lvl="1" indent="0">
              <a:buFont typeface="Arial" panose="020B0604020202020204" pitchFamily="34" charset="0"/>
              <a:buNone/>
            </a:pPr>
            <a:endParaRPr lang="en-US" dirty="0"/>
          </a:p>
          <a:p>
            <a:pPr marL="8686" lvl="0" indent="0">
              <a:buFont typeface="Arial" panose="020B0604020202020204" pitchFamily="34" charset="0"/>
              <a:buNone/>
            </a:pPr>
            <a:r>
              <a:rPr lang="en-US" dirty="0"/>
              <a:t>So what did they find?</a:t>
            </a:r>
          </a:p>
          <a:p>
            <a:pPr marL="649281" lvl="1" indent="-174708">
              <a:buFont typeface="Arial" panose="020B0604020202020204" pitchFamily="34" charset="0"/>
              <a:buChar char="•"/>
            </a:pPr>
            <a:r>
              <a:rPr lang="en-US" dirty="0"/>
              <a:t>Over half of the moms did not have peanut protein in their breastmilk, even after eating such a high dose.</a:t>
            </a:r>
          </a:p>
          <a:p>
            <a:pPr marL="649281" lvl="1" indent="-174708">
              <a:buFont typeface="Arial" panose="020B0604020202020204" pitchFamily="34" charset="0"/>
              <a:buChar char="•"/>
            </a:pPr>
            <a:r>
              <a:rPr lang="en-US" dirty="0"/>
              <a:t>In those that DID have peanut protein in breast milk, in 8 of the 11 it appeared after just 1 hour.</a:t>
            </a:r>
          </a:p>
          <a:p>
            <a:pPr marL="649281" lvl="1" indent="-174708">
              <a:buFont typeface="Arial" panose="020B0604020202020204" pitchFamily="34" charset="0"/>
              <a:buChar char="•"/>
            </a:pPr>
            <a:r>
              <a:rPr lang="en-US" dirty="0"/>
              <a:t>And the peak protein concentration was very small; median amount was 200 nanograms!</a:t>
            </a:r>
          </a:p>
          <a:p>
            <a:pPr marL="649281" lvl="1" indent="-174708">
              <a:buFont typeface="Arial" panose="020B0604020202020204" pitchFamily="34" charset="0"/>
              <a:buChar char="•"/>
            </a:pPr>
            <a:r>
              <a:rPr lang="en-US" dirty="0"/>
              <a:t>If you look at this in the context of a 8-oz serving of breastmilk, that is still less than 1 milligram of peanut protein total.</a:t>
            </a:r>
          </a:p>
          <a:p>
            <a:pPr marL="649281" lvl="1" indent="-174708">
              <a:buFont typeface="Arial" panose="020B0604020202020204" pitchFamily="34" charset="0"/>
              <a:buChar char="•"/>
            </a:pPr>
            <a:endParaRPr lang="en-US" dirty="0"/>
          </a:p>
          <a:p>
            <a:pPr marL="17373" lvl="0" indent="0">
              <a:buFont typeface="Arial" panose="020B0604020202020204" pitchFamily="34" charset="0"/>
              <a:buNone/>
            </a:pPr>
            <a:r>
              <a:rPr lang="en-US" dirty="0"/>
              <a:t>Caveats: this is peanut protein; other studies looking at beta-lactoglobulin from cow’s milk have reported a longer clearance time of several hours to a few days from breast milk. </a:t>
            </a:r>
          </a:p>
        </p:txBody>
      </p:sp>
      <p:sp>
        <p:nvSpPr>
          <p:cNvPr id="4" name="Slide Number Placeholder 3"/>
          <p:cNvSpPr>
            <a:spLocks noGrp="1"/>
          </p:cNvSpPr>
          <p:nvPr>
            <p:ph type="sldNum" sz="quarter" idx="5"/>
          </p:nvPr>
        </p:nvSpPr>
        <p:spPr/>
        <p:txBody>
          <a:bodyPr/>
          <a:lstStyle/>
          <a:p>
            <a:fld id="{F52324F3-5B55-497A-90EA-7926B1754A98}" type="slidenum">
              <a:rPr lang="en-US" smtClean="0"/>
              <a:t>55</a:t>
            </a:fld>
            <a:endParaRPr lang="en-US"/>
          </a:p>
        </p:txBody>
      </p:sp>
    </p:spTree>
    <p:extLst>
      <p:ext uri="{BB962C8B-B14F-4D97-AF65-F5344CB8AC3E}">
        <p14:creationId xmlns:p14="http://schemas.microsoft.com/office/powerpoint/2010/main" val="1100926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next question – should breastfeeding mothers ALSO do elimination diets?</a:t>
            </a:r>
          </a:p>
          <a:p>
            <a:pPr marL="628650" lvl="1" indent="-171450">
              <a:buFont typeface="Arial" panose="020B0604020202020204" pitchFamily="34" charset="0"/>
              <a:buChar char="•"/>
            </a:pPr>
            <a:r>
              <a:rPr lang="en-US" dirty="0"/>
              <a:t>Yes , food antigens have been found in breast milk. But we know from the last slide that these amounts are very small. </a:t>
            </a:r>
          </a:p>
          <a:p>
            <a:pPr marL="628650" lvl="1" indent="-171450">
              <a:buFont typeface="Arial" panose="020B0604020202020204" pitchFamily="34" charset="0"/>
              <a:buChar char="•"/>
            </a:pPr>
            <a:r>
              <a:rPr lang="en-US" dirty="0"/>
              <a:t>And it’s going to vary between different foods, different mothers, and even within 1 mother from time to time.</a:t>
            </a:r>
          </a:p>
          <a:p>
            <a:pPr marL="628650" lvl="1" indent="-171450">
              <a:buFont typeface="Arial" panose="020B0604020202020204" pitchFamily="34" charset="0"/>
              <a:buChar char="•"/>
            </a:pPr>
            <a:r>
              <a:rPr lang="en-US" dirty="0"/>
              <a:t>Ultimately, mothers will NOT have any proteins in their breast milk. Across the studies, this ranges from 30-50%.</a:t>
            </a:r>
          </a:p>
          <a:p>
            <a:endParaRPr lang="en-US" dirty="0"/>
          </a:p>
          <a:p>
            <a:r>
              <a:rPr lang="en-US" dirty="0"/>
              <a:t>So the bottom line? We should not be advising breastfeeding mothers to also avoid suspected or confirmed allergens </a:t>
            </a:r>
            <a:r>
              <a:rPr lang="en-US" b="1" dirty="0"/>
              <a:t>unless a reaction is suspected from breastfeeding.</a:t>
            </a:r>
          </a:p>
          <a:p>
            <a:pPr marL="628650" lvl="1" indent="-171450">
              <a:buFont typeface="Arial" panose="020B0604020202020204" pitchFamily="34" charset="0"/>
              <a:buChar char="•"/>
            </a:pPr>
            <a:r>
              <a:rPr lang="en-US" b="0" dirty="0"/>
              <a:t>Let me qualify this by saying I wouldn’t encourage a mother to go crazy and eat 5 peanut butter sandwiches or drink a pint of milk 1-2 hours before nursing. </a:t>
            </a:r>
          </a:p>
          <a:p>
            <a:pPr marL="628650" lvl="1" indent="-171450">
              <a:buFont typeface="Arial" panose="020B0604020202020204" pitchFamily="34" charset="0"/>
              <a:buChar char="•"/>
            </a:pPr>
            <a:r>
              <a:rPr lang="en-US" b="0" dirty="0"/>
              <a:t>Let’s be sensible – normal consumption should be safe unless a past incident suggests otherwise. </a:t>
            </a:r>
          </a:p>
          <a:p>
            <a:pPr marL="457200" lvl="1" indent="0">
              <a:buFont typeface="Arial" panose="020B0604020202020204" pitchFamily="34" charset="0"/>
              <a:buNone/>
            </a:pPr>
            <a:endParaRPr lang="en-US" b="0" dirty="0"/>
          </a:p>
          <a:p>
            <a:pPr marL="0" lvl="0" indent="0">
              <a:buFont typeface="Arial" panose="020B0604020202020204" pitchFamily="34" charset="0"/>
              <a:buNone/>
            </a:pPr>
            <a:r>
              <a:rPr lang="en-US" b="0" dirty="0"/>
              <a:t>&lt;&lt;cue animation&gt;&gt; The probability of an </a:t>
            </a:r>
            <a:r>
              <a:rPr lang="en-US" b="0" dirty="0" err="1"/>
              <a:t>IgE</a:t>
            </a:r>
            <a:r>
              <a:rPr lang="en-US" b="0" dirty="0"/>
              <a:t>-mediated allergic reaction via breastmilk in a mom that consumes the allergen is estimated at less than one in 1,000.</a:t>
            </a:r>
          </a:p>
          <a:p>
            <a:pPr marL="628650" lvl="1" indent="-171450">
              <a:buFont typeface="Arial" panose="020B0604020202020204" pitchFamily="34" charset="0"/>
              <a:buChar char="•"/>
            </a:pPr>
            <a:r>
              <a:rPr lang="en-US" b="0" dirty="0"/>
              <a:t>Same recommendations apply to FPIES</a:t>
            </a:r>
          </a:p>
          <a:p>
            <a:pPr marL="628650" lvl="1" indent="-171450">
              <a:buFont typeface="Arial" panose="020B0604020202020204" pitchFamily="34" charset="0"/>
              <a:buChar char="•"/>
            </a:pPr>
            <a:r>
              <a:rPr lang="en-US" b="0" dirty="0"/>
              <a:t>&lt;&lt;cue animation&gt;&gt; Not the case for all non-</a:t>
            </a:r>
            <a:r>
              <a:rPr lang="en-US" b="0" dirty="0" err="1"/>
              <a:t>IgE</a:t>
            </a:r>
            <a:r>
              <a:rPr lang="en-US" b="0" dirty="0"/>
              <a:t> food allergies; for example Allergic Proctocolitis the first step is maternal milk elimination diet or hypoallergenic formula. </a:t>
            </a:r>
          </a:p>
          <a:p>
            <a:r>
              <a:rPr lang="en-US" b="0" dirty="0"/>
              <a:t>******</a:t>
            </a:r>
          </a:p>
          <a:p>
            <a:r>
              <a:rPr lang="en-US" b="0" dirty="0"/>
              <a:t>Statistic from: </a:t>
            </a:r>
            <a:r>
              <a:rPr lang="en-US" dirty="0" err="1"/>
              <a:t>Gamirova</a:t>
            </a:r>
            <a:r>
              <a:rPr lang="en-US" dirty="0"/>
              <a:t> A, </a:t>
            </a:r>
            <a:r>
              <a:rPr lang="en-US" dirty="0" err="1"/>
              <a:t>Berbenyuk</a:t>
            </a:r>
            <a:r>
              <a:rPr lang="en-US" dirty="0"/>
              <a:t> A, </a:t>
            </a:r>
            <a:r>
              <a:rPr lang="en-US" dirty="0" err="1"/>
              <a:t>Levina</a:t>
            </a:r>
            <a:r>
              <a:rPr lang="en-US" dirty="0"/>
              <a:t> D, et al. Food Proteins in Human Breast Milk and Probability of </a:t>
            </a:r>
            <a:r>
              <a:rPr lang="en-US" dirty="0" err="1"/>
              <a:t>IgE</a:t>
            </a:r>
            <a:r>
              <a:rPr lang="en-US" dirty="0"/>
              <a:t>-Mediated Allergic Reaction in Children During Breastfeeding: A Systematic Review. </a:t>
            </a:r>
            <a:r>
              <a:rPr lang="en-US" i="1" dirty="0"/>
              <a:t>J Allergy Clin Immunol </a:t>
            </a:r>
            <a:r>
              <a:rPr lang="en-US" i="1" dirty="0" err="1"/>
              <a:t>Pract</a:t>
            </a:r>
            <a:r>
              <a:rPr lang="en-US" dirty="0"/>
              <a:t>. 2022;10(5):1312-1324.e8. </a:t>
            </a:r>
          </a:p>
        </p:txBody>
      </p:sp>
      <p:sp>
        <p:nvSpPr>
          <p:cNvPr id="4" name="Slide Number Placeholder 3"/>
          <p:cNvSpPr>
            <a:spLocks noGrp="1"/>
          </p:cNvSpPr>
          <p:nvPr>
            <p:ph type="sldNum" sz="quarter" idx="5"/>
          </p:nvPr>
        </p:nvSpPr>
        <p:spPr/>
        <p:txBody>
          <a:bodyPr/>
          <a:lstStyle/>
          <a:p>
            <a:fld id="{F52324F3-5B55-497A-90EA-7926B1754A98}" type="slidenum">
              <a:rPr lang="en-US" smtClean="0"/>
              <a:t>56</a:t>
            </a:fld>
            <a:endParaRPr lang="en-US"/>
          </a:p>
        </p:txBody>
      </p:sp>
    </p:spTree>
    <p:extLst>
      <p:ext uri="{BB962C8B-B14F-4D97-AF65-F5344CB8AC3E}">
        <p14:creationId xmlns:p14="http://schemas.microsoft.com/office/powerpoint/2010/main" val="1914022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next big question: for the subset of mothers that DO have food antigens cross over into breast milk, how long are they present? Or more specifically – how long should a mom “pump and dump?”</a:t>
            </a:r>
          </a:p>
          <a:p>
            <a:endParaRPr lang="en-US" dirty="0"/>
          </a:p>
          <a:p>
            <a:r>
              <a:rPr lang="en-US" dirty="0"/>
              <a:t>The 2010 NAIAD Food Allergy Guidelines tell us that</a:t>
            </a:r>
          </a:p>
          <a:p>
            <a:pPr marL="628650" lvl="1" indent="-171450">
              <a:buFont typeface="Arial" panose="020B0604020202020204" pitchFamily="34" charset="0"/>
              <a:buChar char="•"/>
            </a:pPr>
            <a:r>
              <a:rPr lang="en-US" dirty="0"/>
              <a:t>Immunologically active protein can persist for several days.</a:t>
            </a:r>
          </a:p>
          <a:p>
            <a:pPr marL="628650" lvl="1" indent="-171450">
              <a:buFont typeface="Arial" panose="020B0604020202020204" pitchFamily="34" charset="0"/>
              <a:buChar char="•"/>
            </a:pPr>
            <a:r>
              <a:rPr lang="en-US" dirty="0"/>
              <a:t>But most women, food antigens are not detectable after just a few hours</a:t>
            </a:r>
          </a:p>
          <a:p>
            <a:endParaRPr lang="en-US" dirty="0"/>
          </a:p>
          <a:p>
            <a:r>
              <a:rPr lang="en-US" dirty="0"/>
              <a:t>&lt;&lt;cue animation&gt;&gt; </a:t>
            </a:r>
            <a:r>
              <a:rPr lang="en-US" b="1" dirty="0"/>
              <a:t>Bottom line here: for infants with a suspected reaction after breastfeeding, 2-4 weeks of “pump and dump” is really unnecessary – mom should only be doing this for just a few days.</a:t>
            </a:r>
          </a:p>
          <a:p>
            <a:endParaRPr lang="en-US" b="1" dirty="0"/>
          </a:p>
          <a:p>
            <a:r>
              <a:rPr lang="en-US" b="1" dirty="0"/>
              <a:t>*****</a:t>
            </a:r>
          </a:p>
          <a:p>
            <a:r>
              <a:rPr lang="en-US" b="1" dirty="0"/>
              <a:t>IF there is a reason why food proteins are present in some mother’s milk but not others, we don’t know the answer to that. We just don’t have a lot of answers right now.</a:t>
            </a:r>
          </a:p>
        </p:txBody>
      </p:sp>
      <p:sp>
        <p:nvSpPr>
          <p:cNvPr id="4" name="Slide Number Placeholder 3"/>
          <p:cNvSpPr>
            <a:spLocks noGrp="1"/>
          </p:cNvSpPr>
          <p:nvPr>
            <p:ph type="sldNum" sz="quarter" idx="5"/>
          </p:nvPr>
        </p:nvSpPr>
        <p:spPr/>
        <p:txBody>
          <a:bodyPr/>
          <a:lstStyle/>
          <a:p>
            <a:fld id="{F52324F3-5B55-497A-90EA-7926B1754A98}" type="slidenum">
              <a:rPr lang="en-US" smtClean="0"/>
              <a:t>57</a:t>
            </a:fld>
            <a:endParaRPr lang="en-US"/>
          </a:p>
        </p:txBody>
      </p:sp>
    </p:spTree>
    <p:extLst>
      <p:ext uri="{BB962C8B-B14F-4D97-AF65-F5344CB8AC3E}">
        <p14:creationId xmlns:p14="http://schemas.microsoft.com/office/powerpoint/2010/main" val="1018576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 question – how long should a trial elimination diet last in breastfeeding mothers?</a:t>
            </a:r>
          </a:p>
          <a:p>
            <a:endParaRPr lang="en-US" dirty="0"/>
          </a:p>
          <a:p>
            <a:r>
              <a:rPr lang="en-US" dirty="0"/>
              <a:t>Again, IF a reaction is suspected after breastfeeding, the 2010 NAIAD Guidelines suggest a trial maternal elimination diet. We need more research into the optimal duration of a diagnostic elimination diet.</a:t>
            </a:r>
          </a:p>
          <a:p>
            <a:pPr marL="628650" lvl="1" indent="-171450">
              <a:buFont typeface="Arial" panose="020B0604020202020204" pitchFamily="34" charset="0"/>
              <a:buChar char="•"/>
            </a:pPr>
            <a:r>
              <a:rPr lang="en-US" dirty="0"/>
              <a:t>Typically its 2 weeks for </a:t>
            </a:r>
            <a:r>
              <a:rPr lang="en-US" dirty="0" err="1"/>
              <a:t>IgE</a:t>
            </a:r>
            <a:r>
              <a:rPr lang="en-US" dirty="0"/>
              <a:t>-mediated food allergy</a:t>
            </a:r>
          </a:p>
          <a:p>
            <a:pPr marL="640594" lvl="1" indent="-174708">
              <a:buFont typeface="Arial" panose="020B0604020202020204" pitchFamily="34" charset="0"/>
              <a:buChar char="•"/>
            </a:pPr>
            <a:r>
              <a:rPr lang="en-US" dirty="0"/>
              <a:t>And a longer duration for non </a:t>
            </a:r>
            <a:r>
              <a:rPr lang="en-US" dirty="0" err="1"/>
              <a:t>IgE</a:t>
            </a:r>
            <a:r>
              <a:rPr lang="en-US" dirty="0"/>
              <a:t>-mediated food allergy; depending on the type of food allergic disorder or symptoms, some studies suggest 4-6 weeks may be necessary.</a:t>
            </a:r>
          </a:p>
          <a:p>
            <a:endParaRPr lang="en-US" dirty="0"/>
          </a:p>
          <a:p>
            <a:r>
              <a:rPr lang="en-US" b="1" dirty="0"/>
              <a:t>The bottom line with this, is that we don’t want breastfeeding mothers to think symptoms will completely resolve in a few days after starting an elimination diet</a:t>
            </a:r>
            <a:r>
              <a:rPr lang="en-US" dirty="0"/>
              <a:t>. This can lead to them searching for more foods to eliminate and then in a short time they’re on a very restrictive diet, which is something we really want to avoid.</a:t>
            </a:r>
          </a:p>
        </p:txBody>
      </p:sp>
      <p:sp>
        <p:nvSpPr>
          <p:cNvPr id="4" name="Slide Number Placeholder 3"/>
          <p:cNvSpPr>
            <a:spLocks noGrp="1"/>
          </p:cNvSpPr>
          <p:nvPr>
            <p:ph type="sldNum" sz="quarter" idx="5"/>
          </p:nvPr>
        </p:nvSpPr>
        <p:spPr/>
        <p:txBody>
          <a:bodyPr/>
          <a:lstStyle/>
          <a:p>
            <a:fld id="{F52324F3-5B55-497A-90EA-7926B1754A98}" type="slidenum">
              <a:rPr lang="en-US" smtClean="0"/>
              <a:t>58</a:t>
            </a:fld>
            <a:endParaRPr lang="en-US"/>
          </a:p>
        </p:txBody>
      </p:sp>
    </p:spTree>
    <p:extLst>
      <p:ext uri="{BB962C8B-B14F-4D97-AF65-F5344CB8AC3E}">
        <p14:creationId xmlns:p14="http://schemas.microsoft.com/office/powerpoint/2010/main" val="3866793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to consider is when there are young siblings at home with a food allergy child. </a:t>
            </a:r>
          </a:p>
          <a:p>
            <a:pPr marL="628650" lvl="1" indent="-171450">
              <a:buFont typeface="Arial" panose="020B0604020202020204" pitchFamily="34" charset="0"/>
              <a:buChar char="•"/>
            </a:pPr>
            <a:r>
              <a:rPr lang="en-US" dirty="0"/>
              <a:t>Each family must weigh the risk vs. benefit of an allergen-free home.</a:t>
            </a:r>
          </a:p>
          <a:p>
            <a:pPr marL="628650" lvl="1" indent="-171450">
              <a:buFont typeface="Arial" panose="020B0604020202020204" pitchFamily="34" charset="0"/>
              <a:buChar char="•"/>
            </a:pPr>
            <a:r>
              <a:rPr lang="en-US" dirty="0"/>
              <a:t>This should be factored into shared decision making with allergist and dietitian.</a:t>
            </a:r>
          </a:p>
          <a:p>
            <a:pPr marL="628650" lvl="1" indent="-171450">
              <a:buFont typeface="Arial" panose="020B0604020202020204" pitchFamily="34" charset="0"/>
              <a:buChar char="•"/>
            </a:pPr>
            <a:r>
              <a:rPr lang="en-US" dirty="0"/>
              <a:t>We’ll talk about early intervention guidelines in a little bit, but it’s important to consider how these guidelines affect any siblings, especially ones under 3 that have similar risk factors as child with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59</a:t>
            </a:fld>
            <a:endParaRPr lang="en-US"/>
          </a:p>
        </p:txBody>
      </p:sp>
    </p:spTree>
    <p:extLst>
      <p:ext uri="{BB962C8B-B14F-4D97-AF65-F5344CB8AC3E}">
        <p14:creationId xmlns:p14="http://schemas.microsoft.com/office/powerpoint/2010/main" val="183637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all on the same page; let’s define food allergies.</a:t>
            </a:r>
          </a:p>
          <a:p>
            <a:endParaRPr lang="en-US" dirty="0"/>
          </a:p>
          <a:p>
            <a:r>
              <a:rPr lang="en-US" dirty="0"/>
              <a:t>At its core, a food allergy is when the </a:t>
            </a:r>
            <a:r>
              <a:rPr lang="en-US" b="1" dirty="0"/>
              <a:t>body’s immune system </a:t>
            </a:r>
            <a:r>
              <a:rPr lang="en-US" dirty="0"/>
              <a:t>sees a certain food as </a:t>
            </a:r>
            <a:r>
              <a:rPr lang="en-US" b="1" dirty="0"/>
              <a:t>harmful</a:t>
            </a:r>
            <a:r>
              <a:rPr lang="en-US" dirty="0"/>
              <a:t> and </a:t>
            </a:r>
            <a:r>
              <a:rPr lang="en-US" b="1" dirty="0"/>
              <a:t>reacts</a:t>
            </a:r>
            <a:r>
              <a:rPr lang="en-US" dirty="0"/>
              <a:t> by causing symptoms </a:t>
            </a:r>
            <a:r>
              <a:rPr lang="en-US" b="1" dirty="0"/>
              <a:t>with every exposure</a:t>
            </a:r>
            <a:r>
              <a:rPr lang="en-US" dirty="0"/>
              <a:t>.</a:t>
            </a:r>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6</a:t>
            </a:fld>
            <a:endParaRPr lang="en-US"/>
          </a:p>
        </p:txBody>
      </p:sp>
    </p:spTree>
    <p:extLst>
      <p:ext uri="{BB962C8B-B14F-4D97-AF65-F5344CB8AC3E}">
        <p14:creationId xmlns:p14="http://schemas.microsoft.com/office/powerpoint/2010/main" val="1573050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next – Food Allergy management</a:t>
            </a:r>
          </a:p>
        </p:txBody>
      </p:sp>
      <p:sp>
        <p:nvSpPr>
          <p:cNvPr id="4" name="Slide Number Placeholder 3"/>
          <p:cNvSpPr>
            <a:spLocks noGrp="1"/>
          </p:cNvSpPr>
          <p:nvPr>
            <p:ph type="sldNum" sz="quarter" idx="5"/>
          </p:nvPr>
        </p:nvSpPr>
        <p:spPr/>
        <p:txBody>
          <a:bodyPr/>
          <a:lstStyle/>
          <a:p>
            <a:fld id="{F52324F3-5B55-497A-90EA-7926B1754A98}" type="slidenum">
              <a:rPr lang="en-US" smtClean="0"/>
              <a:t>60</a:t>
            </a:fld>
            <a:endParaRPr lang="en-US"/>
          </a:p>
        </p:txBody>
      </p:sp>
    </p:spTree>
    <p:extLst>
      <p:ext uri="{BB962C8B-B14F-4D97-AF65-F5344CB8AC3E}">
        <p14:creationId xmlns:p14="http://schemas.microsoft.com/office/powerpoint/2010/main" val="6849009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hand if you think there is no “cure” for food allergies. Raise your hand if you think this is </a:t>
            </a:r>
            <a:r>
              <a:rPr lang="en-US" dirty="0" err="1"/>
              <a:t>fale</a:t>
            </a:r>
            <a:r>
              <a:rPr lang="en-US" dirty="0"/>
              <a:t>.</a:t>
            </a:r>
          </a:p>
        </p:txBody>
      </p:sp>
      <p:sp>
        <p:nvSpPr>
          <p:cNvPr id="4" name="Slide Number Placeholder 3"/>
          <p:cNvSpPr>
            <a:spLocks noGrp="1"/>
          </p:cNvSpPr>
          <p:nvPr>
            <p:ph type="sldNum" sz="quarter" idx="5"/>
          </p:nvPr>
        </p:nvSpPr>
        <p:spPr/>
        <p:txBody>
          <a:bodyPr/>
          <a:lstStyle/>
          <a:p>
            <a:fld id="{F52324F3-5B55-497A-90EA-7926B1754A98}" type="slidenum">
              <a:rPr lang="en-US" smtClean="0"/>
              <a:t>61</a:t>
            </a:fld>
            <a:endParaRPr lang="en-US"/>
          </a:p>
        </p:txBody>
      </p:sp>
    </p:spTree>
    <p:extLst>
      <p:ext uri="{BB962C8B-B14F-4D97-AF65-F5344CB8AC3E}">
        <p14:creationId xmlns:p14="http://schemas.microsoft.com/office/powerpoint/2010/main" val="25923843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is true – For those that do not “grow out” of their allergy or acquire natural tolerance, a cure for food allergy does not exist yet. Yet.</a:t>
            </a:r>
          </a:p>
          <a:p>
            <a:pPr defTabSz="931774">
              <a:defRPr/>
            </a:pPr>
            <a:endParaRPr lang="en-US" dirty="0"/>
          </a:p>
          <a:p>
            <a:pPr defTabSz="931774">
              <a:defRPr/>
            </a:pPr>
            <a:r>
              <a:rPr lang="en-US" dirty="0"/>
              <a:t>What do we have for food allergy management strategies?</a:t>
            </a:r>
          </a:p>
          <a:p>
            <a:pPr marL="698830" lvl="1" indent="-232943" defTabSz="931774">
              <a:buFont typeface="+mj-lt"/>
              <a:buAutoNum type="arabicPeriod"/>
              <a:defRPr/>
            </a:pPr>
            <a:r>
              <a:rPr lang="en-US" dirty="0"/>
              <a:t>Avoidance of allergens</a:t>
            </a:r>
          </a:p>
          <a:p>
            <a:pPr marL="698830" lvl="1" indent="-232943" defTabSz="931774">
              <a:buFont typeface="+mj-lt"/>
              <a:buAutoNum type="arabicPeriod"/>
              <a:defRPr/>
            </a:pPr>
            <a:r>
              <a:rPr lang="en-US" dirty="0"/>
              <a:t>Immediate treatment of symptoms when a reaction occurs</a:t>
            </a:r>
          </a:p>
          <a:p>
            <a:pPr defTabSz="931774">
              <a:defRPr/>
            </a:pPr>
            <a:endParaRPr lang="en-US" dirty="0"/>
          </a:p>
          <a:p>
            <a:pPr defTabSz="931774">
              <a:defRPr/>
            </a:pPr>
            <a:r>
              <a:rPr lang="en-US" dirty="0"/>
              <a:t>But there are also a growing body of evidence for specific therapeutic interventions for inducing tolerance.</a:t>
            </a:r>
          </a:p>
          <a:p>
            <a:pPr defTabSz="931774">
              <a:defRPr/>
            </a:pPr>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62</a:t>
            </a:fld>
            <a:endParaRPr lang="en-US"/>
          </a:p>
        </p:txBody>
      </p:sp>
    </p:spTree>
    <p:extLst>
      <p:ext uri="{BB962C8B-B14F-4D97-AF65-F5344CB8AC3E}">
        <p14:creationId xmlns:p14="http://schemas.microsoft.com/office/powerpoint/2010/main" val="3760040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immunotherapies, I want to review a few definitions. </a:t>
            </a:r>
          </a:p>
          <a:p>
            <a:endParaRPr lang="en-US" dirty="0"/>
          </a:p>
          <a:p>
            <a:r>
              <a:rPr lang="en-US" b="1" dirty="0"/>
              <a:t>Natural tolerance </a:t>
            </a:r>
            <a:r>
              <a:rPr lang="en-US" dirty="0"/>
              <a:t>is when the immune system no longer responds to foods that once induced an allergic, immune response </a:t>
            </a:r>
          </a:p>
          <a:p>
            <a:pPr marL="628650" lvl="1" indent="-171450">
              <a:buFont typeface="Arial" panose="020B0604020202020204" pitchFamily="34" charset="0"/>
              <a:buChar char="•"/>
            </a:pPr>
            <a:r>
              <a:rPr lang="en-US" dirty="0"/>
              <a:t>This can develop over time, and can vary based on food, age, and geography.</a:t>
            </a:r>
          </a:p>
          <a:p>
            <a:pPr marL="628650" lvl="1" indent="-171450">
              <a:buFont typeface="Arial" panose="020B0604020202020204" pitchFamily="34" charset="0"/>
              <a:buChar char="•"/>
            </a:pPr>
            <a:r>
              <a:rPr lang="en-US" dirty="0"/>
              <a:t>This is also known as “growing out” of a food allergy, and prevalence can vary: </a:t>
            </a:r>
          </a:p>
          <a:p>
            <a:pPr marL="640594" lvl="1" indent="-174708">
              <a:buFont typeface="Arial" panose="020B0604020202020204" pitchFamily="34" charset="0"/>
              <a:buChar char="•"/>
            </a:pPr>
            <a:r>
              <a:rPr lang="en-US" dirty="0"/>
              <a:t>Not everyone will develop natural tolerance or “grow out” of food allergy</a:t>
            </a:r>
          </a:p>
          <a:p>
            <a:pPr marL="1085850" lvl="2" indent="-171450">
              <a:buFont typeface="Arial" panose="020B0604020202020204" pitchFamily="34" charset="0"/>
              <a:buChar char="•"/>
            </a:pPr>
            <a:r>
              <a:rPr lang="en-US" dirty="0"/>
              <a:t>It’s its more likely for those cow’s milk, wheat, soy, or egg allergies.</a:t>
            </a:r>
          </a:p>
          <a:p>
            <a:pPr marL="1085850" lvl="2" indent="-171450">
              <a:buFont typeface="Arial" panose="020B0604020202020204" pitchFamily="34" charset="0"/>
              <a:buChar char="•"/>
            </a:pPr>
            <a:r>
              <a:rPr lang="en-US" dirty="0"/>
              <a:t>It’s less likely for peanut and tree nut</a:t>
            </a:r>
          </a:p>
          <a:p>
            <a:pPr marL="1085850" lvl="2" indent="-171450">
              <a:buFont typeface="Arial" panose="020B0604020202020204" pitchFamily="34" charset="0"/>
              <a:buChar char="•"/>
            </a:pPr>
            <a:r>
              <a:rPr lang="en-US" dirty="0"/>
              <a:t>And rare for fish and shellfish allergies</a:t>
            </a:r>
          </a:p>
          <a:p>
            <a:pPr marL="1106481" lvl="2" indent="-174708">
              <a:buFont typeface="Arial" panose="020B0604020202020204" pitchFamily="34" charset="0"/>
              <a:buChar char="•"/>
            </a:pPr>
            <a:endParaRPr lang="en-US" dirty="0"/>
          </a:p>
          <a:p>
            <a:r>
              <a:rPr lang="en-US" dirty="0"/>
              <a:t>Two key takeaways here:</a:t>
            </a:r>
          </a:p>
          <a:p>
            <a:pPr marL="698830" lvl="1" indent="-232943">
              <a:buFont typeface="+mj-lt"/>
              <a:buAutoNum type="arabicPeriod"/>
            </a:pPr>
            <a:r>
              <a:rPr lang="en-US" dirty="0"/>
              <a:t>Not everyone with milk, wheat, soy, or egg allergy will develop natural tolerance.</a:t>
            </a:r>
          </a:p>
          <a:p>
            <a:pPr marL="698830" lvl="1" indent="-232943">
              <a:buFont typeface="+mj-lt"/>
              <a:buAutoNum type="arabicPeriod"/>
            </a:pPr>
            <a:r>
              <a:rPr lang="en-US" dirty="0"/>
              <a:t>It is feasible that someone could develop tolerance for some but not all their food allergies.</a:t>
            </a:r>
          </a:p>
          <a:p>
            <a:endParaRPr lang="en-US" dirty="0"/>
          </a:p>
          <a:p>
            <a:r>
              <a:rPr lang="en-US" b="1" dirty="0"/>
              <a:t>Desensitization</a:t>
            </a:r>
            <a:r>
              <a:rPr lang="en-US" dirty="0"/>
              <a:t> is a state of clinical and immunological non-responsiveness to an allergen that is</a:t>
            </a:r>
          </a:p>
          <a:p>
            <a:pPr marL="640594" lvl="1" indent="-174708">
              <a:buFont typeface="Arial" panose="020B0604020202020204" pitchFamily="34" charset="0"/>
              <a:buChar char="•"/>
            </a:pPr>
            <a:r>
              <a:rPr lang="en-US" dirty="0"/>
              <a:t>Induced by careful, physician-guided administration</a:t>
            </a:r>
          </a:p>
          <a:p>
            <a:pPr marL="640594" lvl="1" indent="-174708">
              <a:buFont typeface="Arial" panose="020B0604020202020204" pitchFamily="34" charset="0"/>
              <a:buChar char="•"/>
            </a:pPr>
            <a:r>
              <a:rPr lang="en-US" dirty="0"/>
              <a:t>Of gradually increasing amounts of the offending allergen</a:t>
            </a:r>
          </a:p>
          <a:p>
            <a:pPr marL="640594" lvl="1" indent="-174708">
              <a:buFont typeface="Arial" panose="020B0604020202020204" pitchFamily="34" charset="0"/>
              <a:buChar char="•"/>
            </a:pPr>
            <a:r>
              <a:rPr lang="en-US" dirty="0"/>
              <a:t>Over a relatively short period of time, such as hours to days.</a:t>
            </a:r>
          </a:p>
          <a:p>
            <a:pPr marL="465886" lvl="1" indent="0">
              <a:buFont typeface="Arial" panose="020B0604020202020204" pitchFamily="34" charset="0"/>
              <a:buNone/>
            </a:pPr>
            <a:endParaRPr lang="en-US" dirty="0"/>
          </a:p>
          <a:p>
            <a:r>
              <a:rPr lang="en-US" dirty="0"/>
              <a:t>Continued, regular exposure to that food is required to maintain desensitization. With out that exposure, sustained unresponsiveness could last weeks to months, or even less.</a:t>
            </a:r>
          </a:p>
          <a:p>
            <a:endParaRPr lang="en-US" dirty="0"/>
          </a:p>
          <a:p>
            <a:r>
              <a:rPr lang="en-US" dirty="0"/>
              <a:t>*****</a:t>
            </a:r>
          </a:p>
          <a:p>
            <a:r>
              <a:rPr lang="en-US" dirty="0"/>
              <a:t>Another way to think of desensitization is that an individual will tolerate more of the food on a food challenge, even in some cases to the point of not reacting to the “serving sized” amounts of the food.</a:t>
            </a:r>
          </a:p>
          <a:p>
            <a:pPr marL="640594" lvl="1" indent="-174708">
              <a:buFont typeface="Arial" panose="020B0604020202020204" pitchFamily="34" charset="0"/>
              <a:buChar char="•"/>
            </a:pPr>
            <a:r>
              <a:rPr lang="en-US" dirty="0"/>
              <a:t>But this does not guarantee “true tolerance“ </a:t>
            </a:r>
          </a:p>
          <a:p>
            <a:pPr marL="640594" lvl="1" indent="-174708">
              <a:buFont typeface="Arial" panose="020B0604020202020204" pitchFamily="34" charset="0"/>
              <a:buChar char="•"/>
            </a:pPr>
            <a:r>
              <a:rPr lang="en-US" dirty="0"/>
              <a:t>Which essentially is the long-term loss of clinical reactivity to the allergen when an individual is no longer exposed to that allergen on a regular basis </a:t>
            </a:r>
          </a:p>
          <a:p>
            <a:pPr marL="640594" lvl="1" indent="-174708">
              <a:buFont typeface="Arial" panose="020B0604020202020204" pitchFamily="34" charset="0"/>
              <a:buChar char="•"/>
            </a:pPr>
            <a:r>
              <a:rPr lang="en-US" dirty="0"/>
              <a:t>In some individuals, sustained unresponsiveness can last weeks to months, while in others, desensitization is lost more quickly when treatment for food allergy is stopped.</a:t>
            </a:r>
          </a:p>
        </p:txBody>
      </p:sp>
      <p:sp>
        <p:nvSpPr>
          <p:cNvPr id="4" name="Slide Number Placeholder 3"/>
          <p:cNvSpPr>
            <a:spLocks noGrp="1"/>
          </p:cNvSpPr>
          <p:nvPr>
            <p:ph type="sldNum" sz="quarter" idx="5"/>
          </p:nvPr>
        </p:nvSpPr>
        <p:spPr/>
        <p:txBody>
          <a:bodyPr/>
          <a:lstStyle/>
          <a:p>
            <a:fld id="{F52324F3-5B55-497A-90EA-7926B1754A98}" type="slidenum">
              <a:rPr lang="en-US" smtClean="0"/>
              <a:t>63</a:t>
            </a:fld>
            <a:endParaRPr lang="en-US"/>
          </a:p>
        </p:txBody>
      </p:sp>
    </p:spTree>
    <p:extLst>
      <p:ext uri="{BB962C8B-B14F-4D97-AF65-F5344CB8AC3E}">
        <p14:creationId xmlns:p14="http://schemas.microsoft.com/office/powerpoint/2010/main" val="803911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interest of time, I’m just giving a very brief overview of food allergy immunotherapy.</a:t>
            </a:r>
          </a:p>
          <a:p>
            <a:endParaRPr lang="en-US" dirty="0"/>
          </a:p>
          <a:p>
            <a:r>
              <a:rPr lang="en-US" dirty="0"/>
              <a:t>There is Oral Immunotherapy or OIT, which is when an allergy is swallowed directly</a:t>
            </a:r>
          </a:p>
          <a:p>
            <a:pPr marL="628650" lvl="1" indent="-171450">
              <a:buFont typeface="Arial" panose="020B0604020202020204" pitchFamily="34" charset="0"/>
              <a:buChar char="•"/>
            </a:pPr>
            <a:r>
              <a:rPr lang="en-US" dirty="0"/>
              <a:t>Often as a powder mixed with another food</a:t>
            </a:r>
          </a:p>
          <a:p>
            <a:pPr marL="628650" lvl="1" indent="-171450">
              <a:buFont typeface="Arial" panose="020B0604020202020204" pitchFamily="34" charset="0"/>
              <a:buChar char="•"/>
            </a:pPr>
            <a:r>
              <a:rPr lang="en-US" dirty="0"/>
              <a:t>But can also be a food form</a:t>
            </a:r>
          </a:p>
          <a:p>
            <a:pPr marL="640594" lvl="1" indent="-174708">
              <a:buFont typeface="Arial" panose="020B0604020202020204" pitchFamily="34" charset="0"/>
              <a:buChar char="•"/>
            </a:pPr>
            <a:r>
              <a:rPr lang="en-US" dirty="0"/>
              <a:t>The goal is to desensitize patients to a particular food by giving small, daily doses and gradually building their body’s resistance to that allergen; this is achieved by increasing the dose about every 2 weeks</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Sublingual Immunotherapy or SLIT is like to OIT, except drops of liquids containing the allergen are placed under the tongue and held for 1-2 minutes.</a:t>
            </a:r>
          </a:p>
          <a:p>
            <a:pPr marL="640594" lvl="1" indent="-174708">
              <a:buFont typeface="Arial" panose="020B0604020202020204" pitchFamily="34" charset="0"/>
              <a:buChar char="•"/>
            </a:pPr>
            <a:r>
              <a:rPr lang="en-US" dirty="0"/>
              <a:t>And then either spit out or swallowed</a:t>
            </a:r>
          </a:p>
          <a:p>
            <a:pPr marL="640594" lvl="1" indent="-174708">
              <a:buFont typeface="Arial" panose="020B0604020202020204" pitchFamily="34" charset="0"/>
              <a:buChar char="•"/>
            </a:pPr>
            <a:r>
              <a:rPr lang="en-US" dirty="0"/>
              <a:t>This is also a daily therapy with a progression protocol. </a:t>
            </a:r>
          </a:p>
          <a:p>
            <a:pPr marL="0" lvl="0" indent="0">
              <a:buFont typeface="Arial" panose="020B0604020202020204" pitchFamily="34" charset="0"/>
              <a:buNone/>
            </a:pPr>
            <a:endParaRPr lang="en-US" dirty="0"/>
          </a:p>
          <a:p>
            <a:r>
              <a:rPr lang="en-US" dirty="0" err="1"/>
              <a:t>Epicutaneous</a:t>
            </a:r>
            <a:r>
              <a:rPr lang="en-US" dirty="0"/>
              <a:t> Immunotherapy or EPIT uses a small patch directly on the skin of the back or upper arm</a:t>
            </a:r>
          </a:p>
          <a:p>
            <a:pPr marL="640594" lvl="1" indent="-174708">
              <a:buFont typeface="Arial" panose="020B0604020202020204" pitchFamily="34" charset="0"/>
              <a:buChar char="•"/>
            </a:pPr>
            <a:r>
              <a:rPr lang="en-US" dirty="0"/>
              <a:t>The allergen is embedded in the patch</a:t>
            </a:r>
          </a:p>
          <a:p>
            <a:pPr marL="640594" lvl="1" indent="-174708">
              <a:buFont typeface="Arial" panose="020B0604020202020204" pitchFamily="34" charset="0"/>
              <a:buChar char="•"/>
            </a:pPr>
            <a:r>
              <a:rPr lang="en-US" dirty="0"/>
              <a:t>Which is changed every 24 hours</a:t>
            </a:r>
          </a:p>
          <a:p>
            <a:pPr marL="640594" lvl="1" indent="-174708">
              <a:buFont typeface="Arial" panose="020B0604020202020204" pitchFamily="34" charset="0"/>
              <a:buChar char="•"/>
            </a:pPr>
            <a:r>
              <a:rPr lang="en-US" dirty="0"/>
              <a:t>This approach may take years of therapy, much longer than OIT or SLIT</a:t>
            </a:r>
          </a:p>
          <a:p>
            <a:pPr marL="0" lvl="0" indent="0">
              <a:buFont typeface="Arial" panose="020B0604020202020204" pitchFamily="34" charset="0"/>
              <a:buNone/>
            </a:pPr>
            <a:endParaRPr lang="en-US" dirty="0"/>
          </a:p>
          <a:p>
            <a:r>
              <a:rPr lang="en-US" dirty="0"/>
              <a:t>Both OIT and SLIT have been used by some Allergists in this country for over two decades, but currently the only FDA-approved immunotherapy is </a:t>
            </a:r>
            <a:r>
              <a:rPr lang="en-US" dirty="0" err="1"/>
              <a:t>Palforzia</a:t>
            </a:r>
            <a:r>
              <a:rPr lang="en-US" dirty="0"/>
              <a:t> for peanut allergy OIT.</a:t>
            </a:r>
          </a:p>
          <a:p>
            <a:pPr marL="640594" lvl="1" indent="-174708">
              <a:buFont typeface="Arial" panose="020B0604020202020204" pitchFamily="34" charset="0"/>
              <a:buChar char="•"/>
            </a:pPr>
            <a:endParaRPr lang="en-US" dirty="0"/>
          </a:p>
          <a:p>
            <a:pPr defTabSz="931774">
              <a:defRPr/>
            </a:pPr>
            <a:r>
              <a:rPr lang="en-US" b="1" dirty="0"/>
              <a:t>The good news is that food allergy patients may have multiple treatment options available in the near future, </a:t>
            </a:r>
            <a:r>
              <a:rPr lang="en-US" b="0" dirty="0"/>
              <a:t>as you can see by the list of therapies currently in clinical trials. However, not all patients are a good candidate for immunotherapy and there are several risks, including allergic reactions, anaphylaxis, and new onset </a:t>
            </a:r>
            <a:r>
              <a:rPr lang="en-US" b="0" dirty="0" err="1"/>
              <a:t>EoE</a:t>
            </a:r>
            <a:r>
              <a:rPr lang="en-US" b="0" dirty="0"/>
              <a:t>. </a:t>
            </a:r>
          </a:p>
          <a:p>
            <a:pPr defTabSz="931774">
              <a:defRPr/>
            </a:pPr>
            <a:endParaRPr lang="en-US" b="0" dirty="0"/>
          </a:p>
          <a:p>
            <a:pPr defTabSz="931774">
              <a:defRPr/>
            </a:pPr>
            <a:r>
              <a:rPr lang="en-US" b="0" dirty="0"/>
              <a:t>Again, shared decision making is important, especially since these therapies require daily maintenance doses for the foreseeable future. If you have questions or want to learn more, FARE has a great webinar that does an overview of Treatments. </a:t>
            </a:r>
          </a:p>
          <a:p>
            <a:pPr defTabSz="931774">
              <a:defRPr/>
            </a:pPr>
            <a:endParaRPr lang="en-US" b="0" dirty="0"/>
          </a:p>
          <a:p>
            <a:pPr defTabSz="931774">
              <a:defRPr/>
            </a:pPr>
            <a:r>
              <a:rPr lang="en-US" b="0" dirty="0"/>
              <a:t>*****</a:t>
            </a:r>
            <a:endParaRPr lang="en-US" dirty="0"/>
          </a:p>
          <a:p>
            <a:r>
              <a:rPr lang="en-US" dirty="0"/>
              <a:t>Anti-</a:t>
            </a:r>
            <a:r>
              <a:rPr lang="en-US" dirty="0" err="1"/>
              <a:t>IgE</a:t>
            </a:r>
            <a:r>
              <a:rPr lang="en-US" dirty="0"/>
              <a:t> medications: target the </a:t>
            </a:r>
            <a:r>
              <a:rPr lang="en-US" dirty="0" err="1"/>
              <a:t>IgE</a:t>
            </a:r>
            <a:r>
              <a:rPr lang="en-US" dirty="0"/>
              <a:t> antibody used in conjunction with OIT which seems to shorten the length of time required to reach each maintenance dose.</a:t>
            </a:r>
          </a:p>
        </p:txBody>
      </p:sp>
      <p:sp>
        <p:nvSpPr>
          <p:cNvPr id="4" name="Slide Number Placeholder 3"/>
          <p:cNvSpPr>
            <a:spLocks noGrp="1"/>
          </p:cNvSpPr>
          <p:nvPr>
            <p:ph type="sldNum" sz="quarter" idx="5"/>
          </p:nvPr>
        </p:nvSpPr>
        <p:spPr/>
        <p:txBody>
          <a:bodyPr/>
          <a:lstStyle/>
          <a:p>
            <a:fld id="{F52324F3-5B55-497A-90EA-7926B1754A98}" type="slidenum">
              <a:rPr lang="en-US" smtClean="0"/>
              <a:t>64</a:t>
            </a:fld>
            <a:endParaRPr lang="en-US"/>
          </a:p>
        </p:txBody>
      </p:sp>
    </p:spTree>
    <p:extLst>
      <p:ext uri="{BB962C8B-B14F-4D97-AF65-F5344CB8AC3E}">
        <p14:creationId xmlns:p14="http://schemas.microsoft.com/office/powerpoint/2010/main" val="24571675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So if it’s not obvious by now, there are many reasons why food allergy patients should establish care with an Allergist/Immunologist.</a:t>
            </a:r>
          </a:p>
          <a:p>
            <a:pPr defTabSz="931774">
              <a:defRPr/>
            </a:pPr>
            <a:endParaRPr lang="en-US" dirty="0"/>
          </a:p>
          <a:p>
            <a:pPr defTabSz="931774">
              <a:defRPr/>
            </a:pPr>
            <a:r>
              <a:rPr lang="en-US" dirty="0"/>
              <a:t>But I want to highlight that not all allergists specialize in food allergy, and not all clinics offer oral food challenges or immunotherapy. </a:t>
            </a:r>
          </a:p>
          <a:p>
            <a:pPr defTabSz="931774">
              <a:defRPr/>
            </a:pPr>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65</a:t>
            </a:fld>
            <a:endParaRPr lang="en-US"/>
          </a:p>
        </p:txBody>
      </p:sp>
    </p:spTree>
    <p:extLst>
      <p:ext uri="{BB962C8B-B14F-4D97-AF65-F5344CB8AC3E}">
        <p14:creationId xmlns:p14="http://schemas.microsoft.com/office/powerpoint/2010/main" val="1516083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been a lot of buzz about Early Intervention and food allergy prevention in recent years…</a:t>
            </a:r>
          </a:p>
        </p:txBody>
      </p:sp>
      <p:sp>
        <p:nvSpPr>
          <p:cNvPr id="4" name="Slide Number Placeholder 3"/>
          <p:cNvSpPr>
            <a:spLocks noGrp="1"/>
          </p:cNvSpPr>
          <p:nvPr>
            <p:ph type="sldNum" sz="quarter" idx="5"/>
          </p:nvPr>
        </p:nvSpPr>
        <p:spPr/>
        <p:txBody>
          <a:bodyPr/>
          <a:lstStyle/>
          <a:p>
            <a:fld id="{F52324F3-5B55-497A-90EA-7926B1754A98}" type="slidenum">
              <a:rPr lang="en-US" smtClean="0"/>
              <a:t>66</a:t>
            </a:fld>
            <a:endParaRPr lang="en-US"/>
          </a:p>
        </p:txBody>
      </p:sp>
    </p:spTree>
    <p:extLst>
      <p:ext uri="{BB962C8B-B14F-4D97-AF65-F5344CB8AC3E}">
        <p14:creationId xmlns:p14="http://schemas.microsoft.com/office/powerpoint/2010/main" val="30662639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get into the LEAP Trial we need to establish who is at greatest risk for developing a food allergy:</a:t>
            </a:r>
          </a:p>
          <a:p>
            <a:pPr marL="628650" lvl="1" indent="-171450">
              <a:buFont typeface="Arial" panose="020B0604020202020204" pitchFamily="34" charset="0"/>
              <a:buChar char="•"/>
            </a:pPr>
            <a:r>
              <a:rPr lang="en-US" dirty="0"/>
              <a:t>Infants with severe eczema</a:t>
            </a:r>
          </a:p>
          <a:p>
            <a:pPr marL="628650" lvl="1" indent="-171450">
              <a:buFont typeface="Arial" panose="020B0604020202020204" pitchFamily="34" charset="0"/>
              <a:buChar char="•"/>
            </a:pPr>
            <a:r>
              <a:rPr lang="en-US" dirty="0"/>
              <a:t>As well as potentially increased risk in infants with:</a:t>
            </a:r>
          </a:p>
          <a:p>
            <a:pPr marL="1085850" lvl="2" indent="-171450">
              <a:buFont typeface="Arial" panose="020B0604020202020204" pitchFamily="34" charset="0"/>
              <a:buChar char="•"/>
            </a:pPr>
            <a:r>
              <a:rPr lang="en-US" dirty="0"/>
              <a:t>A history of mild to moderate eczema</a:t>
            </a:r>
          </a:p>
          <a:p>
            <a:pPr marL="1085850" lvl="2" indent="-171450">
              <a:buFont typeface="Arial" panose="020B0604020202020204" pitchFamily="34" charset="0"/>
              <a:buChar char="•"/>
            </a:pPr>
            <a:r>
              <a:rPr lang="en-US" dirty="0"/>
              <a:t>A family history of atopic disease in at least one parent</a:t>
            </a:r>
          </a:p>
          <a:p>
            <a:pPr marL="1085850" lvl="2" indent="-171450">
              <a:buFont typeface="Arial" panose="020B0604020202020204" pitchFamily="34" charset="0"/>
              <a:buChar char="•"/>
            </a:pPr>
            <a:r>
              <a:rPr lang="en-US" dirty="0"/>
              <a:t>And those with a known food allergy diagnosis</a:t>
            </a:r>
          </a:p>
          <a:p>
            <a:pPr marL="914400" lvl="2" indent="0">
              <a:buFont typeface="Arial" panose="020B0604020202020204" pitchFamily="34" charset="0"/>
              <a:buNone/>
            </a:pPr>
            <a:endParaRPr lang="en-US" dirty="0"/>
          </a:p>
          <a:p>
            <a:pPr marL="0" lvl="0" indent="0">
              <a:buFont typeface="Arial" panose="020B0604020202020204" pitchFamily="34" charset="0"/>
              <a:buNone/>
            </a:pPr>
            <a:r>
              <a:rPr lang="en-US" dirty="0"/>
              <a:t>So, the LEAP trial included over 600 infants determined to be at risk for peanut allergy</a:t>
            </a:r>
          </a:p>
          <a:p>
            <a:pPr marL="628650" lvl="1" indent="-171450">
              <a:buFont typeface="Arial" panose="020B0604020202020204" pitchFamily="34" charset="0"/>
              <a:buChar char="•"/>
            </a:pPr>
            <a:r>
              <a:rPr lang="en-US" dirty="0"/>
              <a:t>They were divided into a consumption group (which is essentially an early introduction group) and an avoidance group.</a:t>
            </a:r>
          </a:p>
          <a:p>
            <a:pPr marL="628650" lvl="1" indent="-171450">
              <a:buFont typeface="Arial" panose="020B0604020202020204" pitchFamily="34" charset="0"/>
              <a:buChar char="•"/>
            </a:pPr>
            <a:r>
              <a:rPr lang="en-US" dirty="0"/>
              <a:t>As you can see, overall only 3.2% of the Early Introduction group developed peanut allergy, compared to 17.2% in the avoidance group.</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dirty="0"/>
              <a:t>Huge takeaway from this trial: early exposure to peanut (like through a breakdown in the skin barrier in those with eczema) may lead to sensitization while early dietary exposure may lead to tolerance.</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1" dirty="0"/>
              <a:t>*****</a:t>
            </a:r>
          </a:p>
          <a:p>
            <a:pPr marL="0" lvl="0" indent="0">
              <a:buFont typeface="Arial" panose="020B0604020202020204" pitchFamily="34" charset="0"/>
              <a:buNone/>
            </a:pPr>
            <a:r>
              <a:rPr lang="en-US" dirty="0"/>
              <a:t>it’s not just the LEAP Trial, there is a significant and growing body of research supporting Early Introduction</a:t>
            </a:r>
            <a:r>
              <a:rPr lang="en-US" b="1" dirty="0"/>
              <a:t>:</a:t>
            </a:r>
          </a:p>
          <a:p>
            <a:pPr marL="171450" indent="-171450">
              <a:lnSpc>
                <a:spcPct val="100000"/>
              </a:lnSpc>
              <a:spcBef>
                <a:spcPts val="600"/>
              </a:spcBef>
              <a:buFont typeface="Arial" panose="020B0604020202020204" pitchFamily="34" charset="0"/>
              <a:buChar char="•"/>
            </a:pPr>
            <a:r>
              <a:rPr lang="en-US" sz="1200" dirty="0"/>
              <a:t>Learning Early About Peanut Allergy (LEAP) Trial</a:t>
            </a:r>
          </a:p>
          <a:p>
            <a:pPr marL="171450" indent="-171450">
              <a:lnSpc>
                <a:spcPct val="100000"/>
              </a:lnSpc>
              <a:spcBef>
                <a:spcPts val="600"/>
              </a:spcBef>
              <a:buFont typeface="Arial" panose="020B0604020202020204" pitchFamily="34" charset="0"/>
              <a:buChar char="•"/>
            </a:pPr>
            <a:r>
              <a:rPr lang="en-US" sz="1200" dirty="0"/>
              <a:t>Enquiring About Tolerance (EAT) Study</a:t>
            </a:r>
          </a:p>
          <a:p>
            <a:pPr marL="171450" indent="-171450">
              <a:lnSpc>
                <a:spcPct val="100000"/>
              </a:lnSpc>
              <a:spcBef>
                <a:spcPts val="600"/>
              </a:spcBef>
              <a:buFont typeface="Arial" panose="020B0604020202020204" pitchFamily="34" charset="0"/>
              <a:buChar char="•"/>
            </a:pPr>
            <a:r>
              <a:rPr lang="en-US" sz="1200" dirty="0"/>
              <a:t>Preventing Atopic Dermatitis and Allergies in Children (</a:t>
            </a:r>
            <a:r>
              <a:rPr lang="en-US" sz="1200" dirty="0" err="1"/>
              <a:t>PreventADALL</a:t>
            </a:r>
            <a:r>
              <a:rPr lang="en-US" sz="1200" dirty="0"/>
              <a:t>)</a:t>
            </a:r>
          </a:p>
          <a:p>
            <a:pPr marL="171450" indent="-171450">
              <a:lnSpc>
                <a:spcPct val="100000"/>
              </a:lnSpc>
              <a:spcBef>
                <a:spcPts val="600"/>
              </a:spcBef>
              <a:buFont typeface="Arial" panose="020B0604020202020204" pitchFamily="34" charset="0"/>
              <a:buChar char="•"/>
            </a:pPr>
            <a:r>
              <a:rPr lang="en-US" sz="1200" dirty="0"/>
              <a:t>Prevention of Egg Allergy with Tiny Amount Intake (PETIT) Study</a:t>
            </a:r>
          </a:p>
          <a:p>
            <a:pPr marL="171450" indent="-171450">
              <a:lnSpc>
                <a:spcPct val="100000"/>
              </a:lnSpc>
              <a:spcBef>
                <a:spcPts val="600"/>
              </a:spcBef>
              <a:buFont typeface="Arial" panose="020B0604020202020204" pitchFamily="34" charset="0"/>
              <a:buChar char="•"/>
            </a:pPr>
            <a:r>
              <a:rPr lang="en-US" sz="1200" dirty="0"/>
              <a:t>Strategy for Prevention of Cow Milk Allergy by Daily Ingestion of Infant Formula in Early Infancy (SPADE)</a:t>
            </a:r>
          </a:p>
          <a:p>
            <a:pPr marL="171450" indent="-171450">
              <a:lnSpc>
                <a:spcPct val="100000"/>
              </a:lnSpc>
              <a:spcBef>
                <a:spcPts val="600"/>
              </a:spcBef>
              <a:buFont typeface="Arial" panose="020B0604020202020204" pitchFamily="34" charset="0"/>
              <a:buChar char="•"/>
            </a:pPr>
            <a:r>
              <a:rPr lang="en-US" sz="1200" dirty="0" err="1"/>
              <a:t>HealthNuts</a:t>
            </a:r>
            <a:r>
              <a:rPr lang="en-US" sz="1200" dirty="0"/>
              <a:t> Study</a:t>
            </a:r>
          </a:p>
          <a:p>
            <a:pPr marL="0" lv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F52324F3-5B55-497A-90EA-7926B1754A98}" type="slidenum">
              <a:rPr lang="en-US" smtClean="0"/>
              <a:t>67</a:t>
            </a:fld>
            <a:endParaRPr lang="en-US"/>
          </a:p>
        </p:txBody>
      </p:sp>
    </p:spTree>
    <p:extLst>
      <p:ext uri="{BB962C8B-B14F-4D97-AF65-F5344CB8AC3E}">
        <p14:creationId xmlns:p14="http://schemas.microsoft.com/office/powerpoint/2010/main" val="35577002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breakdown of three of the 2016 Addendum Guidelines for the prevention of peanut allergy in the united states.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Guideline #1: Infants with severe eczema, egg allergy, or both should have introduction of age-appropriate peanut-containing foods as early as 4-6 months of age to reduce risk of peanut allergy.</a:t>
            </a:r>
          </a:p>
          <a:p>
            <a:pPr marL="628650" lvl="1" indent="-171450">
              <a:buFont typeface="Arial" panose="020B0604020202020204" pitchFamily="34" charset="0"/>
              <a:buChar char="•"/>
            </a:pPr>
            <a:r>
              <a:rPr lang="en-US" dirty="0"/>
              <a:t>There is additional information on the use of blood test, and/or skin prick tests and even oral food challenges PRIOR to early introduction to help determine how peanut-containing foods should be introduced (at home or after Allergist referral)</a:t>
            </a:r>
          </a:p>
          <a:p>
            <a:pPr marL="628650" lvl="1" indent="-171450">
              <a:buFont typeface="Arial" panose="020B0604020202020204" pitchFamily="34" charset="0"/>
              <a:buChar char="•"/>
            </a:pPr>
            <a:r>
              <a:rPr lang="en-US" i="1" dirty="0"/>
              <a:t>Note: to minimize a delay in peanut introduction for children who may test negative, blood testing is the preferred initial approach in certain healthcare settings. Panel testing is not recommended due to poor positive predictive value.</a:t>
            </a:r>
          </a:p>
          <a:p>
            <a:endParaRPr lang="en-US" dirty="0"/>
          </a:p>
          <a:p>
            <a:r>
              <a:rPr lang="en-US" dirty="0"/>
              <a:t>Guideline #2: Infants with mild to moderate eczema should have introduction of age-appropriate peanut-containing food around 6 months of age to reduce risk of peanut allergy</a:t>
            </a:r>
          </a:p>
          <a:p>
            <a:pPr marL="628650" lvl="1" indent="-171450">
              <a:buFont typeface="Arial" panose="020B0604020202020204" pitchFamily="34" charset="0"/>
              <a:buChar char="•"/>
            </a:pPr>
            <a:r>
              <a:rPr lang="en-US" dirty="0"/>
              <a:t>Peanut should not be THE first food, but one of the first. This is to demonstrate that infants are developmentally ready for solids.</a:t>
            </a:r>
          </a:p>
          <a:p>
            <a:pPr marL="628650" lvl="1" indent="-171450">
              <a:buFont typeface="Arial" panose="020B0604020202020204" pitchFamily="34" charset="0"/>
              <a:buChar char="•"/>
            </a:pPr>
            <a:r>
              <a:rPr lang="en-US" dirty="0"/>
              <a:t>This can be done in-home, but some caregivers or healthcare providers may prefer an in-office supervised feeding.</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Guideline #3 is for infants without eczema or any other food allergy, but still supports and encourages early introduction, perhaps with a little less urgency that those at mild to moderate or severe risk. </a:t>
            </a:r>
          </a:p>
          <a:p>
            <a:pPr marL="628650" lvl="1" indent="-171450">
              <a:buFont typeface="Arial" panose="020B0604020202020204" pitchFamily="34" charset="0"/>
              <a:buChar char="•"/>
            </a:pPr>
            <a:r>
              <a:rPr lang="en-US" dirty="0"/>
              <a:t>Again – early introduction is generally considered safe and no evidence exists for restricting common food allergens in infants without known or suspected food allergy</a:t>
            </a:r>
          </a:p>
          <a:p>
            <a:pPr marL="628650" lvl="1" indent="-171450">
              <a:buFont typeface="Arial" panose="020B0604020202020204" pitchFamily="34" charset="0"/>
              <a:buChar char="•"/>
            </a:pPr>
            <a:r>
              <a:rPr lang="en-US" dirty="0"/>
              <a:t>Early introduction is believed to contribute modestly to an overall reduction in prevalence of peanut allergy.</a:t>
            </a:r>
          </a:p>
          <a:p>
            <a:pPr marL="628650" lvl="1" indent="-171450">
              <a:buFont typeface="Arial" panose="020B0604020202020204" pitchFamily="34" charset="0"/>
              <a:buChar char="•"/>
            </a:pPr>
            <a:r>
              <a:rPr lang="en-US" dirty="0"/>
              <a:t>With this group of infants, its not quite as urgent to get peanuts introduced right around 6 months, but I would still highly recommend by 7 or 8 months.</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So these guidelines are specific to peanuts, and to some extent egg, but I would encourage early intervention of most of the common allergens, and would anticipate updated guidelines at some point in the future.</a:t>
            </a:r>
          </a:p>
        </p:txBody>
      </p:sp>
      <p:sp>
        <p:nvSpPr>
          <p:cNvPr id="4" name="Slide Number Placeholder 3"/>
          <p:cNvSpPr>
            <a:spLocks noGrp="1"/>
          </p:cNvSpPr>
          <p:nvPr>
            <p:ph type="sldNum" sz="quarter" idx="5"/>
          </p:nvPr>
        </p:nvSpPr>
        <p:spPr/>
        <p:txBody>
          <a:bodyPr/>
          <a:lstStyle/>
          <a:p>
            <a:fld id="{F52324F3-5B55-497A-90EA-7926B1754A98}" type="slidenum">
              <a:rPr lang="en-US" smtClean="0"/>
              <a:t>68</a:t>
            </a:fld>
            <a:endParaRPr lang="en-US"/>
          </a:p>
        </p:txBody>
      </p:sp>
    </p:spTree>
    <p:extLst>
      <p:ext uri="{BB962C8B-B14F-4D97-AF65-F5344CB8AC3E}">
        <p14:creationId xmlns:p14="http://schemas.microsoft.com/office/powerpoint/2010/main" val="36587093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addendum guidelines do provide general instructions for how to introduce peanut at home:</a:t>
            </a:r>
          </a:p>
          <a:p>
            <a:pPr marL="628650" lvl="1" indent="-171450">
              <a:buFont typeface="Arial" panose="020B0604020202020204" pitchFamily="34" charset="0"/>
              <a:buChar char="•"/>
            </a:pPr>
            <a:r>
              <a:rPr lang="en-US" dirty="0"/>
              <a:t>Obviously don’t introduce a new food if baby has a cold, vomiting, diarrhea, or other illness.</a:t>
            </a:r>
          </a:p>
          <a:p>
            <a:pPr marL="628650" lvl="1" indent="-171450">
              <a:buFont typeface="Arial" panose="020B0604020202020204" pitchFamily="34" charset="0"/>
              <a:buChar char="•"/>
            </a:pPr>
            <a:r>
              <a:rPr lang="en-US" dirty="0"/>
              <a:t>First peanut exposure should be at home – not at daycare or a restaurant.</a:t>
            </a:r>
          </a:p>
          <a:p>
            <a:pPr marL="628650" lvl="1" indent="-171450">
              <a:buFont typeface="Arial" panose="020B0604020202020204" pitchFamily="34" charset="0"/>
              <a:buChar char="•"/>
            </a:pPr>
            <a:r>
              <a:rPr lang="en-US" dirty="0"/>
              <a:t>One adult needs to be able to give their full attention to infant – if there are other kids at home, then at different adult needs to be supervising them.</a:t>
            </a:r>
          </a:p>
          <a:p>
            <a:pPr marL="628650" lvl="1" indent="-171450">
              <a:buFont typeface="Arial" panose="020B0604020202020204" pitchFamily="34" charset="0"/>
              <a:buChar char="•"/>
            </a:pPr>
            <a:r>
              <a:rPr lang="en-US" dirty="0"/>
              <a:t>Finally, parents need to be able to watch for signs of a reaction for at least 2 hours after the peanut exposure. </a:t>
            </a:r>
          </a:p>
          <a:p>
            <a:endParaRPr lang="en-US" dirty="0"/>
          </a:p>
          <a:p>
            <a:pPr marL="0" lvl="0" indent="0">
              <a:buFont typeface="Arial" panose="020B0604020202020204" pitchFamily="34" charset="0"/>
              <a:buNone/>
            </a:pPr>
            <a:r>
              <a:rPr lang="en-US" dirty="0"/>
              <a:t>The guidelines include 4 recipes for home peanut introduction, including:</a:t>
            </a:r>
          </a:p>
          <a:p>
            <a:pPr marL="628650" lvl="1" indent="-171450">
              <a:buFont typeface="Arial" panose="020B0604020202020204" pitchFamily="34" charset="0"/>
              <a:buChar char="•"/>
            </a:pPr>
            <a:r>
              <a:rPr lang="en-US" dirty="0"/>
              <a:t>Softened </a:t>
            </a:r>
            <a:r>
              <a:rPr lang="en-US" dirty="0" err="1"/>
              <a:t>bamba</a:t>
            </a:r>
            <a:endParaRPr lang="en-US" dirty="0"/>
          </a:p>
          <a:p>
            <a:pPr marL="628650" lvl="1" indent="-171450">
              <a:buFont typeface="Arial" panose="020B0604020202020204" pitchFamily="34" charset="0"/>
              <a:buChar char="•"/>
            </a:pPr>
            <a:r>
              <a:rPr lang="en-US" dirty="0"/>
              <a:t>Diluted smooth peanut butter</a:t>
            </a:r>
          </a:p>
          <a:p>
            <a:pPr marL="628650" lvl="1" indent="-171450">
              <a:buFont typeface="Arial" panose="020B0604020202020204" pitchFamily="34" charset="0"/>
              <a:buChar char="•"/>
            </a:pPr>
            <a:r>
              <a:rPr lang="en-US" dirty="0"/>
              <a:t>Peanut butter with fruit or veggie puree</a:t>
            </a:r>
          </a:p>
          <a:p>
            <a:pPr marL="628650" lvl="1" indent="-171450">
              <a:buFont typeface="Arial" panose="020B0604020202020204" pitchFamily="34" charset="0"/>
              <a:buChar char="•"/>
            </a:pPr>
            <a:r>
              <a:rPr lang="en-US" dirty="0"/>
              <a:t>Peanut flour or peanut butter powder with fruit or veggie puree</a:t>
            </a:r>
          </a:p>
          <a:p>
            <a:endParaRPr lang="en-US" dirty="0"/>
          </a:p>
          <a:p>
            <a:r>
              <a:rPr lang="en-US" dirty="0"/>
              <a:t>*****</a:t>
            </a:r>
          </a:p>
          <a:p>
            <a:r>
              <a:rPr lang="en-US" dirty="0"/>
              <a:t>Signs of an allergic reaction in infants:</a:t>
            </a:r>
          </a:p>
          <a:p>
            <a:pPr marL="685800" lvl="1" indent="-228600">
              <a:buFont typeface="Arial" panose="020B0604020202020204" pitchFamily="34" charset="0"/>
              <a:buChar char="•"/>
            </a:pPr>
            <a:r>
              <a:rPr lang="en-US" dirty="0"/>
              <a:t>Mild: a new rash, a few hives around the mouth or face</a:t>
            </a:r>
          </a:p>
          <a:p>
            <a:pPr marL="685800" lvl="1" indent="-228600">
              <a:buFont typeface="Arial" panose="020B0604020202020204" pitchFamily="34" charset="0"/>
              <a:buChar char="•"/>
            </a:pPr>
            <a:r>
              <a:rPr lang="en-US" dirty="0"/>
              <a:t>More severe: lip swelling, vomiting, widespread hives over the body, face or tongue swelling, any difficulty breathing, wheezing, repetitive coughing, change in skin color, sudden tiredness/lethargy/seeming limp</a:t>
            </a:r>
          </a:p>
        </p:txBody>
      </p:sp>
      <p:sp>
        <p:nvSpPr>
          <p:cNvPr id="4" name="Slide Number Placeholder 3"/>
          <p:cNvSpPr>
            <a:spLocks noGrp="1"/>
          </p:cNvSpPr>
          <p:nvPr>
            <p:ph type="sldNum" sz="quarter" idx="5"/>
          </p:nvPr>
        </p:nvSpPr>
        <p:spPr/>
        <p:txBody>
          <a:bodyPr/>
          <a:lstStyle/>
          <a:p>
            <a:fld id="{F52324F3-5B55-497A-90EA-7926B1754A98}" type="slidenum">
              <a:rPr lang="en-US" smtClean="0"/>
              <a:t>69</a:t>
            </a:fld>
            <a:endParaRPr lang="en-US"/>
          </a:p>
        </p:txBody>
      </p:sp>
    </p:spTree>
    <p:extLst>
      <p:ext uri="{BB962C8B-B14F-4D97-AF65-F5344CB8AC3E}">
        <p14:creationId xmlns:p14="http://schemas.microsoft.com/office/powerpoint/2010/main" val="141644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trying to understand what “food allergy” is, I think it’s helpful to look at where it fits within the larger picture of Adverse Food Reactions.</a:t>
            </a:r>
          </a:p>
          <a:p>
            <a:pPr marL="640594" lvl="1" indent="-174708">
              <a:buFont typeface="Arial" panose="020B0604020202020204" pitchFamily="34" charset="0"/>
              <a:buChar char="•"/>
            </a:pPr>
            <a:r>
              <a:rPr lang="en-US" dirty="0"/>
              <a:t>As you can see on the left side of the screen, Immune-Mediated food reactions include food allergy as well as Celiac disease</a:t>
            </a:r>
          </a:p>
          <a:p>
            <a:pPr marL="640594" lvl="1" indent="-174708">
              <a:buFont typeface="Arial" panose="020B0604020202020204" pitchFamily="34" charset="0"/>
              <a:buChar char="•"/>
            </a:pPr>
            <a:r>
              <a:rPr lang="en-US" dirty="0"/>
              <a:t>On the ride side of the screen, you see non-immune mediated reactions as well as microbial </a:t>
            </a:r>
            <a:r>
              <a:rPr lang="en-US" dirty="0">
                <a:sym typeface="Wingdings" panose="05000000000000000000" pitchFamily="2" charset="2"/>
              </a:rPr>
              <a:t> these conditions are NOT food allergy.</a:t>
            </a:r>
          </a:p>
          <a:p>
            <a:endParaRPr lang="en-US" dirty="0">
              <a:sym typeface="Wingdings" panose="05000000000000000000" pitchFamily="2" charset="2"/>
            </a:endParaRPr>
          </a:p>
          <a:p>
            <a:r>
              <a:rPr lang="en-US" dirty="0">
                <a:sym typeface="Wingdings" panose="05000000000000000000" pitchFamily="2" charset="2"/>
              </a:rPr>
              <a:t>*****</a:t>
            </a:r>
          </a:p>
          <a:p>
            <a:r>
              <a:rPr lang="en-US" dirty="0"/>
              <a:t>AD = form of eczema</a:t>
            </a:r>
          </a:p>
          <a:p>
            <a:pPr marL="640594" lvl="1" indent="-174708">
              <a:buFont typeface="Arial" panose="020B0604020202020204" pitchFamily="34" charset="0"/>
              <a:buChar char="•"/>
            </a:pPr>
            <a:r>
              <a:rPr lang="en-US" dirty="0"/>
              <a:t>Subset that has food allergy contributing to their disease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7</a:t>
            </a:fld>
            <a:endParaRPr lang="en-US"/>
          </a:p>
        </p:txBody>
      </p:sp>
    </p:spTree>
    <p:extLst>
      <p:ext uri="{BB962C8B-B14F-4D97-AF65-F5344CB8AC3E}">
        <p14:creationId xmlns:p14="http://schemas.microsoft.com/office/powerpoint/2010/main" val="11454999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aspect of food allergy prevention really comes down to limiting unnecessary diet restrictions. </a:t>
            </a:r>
          </a:p>
          <a:p>
            <a:pPr marL="628650" lvl="1" indent="-171450">
              <a:buFont typeface="Arial" panose="020B0604020202020204" pitchFamily="34" charset="0"/>
              <a:buChar char="•"/>
            </a:pPr>
            <a:r>
              <a:rPr lang="en-US" dirty="0"/>
              <a:t>This is a good visual to understand the potential harm in trying a diet restriction “just to see” or eliminating a food strictly because of a test result.</a:t>
            </a:r>
          </a:p>
          <a:p>
            <a:endParaRPr lang="en-US" dirty="0"/>
          </a:p>
          <a:p>
            <a:r>
              <a:rPr lang="en-US" dirty="0"/>
              <a:t>Child #1 has eczema. We know that a lot of children with eczema have falsely elevated </a:t>
            </a:r>
            <a:r>
              <a:rPr lang="en-US" dirty="0" err="1"/>
              <a:t>IgE</a:t>
            </a:r>
            <a:r>
              <a:rPr lang="en-US" dirty="0"/>
              <a:t> levels to foods. </a:t>
            </a:r>
          </a:p>
          <a:p>
            <a:pPr marL="640594" lvl="1" indent="-174708">
              <a:buFont typeface="Arial" panose="020B0604020202020204" pitchFamily="34" charset="0"/>
              <a:buChar char="•"/>
            </a:pPr>
            <a:r>
              <a:rPr lang="en-US" dirty="0"/>
              <a:t>So Child #1 is eating a food without problem. For whatever reason, has a positive </a:t>
            </a:r>
            <a:r>
              <a:rPr lang="en-US" dirty="0" err="1"/>
              <a:t>IgE</a:t>
            </a:r>
            <a:r>
              <a:rPr lang="en-US" dirty="0"/>
              <a:t> blood test BUT continues to eat that food. This is TOLERANCE.</a:t>
            </a:r>
          </a:p>
          <a:p>
            <a:pPr marL="640594" lvl="1" indent="-174708">
              <a:buFont typeface="Arial" panose="020B0604020202020204" pitchFamily="34" charset="0"/>
              <a:buChar char="•"/>
            </a:pPr>
            <a:r>
              <a:rPr lang="en-US" dirty="0"/>
              <a:t>Child #2 also with eczema is eating a food without problems. Again, for whatever reason has a positive </a:t>
            </a:r>
            <a:r>
              <a:rPr lang="en-US" dirty="0" err="1"/>
              <a:t>IgE</a:t>
            </a:r>
            <a:r>
              <a:rPr lang="en-US" dirty="0"/>
              <a:t> blood test AND is told to avoid that food.</a:t>
            </a:r>
          </a:p>
          <a:p>
            <a:pPr marL="1106481" lvl="2" indent="-174708">
              <a:buFont typeface="Arial" panose="020B0604020202020204" pitchFamily="34" charset="0"/>
              <a:buChar char="•"/>
            </a:pPr>
            <a:r>
              <a:rPr lang="en-US" dirty="0"/>
              <a:t>We KNOW that continued exposure to that food is important for maintaining tolerance.</a:t>
            </a:r>
          </a:p>
          <a:p>
            <a:pPr marL="1106481" lvl="2" indent="-174708">
              <a:buFont typeface="Arial" panose="020B0604020202020204" pitchFamily="34" charset="0"/>
              <a:buChar char="•"/>
            </a:pPr>
            <a:r>
              <a:rPr lang="en-US" dirty="0"/>
              <a:t>If they take that food out of their diet, and then are exposed to it down the road, they can actually develop a clinical </a:t>
            </a:r>
            <a:r>
              <a:rPr lang="en-US" dirty="0" err="1"/>
              <a:t>IgE</a:t>
            </a:r>
            <a:r>
              <a:rPr lang="en-US" dirty="0"/>
              <a:t> food allergy and have a reaction. A reaction that would have been 100% avoidable if that food remained in their diet.</a:t>
            </a:r>
          </a:p>
          <a:p>
            <a:endParaRPr lang="en-US" dirty="0"/>
          </a:p>
          <a:p>
            <a:r>
              <a:rPr lang="en-US" dirty="0"/>
              <a:t>While this scenario is possible, it will not happen to everyone in this situation. But we can’t predict who will go on to develop allergy, so we need to be careful to avoid unnecessary diet restrictions, especially in children.</a:t>
            </a:r>
          </a:p>
          <a:p>
            <a:endParaRPr lang="en-US" dirty="0"/>
          </a:p>
          <a:p>
            <a:r>
              <a:rPr lang="en-US" dirty="0"/>
              <a:t>*****</a:t>
            </a:r>
          </a:p>
          <a:p>
            <a:r>
              <a:rPr lang="en-US" dirty="0"/>
              <a:t>This study concluded that serum </a:t>
            </a:r>
            <a:r>
              <a:rPr lang="en-US" dirty="0" err="1"/>
              <a:t>IgE</a:t>
            </a:r>
            <a:r>
              <a:rPr lang="en-US" dirty="0"/>
              <a:t> levels were not clinically useful for predicting food allergy development in infants with atopic dermatitis. </a:t>
            </a:r>
            <a:r>
              <a:rPr lang="en-US" b="1" dirty="0"/>
              <a:t>And as a common rule with patients with atopic dermatitis, skin care should be addressed before any allergic workup. </a:t>
            </a:r>
          </a:p>
        </p:txBody>
      </p:sp>
      <p:sp>
        <p:nvSpPr>
          <p:cNvPr id="4" name="Slide Number Placeholder 3"/>
          <p:cNvSpPr>
            <a:spLocks noGrp="1"/>
          </p:cNvSpPr>
          <p:nvPr>
            <p:ph type="sldNum" sz="quarter" idx="5"/>
          </p:nvPr>
        </p:nvSpPr>
        <p:spPr/>
        <p:txBody>
          <a:bodyPr/>
          <a:lstStyle/>
          <a:p>
            <a:fld id="{F52324F3-5B55-497A-90EA-7926B1754A98}" type="slidenum">
              <a:rPr lang="en-US" smtClean="0"/>
              <a:t>70</a:t>
            </a:fld>
            <a:endParaRPr lang="en-US"/>
          </a:p>
        </p:txBody>
      </p:sp>
    </p:spTree>
    <p:extLst>
      <p:ext uri="{BB962C8B-B14F-4D97-AF65-F5344CB8AC3E}">
        <p14:creationId xmlns:p14="http://schemas.microsoft.com/office/powerpoint/2010/main" val="27615819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a case study, I want to do a quick summary since we covered so much today.</a:t>
            </a:r>
          </a:p>
          <a:p>
            <a:endParaRPr lang="en-US" dirty="0"/>
          </a:p>
          <a:p>
            <a:pPr marL="228600" indent="-228600">
              <a:buAutoNum type="arabicPeriod"/>
            </a:pPr>
            <a:r>
              <a:rPr lang="en-US" dirty="0"/>
              <a:t>Food allergy is an immune response that causes symptoms with every exposure. With </a:t>
            </a:r>
            <a:r>
              <a:rPr lang="en-US" dirty="0" err="1"/>
              <a:t>IgE</a:t>
            </a:r>
            <a:r>
              <a:rPr lang="en-US" dirty="0"/>
              <a:t> food allergy, past reactions do not guarantee future ones.</a:t>
            </a:r>
          </a:p>
          <a:p>
            <a:pPr marL="228600" indent="-228600">
              <a:buAutoNum type="arabicPeriod"/>
            </a:pPr>
            <a:r>
              <a:rPr lang="en-US" dirty="0"/>
              <a:t>The most important “test” for a food allergy diagnosis is the clinical history. And its so important for an allergist to get involved, especially with multiple suspected food allergies.</a:t>
            </a:r>
          </a:p>
          <a:p>
            <a:pPr marL="228600" indent="-228600">
              <a:buAutoNum type="arabicPeriod"/>
            </a:pPr>
            <a:r>
              <a:rPr lang="en-US" dirty="0"/>
              <a:t>Thanks to the FASTER Act, sesame is now considered one of the Top 9 Food Allergens in the US.</a:t>
            </a:r>
          </a:p>
          <a:p>
            <a:pPr marL="228600" indent="-228600">
              <a:buAutoNum type="arabicPeriod"/>
            </a:pPr>
            <a:r>
              <a:rPr lang="en-US" dirty="0"/>
              <a:t>There have been several exciting advancements in recent years for both food immunotherapies and Early Intervention Guidelines and understanding.</a:t>
            </a:r>
          </a:p>
          <a:p>
            <a:pPr marL="228600" indent="-228600">
              <a:buAutoNum type="arabicPeriod"/>
            </a:pPr>
            <a:r>
              <a:rPr lang="en-US" dirty="0"/>
              <a:t> Label reading alone is not enough for food allergy families; referral to an allergy specialist dietitian is key  for families and individuals to confidently learn how to manage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71</a:t>
            </a:fld>
            <a:endParaRPr lang="en-US"/>
          </a:p>
        </p:txBody>
      </p:sp>
    </p:spTree>
    <p:extLst>
      <p:ext uri="{BB962C8B-B14F-4D97-AF65-F5344CB8AC3E}">
        <p14:creationId xmlns:p14="http://schemas.microsoft.com/office/powerpoint/2010/main" val="27519962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a few quick resources first</a:t>
            </a:r>
          </a:p>
        </p:txBody>
      </p:sp>
      <p:sp>
        <p:nvSpPr>
          <p:cNvPr id="4" name="Slide Number Placeholder 3"/>
          <p:cNvSpPr>
            <a:spLocks noGrp="1"/>
          </p:cNvSpPr>
          <p:nvPr>
            <p:ph type="sldNum" sz="quarter" idx="5"/>
          </p:nvPr>
        </p:nvSpPr>
        <p:spPr/>
        <p:txBody>
          <a:bodyPr/>
          <a:lstStyle/>
          <a:p>
            <a:fld id="{F52324F3-5B55-497A-90EA-7926B1754A98}" type="slidenum">
              <a:rPr lang="en-US" smtClean="0"/>
              <a:t>72</a:t>
            </a:fld>
            <a:endParaRPr lang="en-US"/>
          </a:p>
        </p:txBody>
      </p:sp>
    </p:spTree>
    <p:extLst>
      <p:ext uri="{BB962C8B-B14F-4D97-AF65-F5344CB8AC3E}">
        <p14:creationId xmlns:p14="http://schemas.microsoft.com/office/powerpoint/2010/main" val="23493123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highlight a few specific resources here:</a:t>
            </a:r>
          </a:p>
          <a:p>
            <a:pPr marL="628650" lvl="1" indent="-171450">
              <a:buFont typeface="Arial" panose="020B0604020202020204" pitchFamily="34" charset="0"/>
              <a:buChar char="•"/>
            </a:pPr>
            <a:r>
              <a:rPr lang="en-US" dirty="0"/>
              <a:t>FARE has many wonderful FREE CEU opportunities for dietitians at foodallergy.org</a:t>
            </a:r>
          </a:p>
          <a:p>
            <a:pPr marL="628650" lvl="1" indent="-171450">
              <a:buFont typeface="Arial" panose="020B0604020202020204" pitchFamily="34" charset="0"/>
              <a:buChar char="•"/>
            </a:pPr>
            <a:r>
              <a:rPr lang="en-US" dirty="0"/>
              <a:t>Coming this summer, is the Health Professional’s Guide to Nutrition Management of Food Allergies.</a:t>
            </a:r>
          </a:p>
          <a:p>
            <a:pPr marL="628650" lvl="1" indent="-171450">
              <a:buFont typeface="Arial" panose="020B0604020202020204" pitchFamily="34" charset="0"/>
              <a:buChar char="•"/>
            </a:pPr>
            <a:r>
              <a:rPr lang="en-US" dirty="0"/>
              <a:t>And finally, we need more FARE-trained dietitians, especially here in the Midwest. I highly recommend this 9-month course and would be happy to answer any questions about my experience in the program. </a:t>
            </a:r>
          </a:p>
          <a:p>
            <a:pPr marL="1085850" lvl="2" indent="-171450">
              <a:buFont typeface="Arial" panose="020B0604020202020204" pitchFamily="34" charset="0"/>
              <a:buChar char="•"/>
            </a:pPr>
            <a:r>
              <a:rPr lang="en-US" dirty="0"/>
              <a:t>Additionally, complex food allergy patients may need to be referred on to a FARE-trained dietitian; you can search for one on the website on the screen.</a:t>
            </a:r>
          </a:p>
        </p:txBody>
      </p:sp>
      <p:sp>
        <p:nvSpPr>
          <p:cNvPr id="4" name="Slide Number Placeholder 3"/>
          <p:cNvSpPr>
            <a:spLocks noGrp="1"/>
          </p:cNvSpPr>
          <p:nvPr>
            <p:ph type="sldNum" sz="quarter" idx="5"/>
          </p:nvPr>
        </p:nvSpPr>
        <p:spPr/>
        <p:txBody>
          <a:bodyPr/>
          <a:lstStyle/>
          <a:p>
            <a:fld id="{F52324F3-5B55-497A-90EA-7926B1754A98}" type="slidenum">
              <a:rPr lang="en-US" smtClean="0"/>
              <a:t>73</a:t>
            </a:fld>
            <a:endParaRPr lang="en-US"/>
          </a:p>
        </p:txBody>
      </p:sp>
    </p:spTree>
    <p:extLst>
      <p:ext uri="{BB962C8B-B14F-4D97-AF65-F5344CB8AC3E}">
        <p14:creationId xmlns:p14="http://schemas.microsoft.com/office/powerpoint/2010/main" val="3333381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Kids with Food Allergies is another great resource; they have a free online course that parents can take to learn more about managing their child’s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74</a:t>
            </a:fld>
            <a:endParaRPr lang="en-US"/>
          </a:p>
        </p:txBody>
      </p:sp>
    </p:spTree>
    <p:extLst>
      <p:ext uri="{BB962C8B-B14F-4D97-AF65-F5344CB8AC3E}">
        <p14:creationId xmlns:p14="http://schemas.microsoft.com/office/powerpoint/2010/main" val="592671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75</a:t>
            </a:fld>
            <a:endParaRPr lang="en-US"/>
          </a:p>
        </p:txBody>
      </p:sp>
    </p:spTree>
    <p:extLst>
      <p:ext uri="{BB962C8B-B14F-4D97-AF65-F5344CB8AC3E}">
        <p14:creationId xmlns:p14="http://schemas.microsoft.com/office/powerpoint/2010/main" val="26151877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 look at this case study, which in full disclosure – is based on my food allergy child.</a:t>
            </a:r>
          </a:p>
          <a:p>
            <a:endParaRPr lang="en-US" dirty="0"/>
          </a:p>
          <a:p>
            <a:pPr marL="171450" indent="-171450">
              <a:buFont typeface="Arial" panose="020B0604020202020204" pitchFamily="34" charset="0"/>
              <a:buChar char="•"/>
            </a:pPr>
            <a:r>
              <a:rPr lang="en-US" dirty="0"/>
              <a:t>Our 6-month male has mild eczema, natural birth, and has a parent with eczema + ragweed and cat allergies</a:t>
            </a:r>
          </a:p>
          <a:p>
            <a:pPr marL="171450" indent="-171450">
              <a:buFont typeface="Arial" panose="020B0604020202020204" pitchFamily="34" charset="0"/>
              <a:buChar char="•"/>
            </a:pPr>
            <a:r>
              <a:rPr lang="en-US" dirty="0"/>
              <a:t>He is exclusively breastfed, no suspected allergies or intolerances, and just started complementary foods – banana and carrot</a:t>
            </a:r>
          </a:p>
          <a:p>
            <a:pPr marL="171450" indent="-171450">
              <a:buFont typeface="Arial" panose="020B0604020202020204" pitchFamily="34" charset="0"/>
              <a:buChar char="•"/>
            </a:pPr>
            <a:r>
              <a:rPr lang="en-US" dirty="0"/>
              <a:t>Lives with parents, older sister and brother. Of note, family eats peanut butter 1-2x per day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Q: Based on his risk/history, when should peanut be introduced?</a:t>
            </a:r>
          </a:p>
          <a:p>
            <a:r>
              <a:rPr lang="en-US" dirty="0"/>
              <a:t>A: Yes! Based on his mild eczema, he would fall into Guideline #2. Of note, even though it’s not specifically included in the guidelines, having a parent with atopic disease may increase risk for food allergy. And while not specific to peanut, there can be a genetic component to allergies in general</a:t>
            </a:r>
          </a:p>
        </p:txBody>
      </p:sp>
      <p:sp>
        <p:nvSpPr>
          <p:cNvPr id="4" name="Slide Number Placeholder 3"/>
          <p:cNvSpPr>
            <a:spLocks noGrp="1"/>
          </p:cNvSpPr>
          <p:nvPr>
            <p:ph type="sldNum" sz="quarter" idx="5"/>
          </p:nvPr>
        </p:nvSpPr>
        <p:spPr/>
        <p:txBody>
          <a:bodyPr/>
          <a:lstStyle/>
          <a:p>
            <a:fld id="{F52324F3-5B55-497A-90EA-7926B1754A98}" type="slidenum">
              <a:rPr lang="en-US" smtClean="0"/>
              <a:t>76</a:t>
            </a:fld>
            <a:endParaRPr lang="en-US"/>
          </a:p>
        </p:txBody>
      </p:sp>
    </p:spTree>
    <p:extLst>
      <p:ext uri="{BB962C8B-B14F-4D97-AF65-F5344CB8AC3E}">
        <p14:creationId xmlns:p14="http://schemas.microsoft.com/office/powerpoint/2010/main" val="2016354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discussion with pediatrician, family plans to do at-home peanut introduction. What results is a textbook case of allergic reaction to diluted peanut butter. </a:t>
            </a:r>
          </a:p>
          <a:p>
            <a:endParaRPr lang="en-US" dirty="0"/>
          </a:p>
          <a:p>
            <a:pPr marL="171450" indent="-171450">
              <a:buFont typeface="Arial" panose="020B0604020202020204" pitchFamily="34" charset="0"/>
              <a:buChar char="•"/>
            </a:pPr>
            <a:r>
              <a:rPr lang="en-US" dirty="0"/>
              <a:t>Pediatrician prescribes an epi pen and after discussion with mom, encourages Mom to eliminate peanuts while breastfeeding. Frozen supply is deemed “unsafe”</a:t>
            </a:r>
          </a:p>
          <a:p>
            <a:pPr marL="171450" indent="-171450">
              <a:buFont typeface="Arial" panose="020B0604020202020204" pitchFamily="34" charset="0"/>
              <a:buChar char="•"/>
            </a:pPr>
            <a:r>
              <a:rPr lang="en-US" dirty="0"/>
              <a:t>Family eliminates all forms of peanut from the house.</a:t>
            </a:r>
          </a:p>
          <a:p>
            <a:pPr marL="171450" indent="-171450">
              <a:buFont typeface="Arial" panose="020B0604020202020204" pitchFamily="34" charset="0"/>
              <a:buChar char="•"/>
            </a:pPr>
            <a:r>
              <a:rPr lang="en-US" dirty="0"/>
              <a:t>Pet food is peanut-free and family gets rid of all dog toys that may have been in contact with peanut butter treats.</a:t>
            </a:r>
          </a:p>
          <a:p>
            <a:pPr marL="171450" indent="-171450">
              <a:buFont typeface="Arial" panose="020B0604020202020204" pitchFamily="34" charset="0"/>
              <a:buChar char="•"/>
            </a:pPr>
            <a:endParaRPr lang="en-US" dirty="0"/>
          </a:p>
          <a:p>
            <a:r>
              <a:rPr lang="en-US" dirty="0"/>
              <a:t>First – what went well?</a:t>
            </a:r>
          </a:p>
          <a:p>
            <a:pPr marL="174708" indent="-174708">
              <a:buFont typeface="Arial" panose="020B0604020202020204" pitchFamily="34" charset="0"/>
              <a:buChar char="•"/>
            </a:pPr>
            <a:r>
              <a:rPr lang="en-US" dirty="0"/>
              <a:t>epinephrine auto-injector</a:t>
            </a:r>
          </a:p>
          <a:p>
            <a:pPr marL="174708" indent="-174708">
              <a:buFont typeface="Arial" panose="020B0604020202020204" pitchFamily="34" charset="0"/>
              <a:buChar char="•"/>
            </a:pPr>
            <a:r>
              <a:rPr lang="en-US" dirty="0"/>
              <a:t>Dog food/treats/toys</a:t>
            </a:r>
          </a:p>
          <a:p>
            <a:pPr marL="174708" indent="-174708">
              <a:buFont typeface="Arial" panose="020B0604020202020204" pitchFamily="34" charset="0"/>
              <a:buChar char="•"/>
            </a:pPr>
            <a:endParaRPr lang="en-US" dirty="0"/>
          </a:p>
          <a:p>
            <a:r>
              <a:rPr lang="en-US" dirty="0"/>
              <a:t>What could have been done differently?</a:t>
            </a:r>
          </a:p>
          <a:p>
            <a:pPr marL="171450" indent="-171450">
              <a:buFont typeface="Arial" panose="020B0604020202020204" pitchFamily="34" charset="0"/>
              <a:buChar char="•"/>
            </a:pPr>
            <a:r>
              <a:rPr lang="en-US" dirty="0"/>
              <a:t>No need for maternal diet elimination – prior to oral ingestion, no suspected food allergy and mom was eating peanut butter daily. Which also means frozen supply could have been used.</a:t>
            </a:r>
          </a:p>
          <a:p>
            <a:pPr marL="171450" indent="-171450">
              <a:buFont typeface="Arial" panose="020B0604020202020204" pitchFamily="34" charset="0"/>
              <a:buChar char="•"/>
            </a:pPr>
            <a:r>
              <a:rPr lang="en-US" dirty="0"/>
              <a:t>No training or demonstration of auto injector from clinic or pharmacy</a:t>
            </a:r>
          </a:p>
          <a:p>
            <a:pPr marL="171450" indent="-171450">
              <a:buFont typeface="Arial" panose="020B0604020202020204" pitchFamily="34" charset="0"/>
              <a:buChar char="•"/>
            </a:pPr>
            <a:r>
              <a:rPr lang="en-US" dirty="0"/>
              <a:t>In regards to peanut-free house: since his sister is under 3 and also has eczema/same family history, removing peanuts from her diet could place her at risk for peanut allergy</a:t>
            </a:r>
          </a:p>
        </p:txBody>
      </p:sp>
      <p:sp>
        <p:nvSpPr>
          <p:cNvPr id="4" name="Slide Number Placeholder 3"/>
          <p:cNvSpPr>
            <a:spLocks noGrp="1"/>
          </p:cNvSpPr>
          <p:nvPr>
            <p:ph type="sldNum" sz="quarter" idx="5"/>
          </p:nvPr>
        </p:nvSpPr>
        <p:spPr/>
        <p:txBody>
          <a:bodyPr/>
          <a:lstStyle/>
          <a:p>
            <a:fld id="{F52324F3-5B55-497A-90EA-7926B1754A98}" type="slidenum">
              <a:rPr lang="en-US" smtClean="0"/>
              <a:t>77</a:t>
            </a:fld>
            <a:endParaRPr lang="en-US"/>
          </a:p>
        </p:txBody>
      </p:sp>
    </p:spTree>
    <p:extLst>
      <p:ext uri="{BB962C8B-B14F-4D97-AF65-F5344CB8AC3E}">
        <p14:creationId xmlns:p14="http://schemas.microsoft.com/office/powerpoint/2010/main" val="4470604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months later: family is experimenting with peanut butter alternatives in addition to twice weekly peanut exposure for siblings.</a:t>
            </a:r>
          </a:p>
          <a:p>
            <a:endParaRPr lang="en-US" dirty="0"/>
          </a:p>
          <a:p>
            <a:r>
              <a:rPr lang="en-US" dirty="0"/>
              <a:t>However, our patient has 2 more allergic reactions at home, one possibly to banana or avocado or cross contact and the other to scrambled eggs.</a:t>
            </a:r>
          </a:p>
          <a:p>
            <a:pPr marL="171450" indent="-171450">
              <a:buFont typeface="Arial" panose="020B0604020202020204" pitchFamily="34" charset="0"/>
              <a:buChar char="•"/>
            </a:pPr>
            <a:r>
              <a:rPr lang="en-US" dirty="0"/>
              <a:t>Mom is still breastfeeding but extremely anxious and scared to introduce new foods. At nine months, he is eating a handful of fruits and vegetables, in addition to wheat, oats, and occasional yogurt.</a:t>
            </a:r>
          </a:p>
          <a:p>
            <a:pPr marL="171450" indent="-171450">
              <a:buFont typeface="Arial" panose="020B0604020202020204" pitchFamily="34" charset="0"/>
              <a:buChar char="•"/>
            </a:pPr>
            <a:r>
              <a:rPr lang="en-US" dirty="0"/>
              <a:t>On the growth chart, height-for-age has taken a huge drop but weight is relatively the same.</a:t>
            </a:r>
          </a:p>
          <a:p>
            <a:pPr marL="171450" indent="-171450">
              <a:buFont typeface="Arial" panose="020B0604020202020204" pitchFamily="34" charset="0"/>
              <a:buChar char="•"/>
            </a:pPr>
            <a:r>
              <a:rPr lang="en-US" dirty="0"/>
              <a:t>Mom requests referral to see an Allergist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 do we think a referral to a food allergy dietitian would have helped? YES</a:t>
            </a:r>
          </a:p>
          <a:p>
            <a:pPr marL="628650" lvl="1" indent="-171450">
              <a:buFont typeface="Arial" panose="020B0604020202020204" pitchFamily="34" charset="0"/>
              <a:buChar char="•"/>
            </a:pPr>
            <a:r>
              <a:rPr lang="en-US" dirty="0"/>
              <a:t>Of course allergen labeling and cross contact </a:t>
            </a:r>
          </a:p>
          <a:p>
            <a:pPr marL="628650" lvl="1" indent="-171450">
              <a:buFont typeface="Arial" panose="020B0604020202020204" pitchFamily="34" charset="0"/>
              <a:buChar char="•"/>
            </a:pPr>
            <a:r>
              <a:rPr lang="en-US" dirty="0"/>
              <a:t>Offered reassurance and helped with a plan for introducing lower risk foods and increasing diet variety</a:t>
            </a:r>
          </a:p>
          <a:p>
            <a:pPr marL="628650" lvl="1" indent="-171450">
              <a:buFont typeface="Arial" panose="020B0604020202020204" pitchFamily="34" charset="0"/>
              <a:buChar char="•"/>
            </a:pPr>
            <a:r>
              <a:rPr lang="en-US" dirty="0"/>
              <a:t>Introduced social support and resources, such as The Food Allergy Counselor Directory, which allows people to find food allergy-aware counselors near them</a:t>
            </a:r>
          </a:p>
          <a:p>
            <a:pPr marL="0" indent="0">
              <a:buFont typeface="Arial" panose="020B0604020202020204" pitchFamily="34" charset="0"/>
              <a:buNone/>
            </a:pPr>
            <a:endParaRPr lang="en-US" dirty="0"/>
          </a:p>
          <a:p>
            <a:r>
              <a:rPr lang="en-US" dirty="0"/>
              <a:t>Make sure to add weight-for-age relatively unchanged 65</a:t>
            </a:r>
            <a:r>
              <a:rPr lang="en-US" baseline="30000" dirty="0"/>
              <a:t>th</a:t>
            </a:r>
            <a:r>
              <a:rPr lang="en-US" dirty="0"/>
              <a:t> percentile </a:t>
            </a:r>
            <a:r>
              <a:rPr lang="en-US" dirty="0">
                <a:sym typeface="Wingdings" panose="05000000000000000000" pitchFamily="2" charset="2"/>
              </a:rPr>
              <a:t> 51</a:t>
            </a:r>
            <a:r>
              <a:rPr lang="en-US" baseline="30000" dirty="0">
                <a:sym typeface="Wingdings" panose="05000000000000000000" pitchFamily="2" charset="2"/>
              </a:rPr>
              <a:t>st</a:t>
            </a:r>
            <a:r>
              <a:rPr lang="en-US" dirty="0">
                <a:sym typeface="Wingdings" panose="05000000000000000000" pitchFamily="2" charset="2"/>
              </a:rPr>
              <a:t> percentile  45</a:t>
            </a:r>
            <a:r>
              <a:rPr lang="en-US" baseline="30000" dirty="0">
                <a:sym typeface="Wingdings" panose="05000000000000000000" pitchFamily="2" charset="2"/>
              </a:rPr>
              <a:t>th</a:t>
            </a:r>
            <a:r>
              <a:rPr lang="en-US" dirty="0">
                <a:sym typeface="Wingdings" panose="05000000000000000000" pitchFamily="2" charset="2"/>
              </a:rPr>
              <a:t> percentile </a:t>
            </a:r>
          </a:p>
        </p:txBody>
      </p:sp>
      <p:sp>
        <p:nvSpPr>
          <p:cNvPr id="4" name="Slide Number Placeholder 3"/>
          <p:cNvSpPr>
            <a:spLocks noGrp="1"/>
          </p:cNvSpPr>
          <p:nvPr>
            <p:ph type="sldNum" sz="quarter" idx="5"/>
          </p:nvPr>
        </p:nvSpPr>
        <p:spPr/>
        <p:txBody>
          <a:bodyPr/>
          <a:lstStyle/>
          <a:p>
            <a:fld id="{F52324F3-5B55-497A-90EA-7926B1754A98}" type="slidenum">
              <a:rPr lang="en-US" smtClean="0"/>
              <a:t>78</a:t>
            </a:fld>
            <a:endParaRPr lang="en-US"/>
          </a:p>
        </p:txBody>
      </p:sp>
    </p:spTree>
    <p:extLst>
      <p:ext uri="{BB962C8B-B14F-4D97-AF65-F5344CB8AC3E}">
        <p14:creationId xmlns:p14="http://schemas.microsoft.com/office/powerpoint/2010/main" val="36630192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gets in to Allergist at 10.5 months; skin prick testing done:</a:t>
            </a:r>
          </a:p>
          <a:p>
            <a:pPr marL="628650" lvl="1" indent="-171450">
              <a:buFont typeface="Arial" panose="020B0604020202020204" pitchFamily="34" charset="0"/>
              <a:buChar char="•"/>
            </a:pPr>
            <a:r>
              <a:rPr lang="en-US" dirty="0"/>
              <a:t>Positive for egg white, yolk, and peanut</a:t>
            </a:r>
          </a:p>
          <a:p>
            <a:pPr marL="628650" lvl="1" indent="-171450">
              <a:buFont typeface="Arial" panose="020B0604020202020204" pitchFamily="34" charset="0"/>
              <a:buChar char="•"/>
            </a:pPr>
            <a:r>
              <a:rPr lang="en-US" dirty="0"/>
              <a:t>Negative for milk, soy, wheat, and banana</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Emergency Action Plan established – four months after initial reaction</a:t>
            </a:r>
          </a:p>
          <a:p>
            <a:pPr marL="0" lvl="0" indent="0">
              <a:buFont typeface="Arial" panose="020B0604020202020204" pitchFamily="34" charset="0"/>
              <a:buNone/>
            </a:pPr>
            <a:r>
              <a:rPr lang="en-US" dirty="0"/>
              <a:t>Family encouraged to introduce tree nuts at home</a:t>
            </a:r>
          </a:p>
          <a:p>
            <a:pPr marL="0" lvl="0" indent="0">
              <a:buFont typeface="Arial" panose="020B0604020202020204" pitchFamily="34" charset="0"/>
              <a:buNone/>
            </a:pPr>
            <a:r>
              <a:rPr lang="en-US" dirty="0"/>
              <a:t>Education consists of a “how to read a label” handout for all the top allergens.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What about a referral to a food allergy dietitian? YES</a:t>
            </a:r>
          </a:p>
          <a:p>
            <a:pPr marL="628650" lvl="1" indent="-171450">
              <a:buFont typeface="Arial" panose="020B0604020202020204" pitchFamily="34" charset="0"/>
              <a:buChar char="•"/>
            </a:pPr>
            <a:r>
              <a:rPr lang="en-US" dirty="0"/>
              <a:t>Individualized avoidance strategy specific to peanut and egg</a:t>
            </a:r>
          </a:p>
          <a:p>
            <a:pPr marL="628650" lvl="1" indent="-171450">
              <a:buFont typeface="Arial" panose="020B0604020202020204" pitchFamily="34" charset="0"/>
              <a:buChar char="•"/>
            </a:pPr>
            <a:r>
              <a:rPr lang="en-US" dirty="0"/>
              <a:t>As well as precautionary labels and how to contact a company</a:t>
            </a:r>
          </a:p>
          <a:p>
            <a:pPr marL="628650" lvl="1" indent="-171450">
              <a:buFont typeface="Arial" panose="020B0604020202020204" pitchFamily="34" charset="0"/>
              <a:buChar char="•"/>
            </a:pPr>
            <a:r>
              <a:rPr lang="en-US" dirty="0"/>
              <a:t>Increasing diet diversity</a:t>
            </a:r>
          </a:p>
          <a:p>
            <a:pPr marL="628650" lvl="1" indent="-171450">
              <a:buFont typeface="Arial" panose="020B0604020202020204" pitchFamily="34" charset="0"/>
              <a:buChar char="•"/>
            </a:pPr>
            <a:r>
              <a:rPr lang="en-US" dirty="0"/>
              <a:t>And additional resources for navigating life with food allergies</a:t>
            </a:r>
          </a:p>
          <a:p>
            <a:pPr marL="628650" lvl="1" indent="-171450">
              <a:buFont typeface="Arial" panose="020B0604020202020204" pitchFamily="34" charset="0"/>
              <a:buChar char="•"/>
            </a:pPr>
            <a:endParaRPr lang="en-US" dirty="0"/>
          </a:p>
          <a:p>
            <a:r>
              <a:rPr lang="en-US" dirty="0"/>
              <a:t>*****</a:t>
            </a:r>
          </a:p>
          <a:p>
            <a:r>
              <a:rPr lang="en-US" dirty="0"/>
              <a:t>SPT: only tested for foods that infant was already exposed to (no blanket testing). Only exception was soy, as infant had never received formula but Allergist wanted to test in case infant needed to switch to formula at any point in the future. At this point in time, there was not a skin prick test readily available for avocado. If a family wanted to test for it, they would need to bring an avocado to next appointment so clinic could make a test solution.</a:t>
            </a:r>
          </a:p>
        </p:txBody>
      </p:sp>
      <p:sp>
        <p:nvSpPr>
          <p:cNvPr id="4" name="Slide Number Placeholder 3"/>
          <p:cNvSpPr>
            <a:spLocks noGrp="1"/>
          </p:cNvSpPr>
          <p:nvPr>
            <p:ph type="sldNum" sz="quarter" idx="5"/>
          </p:nvPr>
        </p:nvSpPr>
        <p:spPr/>
        <p:txBody>
          <a:bodyPr/>
          <a:lstStyle/>
          <a:p>
            <a:fld id="{F52324F3-5B55-497A-90EA-7926B1754A98}" type="slidenum">
              <a:rPr lang="en-US" smtClean="0"/>
              <a:t>79</a:t>
            </a:fld>
            <a:endParaRPr lang="en-US"/>
          </a:p>
        </p:txBody>
      </p:sp>
    </p:spTree>
    <p:extLst>
      <p:ext uri="{BB962C8B-B14F-4D97-AF65-F5344CB8AC3E}">
        <p14:creationId xmlns:p14="http://schemas.microsoft.com/office/powerpoint/2010/main" val="403165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into food allergy diagnosis, and we’ll talk about how a detailed history is really the “best test” for food allergy. </a:t>
            </a:r>
          </a:p>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8</a:t>
            </a:fld>
            <a:endParaRPr lang="en-US"/>
          </a:p>
        </p:txBody>
      </p:sp>
    </p:spTree>
    <p:extLst>
      <p:ext uri="{BB962C8B-B14F-4D97-AF65-F5344CB8AC3E}">
        <p14:creationId xmlns:p14="http://schemas.microsoft.com/office/powerpoint/2010/main" val="37691870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months later – patient is now 17 months and has a 6-month allergy follow-up.</a:t>
            </a:r>
          </a:p>
          <a:p>
            <a:pPr marL="628650" lvl="1" indent="-171450">
              <a:buFont typeface="Arial" panose="020B0604020202020204" pitchFamily="34" charset="0"/>
              <a:buChar char="•"/>
            </a:pPr>
            <a:r>
              <a:rPr lang="en-US" dirty="0"/>
              <a:t>Weaned by 16 months, drinking whole milk, and increasing food variety</a:t>
            </a:r>
          </a:p>
          <a:p>
            <a:pPr marL="628650" lvl="1" indent="-171450">
              <a:buFont typeface="Arial" panose="020B0604020202020204" pitchFamily="34" charset="0"/>
              <a:buChar char="•"/>
            </a:pPr>
            <a:r>
              <a:rPr lang="en-US" dirty="0"/>
              <a:t>Height has appeared to stabilize on the growth chart</a:t>
            </a:r>
          </a:p>
          <a:p>
            <a:pPr marL="628650" lvl="1" indent="-171450">
              <a:buFont typeface="Arial" panose="020B0604020202020204" pitchFamily="34" charset="0"/>
              <a:buChar char="•"/>
            </a:pPr>
            <a:r>
              <a:rPr lang="en-US" dirty="0"/>
              <a:t>In the past 6 months, he had an allergic reaction to cross contact from generic sprinkles, but no reaction to accidental ingestion of baked egg</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So allergist recommends oral food challenge. Patient completes each dose without reaction, and is given the green light to eat baked egg at home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Things are going well, but how could a food allergy dietitian contributed?</a:t>
            </a:r>
          </a:p>
          <a:p>
            <a:pPr marL="628650" lvl="1" indent="-171450">
              <a:buFont typeface="Arial" panose="020B0604020202020204" pitchFamily="34" charset="0"/>
              <a:buChar char="•"/>
            </a:pPr>
            <a:r>
              <a:rPr lang="en-US" dirty="0"/>
              <a:t>Strategies to prepare a toddler for a food challenge</a:t>
            </a:r>
          </a:p>
          <a:p>
            <a:pPr marL="628650" lvl="1" indent="-171450">
              <a:buFont typeface="Arial" panose="020B0604020202020204" pitchFamily="34" charset="0"/>
              <a:buChar char="•"/>
            </a:pPr>
            <a:r>
              <a:rPr lang="en-US" dirty="0"/>
              <a:t>Post-challenge education on “baked eggs”</a:t>
            </a:r>
          </a:p>
          <a:p>
            <a:pPr marL="628650" lvl="1" indent="-171450">
              <a:buFont typeface="Arial" panose="020B0604020202020204" pitchFamily="34" charset="0"/>
              <a:buChar char="•"/>
            </a:pPr>
            <a:r>
              <a:rPr lang="en-US" dirty="0"/>
              <a:t>Age-appropriate strategies to safely introduce tree nuts and possibly fish</a:t>
            </a:r>
          </a:p>
          <a:p>
            <a:pPr marL="628650" lvl="1" indent="-171450">
              <a:buFont typeface="Arial" panose="020B0604020202020204" pitchFamily="34" charset="0"/>
              <a:buChar char="•"/>
            </a:pPr>
            <a:r>
              <a:rPr lang="en-US" dirty="0"/>
              <a:t>As child is growing, resources on dining out or navigating playdates or daycare with food allergies</a:t>
            </a:r>
          </a:p>
        </p:txBody>
      </p:sp>
      <p:sp>
        <p:nvSpPr>
          <p:cNvPr id="4" name="Slide Number Placeholder 3"/>
          <p:cNvSpPr>
            <a:spLocks noGrp="1"/>
          </p:cNvSpPr>
          <p:nvPr>
            <p:ph type="sldNum" sz="quarter" idx="5"/>
          </p:nvPr>
        </p:nvSpPr>
        <p:spPr/>
        <p:txBody>
          <a:bodyPr/>
          <a:lstStyle/>
          <a:p>
            <a:fld id="{F52324F3-5B55-497A-90EA-7926B1754A98}" type="slidenum">
              <a:rPr lang="en-US" smtClean="0"/>
              <a:t>80</a:t>
            </a:fld>
            <a:endParaRPr lang="en-US"/>
          </a:p>
        </p:txBody>
      </p:sp>
    </p:spTree>
    <p:extLst>
      <p:ext uri="{BB962C8B-B14F-4D97-AF65-F5344CB8AC3E}">
        <p14:creationId xmlns:p14="http://schemas.microsoft.com/office/powerpoint/2010/main" val="36054649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 is now 2 years old and back at Allergist for annual follow-up testing</a:t>
            </a:r>
          </a:p>
          <a:p>
            <a:endParaRPr lang="en-US" dirty="0"/>
          </a:p>
          <a:p>
            <a:pPr marL="171450" indent="-171450">
              <a:buFont typeface="Arial" panose="020B0604020202020204" pitchFamily="34" charset="0"/>
              <a:buChar char="•"/>
            </a:pPr>
            <a:r>
              <a:rPr lang="en-US" dirty="0"/>
              <a:t>Diet is “normal” for age and now includes ground pecans and almonds </a:t>
            </a:r>
          </a:p>
          <a:p>
            <a:pPr marL="171450" indent="-171450">
              <a:buFont typeface="Arial" panose="020B0604020202020204" pitchFamily="34" charset="0"/>
              <a:buChar char="•"/>
            </a:pPr>
            <a:r>
              <a:rPr lang="en-US" dirty="0"/>
              <a:t>Concern for 3 possible reactions to Walnut – Allergist thinks this is unlikely as patient eating pecans regularly (you can refer back to cross reactivity chart)</a:t>
            </a:r>
          </a:p>
          <a:p>
            <a:pPr marL="171450" indent="-171450">
              <a:buFont typeface="Arial" panose="020B0604020202020204" pitchFamily="34" charset="0"/>
              <a:buChar char="•"/>
            </a:pPr>
            <a:r>
              <a:rPr lang="en-US" dirty="0"/>
              <a:t>Skin prick testing comes back negative for walnut, but also egg and avocado</a:t>
            </a:r>
          </a:p>
          <a:p>
            <a:pPr marL="628650" lvl="1" indent="-171450">
              <a:buFont typeface="Arial" panose="020B0604020202020204" pitchFamily="34" charset="0"/>
              <a:buChar char="•"/>
            </a:pPr>
            <a:r>
              <a:rPr lang="en-US" dirty="0"/>
              <a:t>Positive for peanut, but wheel has significantly decreased; if trend continues may be eligible for food challenge in 1-2 years</a:t>
            </a:r>
          </a:p>
          <a:p>
            <a:pPr marL="628650" lvl="1" indent="-171450">
              <a:buFont typeface="Arial" panose="020B0604020202020204" pitchFamily="34" charset="0"/>
              <a:buChar char="•"/>
            </a:pPr>
            <a:r>
              <a:rPr lang="en-US" dirty="0"/>
              <a:t>Allergist does want to challenge egg to confirm patient has developed natural tolerance</a:t>
            </a:r>
          </a:p>
          <a:p>
            <a:endParaRPr lang="en-US" dirty="0"/>
          </a:p>
          <a:p>
            <a:r>
              <a:rPr lang="en-US" dirty="0"/>
              <a:t>This challenge does not go as smoothly as the last one. Toddler refused to eat scrambled egg – who can blame him; first exposure to that consistency – BUT did swallow some crumbs smothered in ketchup during first dose.</a:t>
            </a:r>
          </a:p>
          <a:p>
            <a:pPr marL="628650" lvl="1" indent="-171450">
              <a:buFont typeface="Arial" panose="020B0604020202020204" pitchFamily="34" charset="0"/>
              <a:buChar char="•"/>
            </a:pPr>
            <a:r>
              <a:rPr lang="en-US" dirty="0"/>
              <a:t>Allergist says to continue “crumbs” of egg at home</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And how could a food allergy dietitian helped?</a:t>
            </a:r>
          </a:p>
          <a:p>
            <a:pPr marL="628650" lvl="1" indent="-171450">
              <a:buFont typeface="Arial" panose="020B0604020202020204" pitchFamily="34" charset="0"/>
              <a:buChar char="•"/>
            </a:pPr>
            <a:r>
              <a:rPr lang="en-US" dirty="0"/>
              <a:t>Helped family prepare for OFC – maybe worked with Allergist to find different vehicle for challenge</a:t>
            </a:r>
          </a:p>
          <a:p>
            <a:pPr marL="628650" lvl="1" indent="-171450">
              <a:buFont typeface="Arial" panose="020B0604020202020204" pitchFamily="34" charset="0"/>
              <a:buChar char="•"/>
            </a:pPr>
            <a:r>
              <a:rPr lang="en-US" dirty="0"/>
              <a:t>Strategies to help family incorporate egg and navigate selective eating with food allergies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a:t>
            </a:r>
          </a:p>
          <a:p>
            <a:r>
              <a:rPr lang="en-US" dirty="0"/>
              <a:t>SPT: emphasize there is no threshold for food allergy diagnosis from SPT or blood work. However, if test results are trending up or down may influence an Allergist’s decision to try an oral food challenge</a:t>
            </a:r>
          </a:p>
        </p:txBody>
      </p:sp>
      <p:sp>
        <p:nvSpPr>
          <p:cNvPr id="4" name="Slide Number Placeholder 3"/>
          <p:cNvSpPr>
            <a:spLocks noGrp="1"/>
          </p:cNvSpPr>
          <p:nvPr>
            <p:ph type="sldNum" sz="quarter" idx="5"/>
          </p:nvPr>
        </p:nvSpPr>
        <p:spPr/>
        <p:txBody>
          <a:bodyPr/>
          <a:lstStyle/>
          <a:p>
            <a:fld id="{F52324F3-5B55-497A-90EA-7926B1754A98}" type="slidenum">
              <a:rPr lang="en-US" smtClean="0"/>
              <a:t>81</a:t>
            </a:fld>
            <a:endParaRPr lang="en-US"/>
          </a:p>
        </p:txBody>
      </p:sp>
    </p:spTree>
    <p:extLst>
      <p:ext uri="{BB962C8B-B14F-4D97-AF65-F5344CB8AC3E}">
        <p14:creationId xmlns:p14="http://schemas.microsoft.com/office/powerpoint/2010/main" val="8834667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82</a:t>
            </a:fld>
            <a:endParaRPr lang="en-US"/>
          </a:p>
        </p:txBody>
      </p:sp>
    </p:spTree>
    <p:extLst>
      <p:ext uri="{BB962C8B-B14F-4D97-AF65-F5344CB8AC3E}">
        <p14:creationId xmlns:p14="http://schemas.microsoft.com/office/powerpoint/2010/main" val="7182076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83</a:t>
            </a:fld>
            <a:endParaRPr lang="en-US"/>
          </a:p>
        </p:txBody>
      </p:sp>
    </p:spTree>
    <p:extLst>
      <p:ext uri="{BB962C8B-B14F-4D97-AF65-F5344CB8AC3E}">
        <p14:creationId xmlns:p14="http://schemas.microsoft.com/office/powerpoint/2010/main" val="21259641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84</a:t>
            </a:fld>
            <a:endParaRPr lang="en-US"/>
          </a:p>
        </p:txBody>
      </p:sp>
    </p:spTree>
    <p:extLst>
      <p:ext uri="{BB962C8B-B14F-4D97-AF65-F5344CB8AC3E}">
        <p14:creationId xmlns:p14="http://schemas.microsoft.com/office/powerpoint/2010/main" val="23997022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2324F3-5B55-497A-90EA-7926B1754A98}" type="slidenum">
              <a:rPr lang="en-US" smtClean="0"/>
              <a:t>85</a:t>
            </a:fld>
            <a:endParaRPr lang="en-US"/>
          </a:p>
        </p:txBody>
      </p:sp>
    </p:spTree>
    <p:extLst>
      <p:ext uri="{BB962C8B-B14F-4D97-AF65-F5344CB8AC3E}">
        <p14:creationId xmlns:p14="http://schemas.microsoft.com/office/powerpoint/2010/main" val="42830288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324F3-5B55-497A-90EA-7926B1754A98}" type="slidenum">
              <a:rPr lang="en-US" smtClean="0"/>
              <a:t>86</a:t>
            </a:fld>
            <a:endParaRPr lang="en-US"/>
          </a:p>
        </p:txBody>
      </p:sp>
    </p:spTree>
    <p:extLst>
      <p:ext uri="{BB962C8B-B14F-4D97-AF65-F5344CB8AC3E}">
        <p14:creationId xmlns:p14="http://schemas.microsoft.com/office/powerpoint/2010/main" val="2903901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23"/>
              </a:spcAft>
            </a:pPr>
            <a:r>
              <a:rPr lang="en-US" sz="1200" dirty="0">
                <a:latin typeface="Arial" panose="020B0604020202020204" pitchFamily="34" charset="0"/>
                <a:ea typeface="Arial" panose="020B0604020202020204" pitchFamily="34" charset="0"/>
                <a:cs typeface="Arial" panose="020B0604020202020204" pitchFamily="34" charset="0"/>
              </a:rPr>
              <a:t>So just a quick refresher; </a:t>
            </a:r>
            <a:r>
              <a:rPr lang="en-US" sz="1200" dirty="0" err="1">
                <a:latin typeface="Arial" panose="020B0604020202020204" pitchFamily="34" charset="0"/>
                <a:ea typeface="Arial" panose="020B0604020202020204" pitchFamily="34" charset="0"/>
                <a:cs typeface="Arial" panose="020B0604020202020204" pitchFamily="34" charset="0"/>
              </a:rPr>
              <a:t>IgE</a:t>
            </a:r>
            <a:r>
              <a:rPr lang="en-US" sz="1200" dirty="0">
                <a:latin typeface="Arial" panose="020B0604020202020204" pitchFamily="34" charset="0"/>
                <a:ea typeface="Arial" panose="020B0604020202020204" pitchFamily="34" charset="0"/>
                <a:cs typeface="Arial" panose="020B0604020202020204" pitchFamily="34" charset="0"/>
              </a:rPr>
              <a:t>-mediated Food Allergy is the “Hypersensitivity” or Classic Food Allergy.</a:t>
            </a:r>
          </a:p>
          <a:p>
            <a:pPr>
              <a:lnSpc>
                <a:spcPct val="107000"/>
              </a:lnSpc>
              <a:spcAft>
                <a:spcPts val="1223"/>
              </a:spcAft>
            </a:pPr>
            <a:endParaRPr lang="en-US" sz="1200" dirty="0">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1223"/>
              </a:spcAft>
            </a:pPr>
            <a:r>
              <a:rPr lang="en-US" sz="1200" dirty="0">
                <a:latin typeface="Arial" panose="020B0604020202020204" pitchFamily="34" charset="0"/>
                <a:ea typeface="Arial" panose="020B0604020202020204" pitchFamily="34" charset="0"/>
                <a:cs typeface="Arial" panose="020B0604020202020204" pitchFamily="34" charset="0"/>
              </a:rPr>
              <a:t>At a basic level, an allergic reaction happens when the immune system makes </a:t>
            </a:r>
            <a:r>
              <a:rPr lang="en-US" sz="1200" dirty="0" err="1">
                <a:latin typeface="Arial" panose="020B0604020202020204" pitchFamily="34" charset="0"/>
                <a:ea typeface="Arial" panose="020B0604020202020204" pitchFamily="34" charset="0"/>
                <a:cs typeface="Arial" panose="020B0604020202020204" pitchFamily="34" charset="0"/>
              </a:rPr>
              <a:t>IgE</a:t>
            </a:r>
            <a:r>
              <a:rPr lang="en-US" sz="1200" dirty="0">
                <a:latin typeface="Arial" panose="020B0604020202020204" pitchFamily="34" charset="0"/>
                <a:ea typeface="Arial" panose="020B0604020202020204" pitchFamily="34" charset="0"/>
                <a:cs typeface="Arial" panose="020B0604020202020204" pitchFamily="34" charset="0"/>
              </a:rPr>
              <a:t> antibodies (or proteins) after eating a food. </a:t>
            </a:r>
          </a:p>
          <a:p>
            <a:pPr marL="757066" lvl="1" indent="-291179">
              <a:lnSpc>
                <a:spcPct val="107000"/>
              </a:lnSpc>
              <a:spcAft>
                <a:spcPts val="1223"/>
              </a:spcAft>
              <a:buFont typeface="Arial" panose="020B0604020202020204" pitchFamily="34" charset="0"/>
              <a:buChar char="•"/>
            </a:pPr>
            <a:r>
              <a:rPr lang="en-US" sz="1200" dirty="0">
                <a:latin typeface="Arial" panose="020B0604020202020204" pitchFamily="34" charset="0"/>
                <a:ea typeface="Arial" panose="020B0604020202020204" pitchFamily="34" charset="0"/>
                <a:cs typeface="Arial" panose="020B0604020202020204" pitchFamily="34" charset="0"/>
              </a:rPr>
              <a:t>If you are a visual person, think of an </a:t>
            </a:r>
            <a:r>
              <a:rPr lang="en-US" sz="1200" dirty="0" err="1">
                <a:latin typeface="Arial" panose="020B0604020202020204" pitchFamily="34" charset="0"/>
                <a:ea typeface="Arial" panose="020B0604020202020204" pitchFamily="34" charset="0"/>
                <a:cs typeface="Arial" panose="020B0604020202020204" pitchFamily="34" charset="0"/>
              </a:rPr>
              <a:t>IgE</a:t>
            </a:r>
            <a:r>
              <a:rPr lang="en-US" sz="1200" dirty="0">
                <a:latin typeface="Arial" panose="020B0604020202020204" pitchFamily="34" charset="0"/>
                <a:ea typeface="Arial" panose="020B0604020202020204" pitchFamily="34" charset="0"/>
                <a:cs typeface="Arial" panose="020B0604020202020204" pitchFamily="34" charset="0"/>
              </a:rPr>
              <a:t> antibody like a small antenna that sits on top of an allergy cell.</a:t>
            </a:r>
          </a:p>
          <a:p>
            <a:pPr marL="757066" lvl="1" indent="-291179">
              <a:lnSpc>
                <a:spcPct val="107000"/>
              </a:lnSpc>
              <a:spcAft>
                <a:spcPts val="1223"/>
              </a:spcAft>
              <a:buFont typeface="Arial" panose="020B0604020202020204" pitchFamily="34" charset="0"/>
              <a:buChar char="•"/>
            </a:pPr>
            <a:r>
              <a:rPr lang="en-US" sz="1200" dirty="0">
                <a:latin typeface="Arial" panose="020B0604020202020204" pitchFamily="34" charset="0"/>
                <a:ea typeface="Arial" panose="020B0604020202020204" pitchFamily="34" charset="0"/>
                <a:cs typeface="Arial" panose="020B0604020202020204" pitchFamily="34" charset="0"/>
              </a:rPr>
              <a:t>The </a:t>
            </a:r>
            <a:r>
              <a:rPr lang="en-US" sz="1200" dirty="0" err="1">
                <a:latin typeface="Arial" panose="020B0604020202020204" pitchFamily="34" charset="0"/>
                <a:ea typeface="Arial" panose="020B0604020202020204" pitchFamily="34" charset="0"/>
                <a:cs typeface="Arial" panose="020B0604020202020204" pitchFamily="34" charset="0"/>
              </a:rPr>
              <a:t>IgE</a:t>
            </a:r>
            <a:r>
              <a:rPr lang="en-US" sz="1200" dirty="0">
                <a:latin typeface="Arial" panose="020B0604020202020204" pitchFamily="34" charset="0"/>
                <a:ea typeface="Arial" panose="020B0604020202020204" pitchFamily="34" charset="0"/>
                <a:cs typeface="Arial" panose="020B0604020202020204" pitchFamily="34" charset="0"/>
              </a:rPr>
              <a:t> antibody is used to detect specific food proteins</a:t>
            </a:r>
          </a:p>
          <a:p>
            <a:pPr marL="757066" lvl="1" indent="-291179">
              <a:lnSpc>
                <a:spcPct val="107000"/>
              </a:lnSpc>
              <a:spcAft>
                <a:spcPts val="1223"/>
              </a:spcAft>
              <a:buFont typeface="Arial" panose="020B0604020202020204" pitchFamily="34" charset="0"/>
              <a:buChar char="•"/>
            </a:pPr>
            <a:r>
              <a:rPr lang="en-US" sz="1200" dirty="0">
                <a:latin typeface="Arial" panose="020B0604020202020204" pitchFamily="34" charset="0"/>
                <a:ea typeface="Arial" panose="020B0604020202020204" pitchFamily="34" charset="0"/>
                <a:cs typeface="Arial" panose="020B0604020202020204" pitchFamily="34" charset="0"/>
              </a:rPr>
              <a:t>When it connects with the food protein, a signal is sent back down to the allergy cell</a:t>
            </a:r>
          </a:p>
          <a:p>
            <a:pPr marL="757066" lvl="1" indent="-291179">
              <a:lnSpc>
                <a:spcPct val="107000"/>
              </a:lnSpc>
              <a:spcAft>
                <a:spcPts val="1223"/>
              </a:spcAft>
              <a:buFont typeface="Arial" panose="020B0604020202020204" pitchFamily="34" charset="0"/>
              <a:buChar char="•"/>
            </a:pPr>
            <a:r>
              <a:rPr lang="en-US" sz="1200" dirty="0">
                <a:latin typeface="Arial" panose="020B0604020202020204" pitchFamily="34" charset="0"/>
                <a:ea typeface="Arial" panose="020B0604020202020204" pitchFamily="34" charset="0"/>
                <a:cs typeface="Arial" panose="020B0604020202020204" pitchFamily="34" charset="0"/>
              </a:rPr>
              <a:t>This causes the cell to release histamine and other chemicals, which cause the symptoms of an allergic reaction</a:t>
            </a:r>
          </a:p>
        </p:txBody>
      </p:sp>
      <p:sp>
        <p:nvSpPr>
          <p:cNvPr id="4" name="Slide Number Placeholder 3"/>
          <p:cNvSpPr>
            <a:spLocks noGrp="1"/>
          </p:cNvSpPr>
          <p:nvPr>
            <p:ph type="sldNum" sz="quarter" idx="5"/>
          </p:nvPr>
        </p:nvSpPr>
        <p:spPr/>
        <p:txBody>
          <a:bodyPr/>
          <a:lstStyle/>
          <a:p>
            <a:fld id="{F52324F3-5B55-497A-90EA-7926B1754A98}" type="slidenum">
              <a:rPr lang="en-US" smtClean="0"/>
              <a:t>9</a:t>
            </a:fld>
            <a:endParaRPr lang="en-US"/>
          </a:p>
        </p:txBody>
      </p:sp>
    </p:spTree>
    <p:extLst>
      <p:ext uri="{BB962C8B-B14F-4D97-AF65-F5344CB8AC3E}">
        <p14:creationId xmlns:p14="http://schemas.microsoft.com/office/powerpoint/2010/main" val="2104118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D225-6A44-2830-8501-38B7C5BCA6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4D9EEE-2D1F-0B37-99CE-1F16AF2FC0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8CCCC7-C354-4FD2-DBAF-C34A2EAC495F}"/>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1A7E84E3-0F47-0D4A-C03E-4EA27BD09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C282D-7BF5-4952-0AF4-215D06B44859}"/>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2599360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08265-EB3F-03FD-522A-167241D00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8A049-0CED-82AE-14F9-7D35284CDB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210A5-2957-0244-16DB-5E43EB07EF9C}"/>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3E0C4DAA-09C5-11A2-7E43-FC3EC45A51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11431-ACAF-B665-D4AC-1A75E1E25431}"/>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3642480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AB802B-84AA-4B33-DBA5-606D78D029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7698A6-B7EF-5DCA-E63E-9A43EAF99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803FC-D5BB-9C06-0629-AE01FB13A113}"/>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EB90D8F6-139B-A5CE-F474-CE986C75CD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BCB88-81CC-722C-58BC-BC1B84E08962}"/>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1373206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07946-EB3D-3C03-8356-07A43E7897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A895E3-1B01-D143-9DDD-64E23C232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8113A-20DB-7026-C5C6-A47DD8AAEDD1}"/>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466A2460-6187-0694-C8A5-2FC93B413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6DF72-3D89-7B4A-3986-2AD244FC0F1B}"/>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133980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45EE-4781-719E-390C-318AA6DA6A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78AA8-9CC5-91AD-8B44-F84F475C68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1AAFCB-23CB-0A6E-45C5-ACD7223AB2CC}"/>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976F8561-4261-B897-E39B-50D6EF7A0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449BC-59AA-5CB8-AF01-3251B328F5E7}"/>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3150479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3E9A-625D-0D33-5010-3ADA0BD35E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07854-28F4-DEB1-6A98-DA99100D18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F05A8-D136-2E30-E68A-6E5FDC72F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D2F63B-C250-A554-11E2-0B45C2A7F89B}"/>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6" name="Footer Placeholder 5">
            <a:extLst>
              <a:ext uri="{FF2B5EF4-FFF2-40B4-BE49-F238E27FC236}">
                <a16:creationId xmlns:a16="http://schemas.microsoft.com/office/drawing/2014/main" id="{A1A13A50-FDD5-6013-D5B4-766FCDE9C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0D41F-A484-6223-B323-0A583AC36122}"/>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98842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ABFD-655C-BFDB-FDB9-CCAA650A77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F700DA-A03A-E67A-E1A5-F5D3205E6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73C18F-2F1F-7726-A83D-B73C3FB0E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B90B24-51A8-F164-4533-A375E470DC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F6445-1288-9660-0378-B222C82DA6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DB067B-D42D-18DB-CD88-EEF035CA2C66}"/>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8" name="Footer Placeholder 7">
            <a:extLst>
              <a:ext uri="{FF2B5EF4-FFF2-40B4-BE49-F238E27FC236}">
                <a16:creationId xmlns:a16="http://schemas.microsoft.com/office/drawing/2014/main" id="{8A0E8E5E-932A-D02C-C4E6-3174F948F4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7EB2D-AB5E-EE34-7A4B-14146B4DAB53}"/>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21511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7C526-1D44-4969-D1CB-02E40D356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6835E1-C1DD-72FD-437B-71824F4A3FB1}"/>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4" name="Footer Placeholder 3">
            <a:extLst>
              <a:ext uri="{FF2B5EF4-FFF2-40B4-BE49-F238E27FC236}">
                <a16:creationId xmlns:a16="http://schemas.microsoft.com/office/drawing/2014/main" id="{C69310A1-558D-EC2E-B559-975640B29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426785-4F7A-6D01-E146-355F41EC0C91}"/>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248268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1300D-057C-1F06-F976-CE0A6872D75D}"/>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3" name="Footer Placeholder 2">
            <a:extLst>
              <a:ext uri="{FF2B5EF4-FFF2-40B4-BE49-F238E27FC236}">
                <a16:creationId xmlns:a16="http://schemas.microsoft.com/office/drawing/2014/main" id="{6786CD16-EEDB-94C9-BCD5-01E21DDCB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667C05-1AA1-A72C-38DC-67F04FE6718D}"/>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982341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EBEE-D8E0-8E09-943F-553FF56D7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AB04B0-8120-19DC-8C94-E6224E8D88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48FB76-CA8B-09AD-7739-6519340FB0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3C24D-3193-97CE-80B1-98E5AD49E179}"/>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6" name="Footer Placeholder 5">
            <a:extLst>
              <a:ext uri="{FF2B5EF4-FFF2-40B4-BE49-F238E27FC236}">
                <a16:creationId xmlns:a16="http://schemas.microsoft.com/office/drawing/2014/main" id="{FCAE5AEB-E6DA-982C-9755-06E454BBF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EBDCF-A4A1-CD66-96C9-AA6053A79F2C}"/>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3324463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1539-C4C4-987C-AC01-4096F3C6FA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E0E20-E956-BD10-E94F-78057793A3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2AE808-2286-1953-3D30-1CD6E62C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C616DD-BE88-4D63-88C1-A7EFC0D6D797}"/>
              </a:ext>
            </a:extLst>
          </p:cNvPr>
          <p:cNvSpPr>
            <a:spLocks noGrp="1"/>
          </p:cNvSpPr>
          <p:nvPr>
            <p:ph type="dt" sz="half" idx="10"/>
          </p:nvPr>
        </p:nvSpPr>
        <p:spPr/>
        <p:txBody>
          <a:bodyPr/>
          <a:lstStyle/>
          <a:p>
            <a:fld id="{C16D4A4B-244D-454E-8DA7-E8CAB1EAB8C1}" type="datetimeFigureOut">
              <a:rPr lang="en-US" smtClean="0"/>
              <a:t>4/2/2023</a:t>
            </a:fld>
            <a:endParaRPr lang="en-US"/>
          </a:p>
        </p:txBody>
      </p:sp>
      <p:sp>
        <p:nvSpPr>
          <p:cNvPr id="6" name="Footer Placeholder 5">
            <a:extLst>
              <a:ext uri="{FF2B5EF4-FFF2-40B4-BE49-F238E27FC236}">
                <a16:creationId xmlns:a16="http://schemas.microsoft.com/office/drawing/2014/main" id="{3E03C8D6-7D1B-55EE-3BAD-246824AA5F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EB414B-D986-DB91-87EE-34F2203D9A30}"/>
              </a:ext>
            </a:extLst>
          </p:cNvPr>
          <p:cNvSpPr>
            <a:spLocks noGrp="1"/>
          </p:cNvSpPr>
          <p:nvPr>
            <p:ph type="sldNum" sz="quarter" idx="12"/>
          </p:nvPr>
        </p:nvSpPr>
        <p:spPr/>
        <p:txBody>
          <a:bodyPr/>
          <a:lstStyle/>
          <a:p>
            <a:fld id="{97AF56EA-3BAC-44C6-9BC7-622E60ADABF7}" type="slidenum">
              <a:rPr lang="en-US" smtClean="0"/>
              <a:t>‹#›</a:t>
            </a:fld>
            <a:endParaRPr lang="en-US"/>
          </a:p>
        </p:txBody>
      </p:sp>
    </p:spTree>
    <p:extLst>
      <p:ext uri="{BB962C8B-B14F-4D97-AF65-F5344CB8AC3E}">
        <p14:creationId xmlns:p14="http://schemas.microsoft.com/office/powerpoint/2010/main" val="80329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E09DB-12F9-8D47-8E75-AB50657748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EA5DC5-E548-A735-319C-71C01437D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80880-DA7D-D642-9B0F-F7120403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6D4A4B-244D-454E-8DA7-E8CAB1EAB8C1}" type="datetimeFigureOut">
              <a:rPr lang="en-US" smtClean="0"/>
              <a:t>4/2/2023</a:t>
            </a:fld>
            <a:endParaRPr lang="en-US"/>
          </a:p>
        </p:txBody>
      </p:sp>
      <p:sp>
        <p:nvSpPr>
          <p:cNvPr id="5" name="Footer Placeholder 4">
            <a:extLst>
              <a:ext uri="{FF2B5EF4-FFF2-40B4-BE49-F238E27FC236}">
                <a16:creationId xmlns:a16="http://schemas.microsoft.com/office/drawing/2014/main" id="{3FE891D1-533D-BDF3-445E-55141A338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7F3EFB-21EE-378A-8C49-70CF4DDA7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F56EA-3BAC-44C6-9BC7-622E60ADABF7}" type="slidenum">
              <a:rPr lang="en-US" smtClean="0"/>
              <a:t>‹#›</a:t>
            </a:fld>
            <a:endParaRPr lang="en-US"/>
          </a:p>
        </p:txBody>
      </p:sp>
    </p:spTree>
    <p:extLst>
      <p:ext uri="{BB962C8B-B14F-4D97-AF65-F5344CB8AC3E}">
        <p14:creationId xmlns:p14="http://schemas.microsoft.com/office/powerpoint/2010/main" val="1322843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oodallergy.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foodallergy.org/resource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foodallergyacademy.org/"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7">
            <a:extLst>
              <a:ext uri="{FF2B5EF4-FFF2-40B4-BE49-F238E27FC236}">
                <a16:creationId xmlns:a16="http://schemas.microsoft.com/office/drawing/2014/main" id="{9C7E0A2C-7C0A-4AAC-B3B0-6C12B2EBAE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0CE5F4-A25B-9FEB-9C58-3F43C32923B9}"/>
              </a:ext>
            </a:extLst>
          </p:cNvPr>
          <p:cNvSpPr>
            <a:spLocks noGrp="1"/>
          </p:cNvSpPr>
          <p:nvPr>
            <p:ph type="ctrTitle"/>
          </p:nvPr>
        </p:nvSpPr>
        <p:spPr>
          <a:xfrm>
            <a:off x="1524000" y="1248587"/>
            <a:ext cx="9144000" cy="2387600"/>
          </a:xfrm>
        </p:spPr>
        <p:txBody>
          <a:bodyPr>
            <a:normAutofit/>
          </a:bodyPr>
          <a:lstStyle/>
          <a:p>
            <a:r>
              <a:rPr lang="en-US" sz="6400" dirty="0"/>
              <a:t>What’s Going on With Food Allergies?</a:t>
            </a:r>
          </a:p>
        </p:txBody>
      </p:sp>
      <p:sp>
        <p:nvSpPr>
          <p:cNvPr id="3" name="Subtitle 2">
            <a:extLst>
              <a:ext uri="{FF2B5EF4-FFF2-40B4-BE49-F238E27FC236}">
                <a16:creationId xmlns:a16="http://schemas.microsoft.com/office/drawing/2014/main" id="{2872DD1D-87E0-4822-FB6E-DF90AE3925BC}"/>
              </a:ext>
            </a:extLst>
          </p:cNvPr>
          <p:cNvSpPr>
            <a:spLocks noGrp="1"/>
          </p:cNvSpPr>
          <p:nvPr>
            <p:ph type="subTitle" idx="1"/>
          </p:nvPr>
        </p:nvSpPr>
        <p:spPr>
          <a:xfrm>
            <a:off x="1524000" y="3820338"/>
            <a:ext cx="9144000" cy="1563686"/>
          </a:xfrm>
        </p:spPr>
        <p:txBody>
          <a:bodyPr>
            <a:normAutofit fontScale="92500" lnSpcReduction="10000"/>
          </a:bodyPr>
          <a:lstStyle/>
          <a:p>
            <a:r>
              <a:rPr lang="en-US" dirty="0"/>
              <a:t>An update on advancements in recent years</a:t>
            </a:r>
          </a:p>
          <a:p>
            <a:endParaRPr lang="en-US" dirty="0"/>
          </a:p>
          <a:p>
            <a:r>
              <a:rPr lang="en-US" dirty="0"/>
              <a:t>Lisa Woodruff, RDN, LMNT</a:t>
            </a:r>
          </a:p>
          <a:p>
            <a:r>
              <a:rPr lang="en-US" dirty="0"/>
              <a:t>April 2023</a:t>
            </a:r>
          </a:p>
        </p:txBody>
      </p:sp>
      <p:cxnSp>
        <p:nvCxnSpPr>
          <p:cNvPr id="39" name="Straight Connector 3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96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5521-D4D2-2A93-5F35-15CFCC54D081}"/>
              </a:ext>
            </a:extLst>
          </p:cNvPr>
          <p:cNvSpPr>
            <a:spLocks noGrp="1"/>
          </p:cNvSpPr>
          <p:nvPr>
            <p:ph type="title"/>
          </p:nvPr>
        </p:nvSpPr>
        <p:spPr/>
        <p:txBody>
          <a:bodyPr/>
          <a:lstStyle/>
          <a:p>
            <a:r>
              <a:rPr lang="en-US"/>
              <a:t>IgE-mediated Food Allergy Symptoms</a:t>
            </a:r>
            <a:endParaRPr lang="en-US" dirty="0"/>
          </a:p>
        </p:txBody>
      </p:sp>
      <p:graphicFrame>
        <p:nvGraphicFramePr>
          <p:cNvPr id="19" name="Content Placeholder 2">
            <a:extLst>
              <a:ext uri="{FF2B5EF4-FFF2-40B4-BE49-F238E27FC236}">
                <a16:creationId xmlns:a16="http://schemas.microsoft.com/office/drawing/2014/main" id="{CDBD52C5-4AB4-874A-1DF9-676622C65A50}"/>
              </a:ext>
            </a:extLst>
          </p:cNvPr>
          <p:cNvGraphicFramePr>
            <a:graphicFrameLocks noGrp="1"/>
          </p:cNvGraphicFramePr>
          <p:nvPr>
            <p:ph idx="1"/>
            <p:extLst>
              <p:ext uri="{D42A27DB-BD31-4B8C-83A1-F6EECF244321}">
                <p14:modId xmlns:p14="http://schemas.microsoft.com/office/powerpoint/2010/main" val="3967670652"/>
              </p:ext>
            </p:extLst>
          </p:nvPr>
        </p:nvGraphicFramePr>
        <p:xfrm>
          <a:off x="838200" y="160790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729571AB-8A75-A55C-05DE-1EC8B1E69F50}"/>
              </a:ext>
            </a:extLst>
          </p:cNvPr>
          <p:cNvSpPr/>
          <p:nvPr/>
        </p:nvSpPr>
        <p:spPr>
          <a:xfrm>
            <a:off x="838200" y="5357353"/>
            <a:ext cx="10515600" cy="1073427"/>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Anaphylaxis</a:t>
            </a:r>
            <a:r>
              <a:rPr lang="en-US" sz="2000" dirty="0">
                <a:solidFill>
                  <a:schemeClr val="tx1"/>
                </a:solidFill>
              </a:rPr>
              <a:t>: severe allergic reaction affecting multiple body systems (skin, gut, lungs, cardiovascular, *including slow heartbeat) that can </a:t>
            </a:r>
            <a:r>
              <a:rPr lang="en-US" sz="2000" b="1" dirty="0">
                <a:solidFill>
                  <a:schemeClr val="tx1"/>
                </a:solidFill>
              </a:rPr>
              <a:t>occur quickly </a:t>
            </a:r>
            <a:r>
              <a:rPr lang="en-US" sz="2000" dirty="0">
                <a:solidFill>
                  <a:schemeClr val="tx1"/>
                </a:solidFill>
              </a:rPr>
              <a:t>and </a:t>
            </a:r>
            <a:r>
              <a:rPr lang="en-US" sz="2000" b="1" dirty="0">
                <a:solidFill>
                  <a:schemeClr val="tx1"/>
                </a:solidFill>
              </a:rPr>
              <a:t>worsen rapidly</a:t>
            </a:r>
          </a:p>
        </p:txBody>
      </p:sp>
      <p:sp>
        <p:nvSpPr>
          <p:cNvPr id="8" name="TextBox 7">
            <a:extLst>
              <a:ext uri="{FF2B5EF4-FFF2-40B4-BE49-F238E27FC236}">
                <a16:creationId xmlns:a16="http://schemas.microsoft.com/office/drawing/2014/main" id="{28FC1789-FC99-91B5-0F59-1C675AAFF39C}"/>
              </a:ext>
            </a:extLst>
          </p:cNvPr>
          <p:cNvSpPr txBox="1"/>
          <p:nvPr/>
        </p:nvSpPr>
        <p:spPr>
          <a:xfrm>
            <a:off x="6223015" y="6424454"/>
            <a:ext cx="5231577" cy="369332"/>
          </a:xfrm>
          <a:prstGeom prst="rect">
            <a:avLst/>
          </a:prstGeom>
          <a:noFill/>
        </p:spPr>
        <p:txBody>
          <a:bodyPr wrap="square" rtlCol="0">
            <a:spAutoFit/>
          </a:bodyPr>
          <a:lstStyle/>
          <a:p>
            <a:pPr algn="r"/>
            <a:r>
              <a:rPr lang="en-US" dirty="0"/>
              <a:t>NIAID Guidelines, 2011</a:t>
            </a:r>
          </a:p>
        </p:txBody>
      </p:sp>
    </p:spTree>
    <p:extLst>
      <p:ext uri="{BB962C8B-B14F-4D97-AF65-F5344CB8AC3E}">
        <p14:creationId xmlns:p14="http://schemas.microsoft.com/office/powerpoint/2010/main" val="739257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fontScale="90000"/>
          </a:bodyPr>
          <a:lstStyle/>
          <a:p>
            <a:r>
              <a:rPr lang="en-US" sz="5200" dirty="0" err="1"/>
              <a:t>IgE</a:t>
            </a:r>
            <a:r>
              <a:rPr lang="en-US" sz="5200" dirty="0"/>
              <a:t> food allergies are unpredictable</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904751" y="1853999"/>
            <a:ext cx="5853860" cy="4090988"/>
          </a:xfrm>
        </p:spPr>
        <p:txBody>
          <a:bodyPr anchor="ctr">
            <a:normAutofit/>
          </a:bodyPr>
          <a:lstStyle/>
          <a:p>
            <a:pPr marL="0" indent="0" algn="ctr">
              <a:lnSpc>
                <a:spcPct val="100000"/>
              </a:lnSpc>
              <a:buNone/>
            </a:pPr>
            <a:r>
              <a:rPr lang="en-US" sz="2400" b="1" dirty="0"/>
              <a:t>“Even the smallest amount of a food allergen can cause a serious reaction.”</a:t>
            </a:r>
          </a:p>
          <a:p>
            <a:pPr marL="0" indent="0" algn="ctr">
              <a:lnSpc>
                <a:spcPct val="100000"/>
              </a:lnSpc>
              <a:spcBef>
                <a:spcPts val="1800"/>
              </a:spcBef>
              <a:buNone/>
            </a:pPr>
            <a:r>
              <a:rPr lang="en-US" sz="2000" i="1" dirty="0"/>
              <a:t>Your Guide to Food Allergy video</a:t>
            </a:r>
            <a:endParaRPr lang="en-US" sz="2000" b="1" i="1" dirty="0"/>
          </a:p>
          <a:p>
            <a:pPr marL="0" indent="0" algn="ctr">
              <a:lnSpc>
                <a:spcPct val="100000"/>
              </a:lnSpc>
              <a:spcBef>
                <a:spcPts val="300"/>
              </a:spcBef>
              <a:buNone/>
            </a:pPr>
            <a:r>
              <a:rPr lang="en-US" sz="2000" dirty="0"/>
              <a:t>Food Allergy Research and Education</a:t>
            </a:r>
          </a:p>
          <a:p>
            <a:pPr marL="0" indent="0" algn="ctr">
              <a:lnSpc>
                <a:spcPct val="100000"/>
              </a:lnSpc>
              <a:spcBef>
                <a:spcPts val="300"/>
              </a:spcBef>
              <a:buNone/>
            </a:pPr>
            <a:r>
              <a:rPr lang="en-US" sz="2000" dirty="0">
                <a:hlinkClick r:id="rId3"/>
              </a:rPr>
              <a:t>www.foodallergy.org</a:t>
            </a:r>
            <a:r>
              <a:rPr lang="en-US" sz="2000" dirty="0"/>
              <a:t> </a:t>
            </a:r>
          </a:p>
        </p:txBody>
      </p:sp>
      <p:pic>
        <p:nvPicPr>
          <p:cNvPr id="20" name="Picture 19">
            <a:extLst>
              <a:ext uri="{FF2B5EF4-FFF2-40B4-BE49-F238E27FC236}">
                <a16:creationId xmlns:a16="http://schemas.microsoft.com/office/drawing/2014/main" id="{C37FDCCF-4AA7-4CAE-58C7-55CC83D0231E}"/>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7114531" y="1853999"/>
            <a:ext cx="4090988" cy="4090988"/>
          </a:xfrm>
          <a:prstGeom prst="rect">
            <a:avLst/>
          </a:prstGeom>
        </p:spPr>
      </p:pic>
      <p:sp>
        <p:nvSpPr>
          <p:cNvPr id="26" name="TextBox 25">
            <a:extLst>
              <a:ext uri="{FF2B5EF4-FFF2-40B4-BE49-F238E27FC236}">
                <a16:creationId xmlns:a16="http://schemas.microsoft.com/office/drawing/2014/main" id="{CBF6203B-871B-83AA-5CE4-F05F03B5C6DF}"/>
              </a:ext>
            </a:extLst>
          </p:cNvPr>
          <p:cNvSpPr txBox="1"/>
          <p:nvPr/>
        </p:nvSpPr>
        <p:spPr>
          <a:xfrm>
            <a:off x="7251110" y="5987651"/>
            <a:ext cx="4090988" cy="307777"/>
          </a:xfrm>
          <a:prstGeom prst="rect">
            <a:avLst/>
          </a:prstGeom>
          <a:noFill/>
        </p:spPr>
        <p:txBody>
          <a:bodyPr wrap="square">
            <a:spAutoFit/>
          </a:bodyPr>
          <a:lstStyle/>
          <a:p>
            <a:pPr algn="ctr"/>
            <a:r>
              <a:rPr lang="en-US" sz="1400" dirty="0"/>
              <a:t>Photo by Lisa Woodruff</a:t>
            </a:r>
          </a:p>
        </p:txBody>
      </p:sp>
    </p:spTree>
    <p:extLst>
      <p:ext uri="{BB962C8B-B14F-4D97-AF65-F5344CB8AC3E}">
        <p14:creationId xmlns:p14="http://schemas.microsoft.com/office/powerpoint/2010/main" val="402118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411903" y="1523721"/>
            <a:ext cx="9362303" cy="2551829"/>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Only </a:t>
            </a:r>
            <a:r>
              <a:rPr lang="en-US" sz="5600" kern="1200" dirty="0" err="1">
                <a:solidFill>
                  <a:schemeClr val="tx1"/>
                </a:solidFill>
                <a:latin typeface="+mj-lt"/>
                <a:ea typeface="+mj-ea"/>
                <a:cs typeface="+mj-cs"/>
              </a:rPr>
              <a:t>IgE</a:t>
            </a:r>
            <a:r>
              <a:rPr lang="en-US" sz="5600" kern="1200" dirty="0">
                <a:solidFill>
                  <a:schemeClr val="tx1"/>
                </a:solidFill>
                <a:latin typeface="+mj-lt"/>
                <a:ea typeface="+mj-ea"/>
                <a:cs typeface="+mj-cs"/>
              </a:rPr>
              <a:t>-mediated food allergies are “real”</a:t>
            </a:r>
          </a:p>
        </p:txBody>
      </p:sp>
    </p:spTree>
    <p:extLst>
      <p:ext uri="{BB962C8B-B14F-4D97-AF65-F5344CB8AC3E}">
        <p14:creationId xmlns:p14="http://schemas.microsoft.com/office/powerpoint/2010/main" val="241560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F8C5F-1BE1-9B90-4C15-FC08E0B500FF}"/>
              </a:ext>
            </a:extLst>
          </p:cNvPr>
          <p:cNvSpPr>
            <a:spLocks noGrp="1"/>
          </p:cNvSpPr>
          <p:nvPr>
            <p:ph type="title"/>
          </p:nvPr>
        </p:nvSpPr>
        <p:spPr>
          <a:xfrm>
            <a:off x="1043631" y="809898"/>
            <a:ext cx="9942716" cy="1554480"/>
          </a:xfrm>
        </p:spPr>
        <p:txBody>
          <a:bodyPr anchor="ctr">
            <a:normAutofit/>
          </a:bodyPr>
          <a:lstStyle/>
          <a:p>
            <a:r>
              <a:rPr lang="en-US" sz="4800" dirty="0"/>
              <a:t>Non-</a:t>
            </a:r>
            <a:r>
              <a:rPr lang="en-US" sz="4800" dirty="0" err="1"/>
              <a:t>IgE</a:t>
            </a:r>
            <a:r>
              <a:rPr lang="en-US" sz="4800" dirty="0"/>
              <a:t>-mediated allergies are REAL</a:t>
            </a:r>
          </a:p>
        </p:txBody>
      </p:sp>
      <p:sp>
        <p:nvSpPr>
          <p:cNvPr id="3" name="Content Placeholder 2">
            <a:extLst>
              <a:ext uri="{FF2B5EF4-FFF2-40B4-BE49-F238E27FC236}">
                <a16:creationId xmlns:a16="http://schemas.microsoft.com/office/drawing/2014/main" id="{01F95786-1B5E-AD2A-B1AB-773233C0C27B}"/>
              </a:ext>
            </a:extLst>
          </p:cNvPr>
          <p:cNvSpPr>
            <a:spLocks noGrp="1"/>
          </p:cNvSpPr>
          <p:nvPr>
            <p:ph idx="1"/>
          </p:nvPr>
        </p:nvSpPr>
        <p:spPr>
          <a:xfrm>
            <a:off x="1045028" y="2851203"/>
            <a:ext cx="4640155" cy="2844425"/>
          </a:xfrm>
        </p:spPr>
        <p:txBody>
          <a:bodyPr anchor="t">
            <a:normAutofit/>
          </a:bodyPr>
          <a:lstStyle/>
          <a:p>
            <a:pPr marL="0" indent="0" algn="ctr">
              <a:lnSpc>
                <a:spcPct val="100000"/>
              </a:lnSpc>
              <a:buNone/>
            </a:pPr>
            <a:r>
              <a:rPr lang="en-US" sz="2200" b="1" u="sng" dirty="0" err="1"/>
              <a:t>IgE</a:t>
            </a:r>
            <a:r>
              <a:rPr lang="en-US" sz="2200" b="1" u="sng" dirty="0"/>
              <a:t>-mediated</a:t>
            </a:r>
          </a:p>
          <a:p>
            <a:pPr>
              <a:lnSpc>
                <a:spcPct val="100000"/>
              </a:lnSpc>
            </a:pPr>
            <a:r>
              <a:rPr lang="en-US" sz="2000" dirty="0"/>
              <a:t>Immediate Reaction: &lt;2 hours</a:t>
            </a:r>
          </a:p>
          <a:p>
            <a:pPr>
              <a:lnSpc>
                <a:spcPct val="100000"/>
              </a:lnSpc>
            </a:pPr>
            <a:r>
              <a:rPr lang="en-US" sz="2000" dirty="0"/>
              <a:t>Small volume for reaction</a:t>
            </a:r>
          </a:p>
          <a:p>
            <a:pPr>
              <a:lnSpc>
                <a:spcPct val="100000"/>
              </a:lnSpc>
            </a:pPr>
            <a:r>
              <a:rPr lang="en-US" sz="2000" dirty="0"/>
              <a:t>Hives, swelling, vomiting, diarrhea, oral itching, anaphylaxis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7A58B93E-27D9-6C48-4C72-9F19C4586B32}"/>
              </a:ext>
            </a:extLst>
          </p:cNvPr>
          <p:cNvSpPr txBox="1">
            <a:spLocks/>
          </p:cNvSpPr>
          <p:nvPr/>
        </p:nvSpPr>
        <p:spPr>
          <a:xfrm>
            <a:off x="6506817" y="2851203"/>
            <a:ext cx="4640155" cy="29881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b="1" u="sng" dirty="0"/>
              <a:t>Non-</a:t>
            </a:r>
            <a:r>
              <a:rPr lang="en-US" sz="2400" b="1" u="sng" dirty="0" err="1"/>
              <a:t>IgE</a:t>
            </a:r>
            <a:r>
              <a:rPr lang="en-US" sz="2400" b="1" u="sng" dirty="0"/>
              <a:t>-mediated or Mixed</a:t>
            </a:r>
          </a:p>
          <a:p>
            <a:pPr>
              <a:lnSpc>
                <a:spcPct val="110000"/>
              </a:lnSpc>
              <a:spcBef>
                <a:spcPts val="900"/>
              </a:spcBef>
            </a:pPr>
            <a:r>
              <a:rPr lang="en-US" sz="2000" dirty="0"/>
              <a:t>Delayed Reaction: 1-6 hours</a:t>
            </a:r>
          </a:p>
          <a:p>
            <a:pPr>
              <a:lnSpc>
                <a:spcPct val="110000"/>
              </a:lnSpc>
              <a:spcBef>
                <a:spcPts val="900"/>
              </a:spcBef>
            </a:pPr>
            <a:r>
              <a:rPr lang="en-US" sz="2000" dirty="0"/>
              <a:t>Sometimes larger volumes</a:t>
            </a:r>
          </a:p>
          <a:p>
            <a:pPr>
              <a:lnSpc>
                <a:spcPct val="110000"/>
              </a:lnSpc>
              <a:spcBef>
                <a:spcPts val="900"/>
              </a:spcBef>
            </a:pPr>
            <a:r>
              <a:rPr lang="en-US" sz="2000" dirty="0"/>
              <a:t>Diarrhea, food refusal, FTT, gastroesophageal reflux, irritability/ abdominal distension, eczema</a:t>
            </a:r>
          </a:p>
        </p:txBody>
      </p:sp>
      <p:sp>
        <p:nvSpPr>
          <p:cNvPr id="5" name="TextBox 4">
            <a:extLst>
              <a:ext uri="{FF2B5EF4-FFF2-40B4-BE49-F238E27FC236}">
                <a16:creationId xmlns:a16="http://schemas.microsoft.com/office/drawing/2014/main" id="{B0C865AE-80D5-E6D3-6D63-7BBE0868BAA8}"/>
              </a:ext>
            </a:extLst>
          </p:cNvPr>
          <p:cNvSpPr txBox="1"/>
          <p:nvPr/>
        </p:nvSpPr>
        <p:spPr>
          <a:xfrm>
            <a:off x="6223015" y="6467996"/>
            <a:ext cx="5231577" cy="369332"/>
          </a:xfrm>
          <a:prstGeom prst="rect">
            <a:avLst/>
          </a:prstGeom>
          <a:noFill/>
        </p:spPr>
        <p:txBody>
          <a:bodyPr wrap="square" rtlCol="0">
            <a:spAutoFit/>
          </a:bodyPr>
          <a:lstStyle/>
          <a:p>
            <a:pPr algn="r"/>
            <a:r>
              <a:rPr lang="en-US" dirty="0"/>
              <a:t>Finding a Path to Safety in Food Allergy; 2016</a:t>
            </a:r>
          </a:p>
        </p:txBody>
      </p:sp>
      <p:sp>
        <p:nvSpPr>
          <p:cNvPr id="6" name="Rectangle 5">
            <a:extLst>
              <a:ext uri="{FF2B5EF4-FFF2-40B4-BE49-F238E27FC236}">
                <a16:creationId xmlns:a16="http://schemas.microsoft.com/office/drawing/2014/main" id="{2A4CD663-F052-27F3-6406-2158786E0AD9}"/>
              </a:ext>
            </a:extLst>
          </p:cNvPr>
          <p:cNvSpPr/>
          <p:nvPr/>
        </p:nvSpPr>
        <p:spPr>
          <a:xfrm>
            <a:off x="513106" y="5791899"/>
            <a:ext cx="11161431" cy="62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000" dirty="0">
                <a:solidFill>
                  <a:schemeClr val="tx1"/>
                </a:solidFill>
              </a:rPr>
              <a:t>FREE CEU webinar from FARE (foodallergy.org/our-initiatives)</a:t>
            </a:r>
            <a:r>
              <a:rPr lang="en-US" sz="2000" b="1" dirty="0">
                <a:solidFill>
                  <a:schemeClr val="tx1"/>
                </a:solidFill>
              </a:rPr>
              <a:t> </a:t>
            </a:r>
          </a:p>
          <a:p>
            <a:pPr algn="ctr"/>
            <a:r>
              <a:rPr lang="en-US" sz="2000" b="1" dirty="0">
                <a:solidFill>
                  <a:schemeClr val="tx1"/>
                </a:solidFill>
              </a:rPr>
              <a:t>Non-</a:t>
            </a:r>
            <a:r>
              <a:rPr lang="en-US" sz="2000" b="1" dirty="0" err="1">
                <a:solidFill>
                  <a:schemeClr val="tx1"/>
                </a:solidFill>
              </a:rPr>
              <a:t>IgE</a:t>
            </a:r>
            <a:r>
              <a:rPr lang="en-US" sz="2000" b="1" dirty="0">
                <a:solidFill>
                  <a:schemeClr val="tx1"/>
                </a:solidFill>
              </a:rPr>
              <a:t>-Mediated Food Allergies Are Real and VERY Misunderstood</a:t>
            </a:r>
          </a:p>
          <a:p>
            <a:pPr algn="ctr"/>
            <a:endParaRPr lang="en-US" sz="2800" dirty="0">
              <a:solidFill>
                <a:schemeClr val="accent1"/>
              </a:solidFill>
            </a:endParaRPr>
          </a:p>
        </p:txBody>
      </p:sp>
    </p:spTree>
    <p:extLst>
      <p:ext uri="{BB962C8B-B14F-4D97-AF65-F5344CB8AC3E}">
        <p14:creationId xmlns:p14="http://schemas.microsoft.com/office/powerpoint/2010/main" val="179495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E5712-1654-9801-BDFA-F573A18CCC18}"/>
              </a:ext>
            </a:extLst>
          </p:cNvPr>
          <p:cNvSpPr>
            <a:spLocks noGrp="1"/>
          </p:cNvSpPr>
          <p:nvPr>
            <p:ph type="title"/>
          </p:nvPr>
        </p:nvSpPr>
        <p:spPr>
          <a:xfrm>
            <a:off x="793661" y="386930"/>
            <a:ext cx="10660932" cy="1298448"/>
          </a:xfrm>
        </p:spPr>
        <p:txBody>
          <a:bodyPr anchor="ctr">
            <a:normAutofit/>
          </a:bodyPr>
          <a:lstStyle/>
          <a:p>
            <a:r>
              <a:rPr lang="en-US" sz="4200" dirty="0"/>
              <a:t>What about food sensitivity or intolerance?</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D7C0E7-5963-FC6A-30D6-3D71F85B8179}"/>
              </a:ext>
            </a:extLst>
          </p:cNvPr>
          <p:cNvSpPr>
            <a:spLocks noGrp="1"/>
          </p:cNvSpPr>
          <p:nvPr>
            <p:ph idx="1"/>
          </p:nvPr>
        </p:nvSpPr>
        <p:spPr>
          <a:xfrm>
            <a:off x="793661" y="2483396"/>
            <a:ext cx="10252120" cy="3868487"/>
          </a:xfrm>
        </p:spPr>
        <p:txBody>
          <a:bodyPr anchor="t">
            <a:normAutofit/>
          </a:bodyPr>
          <a:lstStyle/>
          <a:p>
            <a:pPr>
              <a:lnSpc>
                <a:spcPct val="100000"/>
              </a:lnSpc>
            </a:pPr>
            <a:r>
              <a:rPr lang="en-US" sz="2400" b="1" dirty="0"/>
              <a:t>Food intolerance</a:t>
            </a:r>
            <a:r>
              <a:rPr lang="en-US" sz="2400" dirty="0"/>
              <a:t>: adverse health effects caused by food that do not involve the immune system</a:t>
            </a:r>
          </a:p>
          <a:p>
            <a:pPr lvl="1">
              <a:lnSpc>
                <a:spcPct val="100000"/>
              </a:lnSpc>
            </a:pPr>
            <a:r>
              <a:rPr lang="en-US" sz="2000" dirty="0"/>
              <a:t>Example: lactose intolerance </a:t>
            </a:r>
          </a:p>
          <a:p>
            <a:pPr>
              <a:lnSpc>
                <a:spcPct val="100000"/>
              </a:lnSpc>
              <a:spcBef>
                <a:spcPts val="1800"/>
              </a:spcBef>
            </a:pPr>
            <a:r>
              <a:rPr lang="en-US" sz="2400" b="1" dirty="0"/>
              <a:t>Food Sensitivity</a:t>
            </a:r>
            <a:r>
              <a:rPr lang="en-US" sz="2400" dirty="0"/>
              <a:t>: no consensus definition/no ICD-10 code</a:t>
            </a:r>
          </a:p>
          <a:p>
            <a:pPr lvl="1">
              <a:lnSpc>
                <a:spcPct val="100000"/>
              </a:lnSpc>
            </a:pPr>
            <a:r>
              <a:rPr lang="en-US" sz="2000" dirty="0"/>
              <a:t>NOT the same as Non-</a:t>
            </a:r>
            <a:r>
              <a:rPr lang="en-US" sz="2000" dirty="0" err="1"/>
              <a:t>IgE</a:t>
            </a:r>
            <a:r>
              <a:rPr lang="en-US" sz="2000" dirty="0"/>
              <a:t>-mediated food allergy</a:t>
            </a:r>
          </a:p>
          <a:p>
            <a:pPr lvl="1">
              <a:lnSpc>
                <a:spcPct val="100000"/>
              </a:lnSpc>
            </a:pPr>
            <a:r>
              <a:rPr lang="en-US" sz="2000" dirty="0"/>
              <a:t>Many tests heavily marketed that claim to diagnose food sensitivity… Important question to ask: is this test validated? </a:t>
            </a:r>
          </a:p>
          <a:p>
            <a:pPr>
              <a:lnSpc>
                <a:spcPct val="100000"/>
              </a:lnSpc>
              <a:spcBef>
                <a:spcPts val="1800"/>
              </a:spcBef>
            </a:pPr>
            <a:r>
              <a:rPr lang="en-US" sz="2400" dirty="0"/>
              <a:t>Conditions </a:t>
            </a:r>
            <a:r>
              <a:rPr lang="en-US" sz="2400" b="1" dirty="0"/>
              <a:t>not proven </a:t>
            </a:r>
            <a:r>
              <a:rPr lang="en-US" sz="2400" dirty="0"/>
              <a:t>to be related to </a:t>
            </a:r>
            <a:r>
              <a:rPr lang="en-US" sz="2400" b="1" dirty="0"/>
              <a:t>food allergy</a:t>
            </a:r>
            <a:r>
              <a:rPr lang="en-US" sz="2400" dirty="0"/>
              <a:t>: Migraines, Arthritis, Behavioral/developmental disorders, Seizures, IBD</a:t>
            </a:r>
          </a:p>
        </p:txBody>
      </p:sp>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936939-4DB7-47BB-887F-62076482BF95}"/>
              </a:ext>
            </a:extLst>
          </p:cNvPr>
          <p:cNvSpPr txBox="1"/>
          <p:nvPr/>
        </p:nvSpPr>
        <p:spPr>
          <a:xfrm>
            <a:off x="3251201" y="6467996"/>
            <a:ext cx="8203392" cy="369332"/>
          </a:xfrm>
          <a:prstGeom prst="rect">
            <a:avLst/>
          </a:prstGeom>
          <a:noFill/>
        </p:spPr>
        <p:txBody>
          <a:bodyPr wrap="square" rtlCol="0">
            <a:spAutoFit/>
          </a:bodyPr>
          <a:lstStyle/>
          <a:p>
            <a:pPr algn="r"/>
            <a:r>
              <a:rPr lang="en-US" dirty="0"/>
              <a:t>NIAID Guidelines, 2011; Finding a Path to Safety in Food Allergy; 2016</a:t>
            </a:r>
          </a:p>
        </p:txBody>
      </p:sp>
    </p:spTree>
    <p:extLst>
      <p:ext uri="{BB962C8B-B14F-4D97-AF65-F5344CB8AC3E}">
        <p14:creationId xmlns:p14="http://schemas.microsoft.com/office/powerpoint/2010/main" val="61577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300" dirty="0"/>
              <a:t>Diagnosing Food Allergy</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16533" y="2281601"/>
            <a:ext cx="4282984" cy="2061928"/>
          </a:xfrm>
        </p:spPr>
        <p:txBody>
          <a:bodyPr anchor="ctr">
            <a:normAutofit/>
          </a:bodyPr>
          <a:lstStyle/>
          <a:p>
            <a:pPr marL="0" indent="0" algn="ctr">
              <a:lnSpc>
                <a:spcPct val="100000"/>
              </a:lnSpc>
              <a:buNone/>
            </a:pPr>
            <a:r>
              <a:rPr lang="en-US" b="1" dirty="0"/>
              <a:t>The most important “test” is a thorough clinical history.</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650C5C-2754-E5BB-2279-500C16CC7B85}"/>
              </a:ext>
            </a:extLst>
          </p:cNvPr>
          <p:cNvSpPr txBox="1"/>
          <p:nvPr/>
        </p:nvSpPr>
        <p:spPr>
          <a:xfrm>
            <a:off x="5984949" y="610033"/>
            <a:ext cx="5590517" cy="5463034"/>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200" dirty="0"/>
              <a:t>Are signs &amp; symptoms consisted with food allergy?</a:t>
            </a:r>
          </a:p>
          <a:p>
            <a:pPr marL="285750" indent="-285750">
              <a:spcBef>
                <a:spcPts val="600"/>
              </a:spcBef>
              <a:buFont typeface="Arial" panose="020B0604020202020204" pitchFamily="34" charset="0"/>
              <a:buChar char="•"/>
            </a:pPr>
            <a:r>
              <a:rPr lang="en-US" sz="2200" dirty="0"/>
              <a:t>Timing of ingestion to symptoms?</a:t>
            </a:r>
          </a:p>
          <a:p>
            <a:pPr marL="285750" indent="-285750">
              <a:spcBef>
                <a:spcPts val="600"/>
              </a:spcBef>
              <a:buFont typeface="Arial" panose="020B0604020202020204" pitchFamily="34" charset="0"/>
              <a:buChar char="•"/>
            </a:pPr>
            <a:r>
              <a:rPr lang="en-US" sz="2200" dirty="0"/>
              <a:t>Has food been eaten previously or subsequently?</a:t>
            </a:r>
          </a:p>
          <a:p>
            <a:pPr marL="742950" lvl="1" indent="-285750">
              <a:spcBef>
                <a:spcPts val="200"/>
              </a:spcBef>
              <a:buFont typeface="Arial" panose="020B0604020202020204" pitchFamily="34" charset="0"/>
              <a:buChar char="•"/>
            </a:pPr>
            <a:r>
              <a:rPr lang="en-US" sz="2000" dirty="0"/>
              <a:t>Has the reaction been reproduced?</a:t>
            </a:r>
          </a:p>
          <a:p>
            <a:pPr marL="285750" indent="-285750">
              <a:spcBef>
                <a:spcPts val="600"/>
              </a:spcBef>
              <a:buFont typeface="Arial" panose="020B0604020202020204" pitchFamily="34" charset="0"/>
              <a:buChar char="•"/>
            </a:pPr>
            <a:r>
              <a:rPr lang="en-US" sz="2200" dirty="0"/>
              <a:t>How much was eaten? </a:t>
            </a:r>
          </a:p>
          <a:p>
            <a:pPr marL="285750" indent="-285750">
              <a:spcBef>
                <a:spcPts val="600"/>
              </a:spcBef>
              <a:buFont typeface="Arial" panose="020B0604020202020204" pitchFamily="34" charset="0"/>
              <a:buChar char="•"/>
            </a:pPr>
            <a:r>
              <a:rPr lang="en-US" sz="2200" dirty="0"/>
              <a:t>How was the suspected food prepared? (raw vs. baked vs. cooked)</a:t>
            </a:r>
          </a:p>
          <a:p>
            <a:pPr marL="285750" indent="-285750">
              <a:spcBef>
                <a:spcPts val="600"/>
              </a:spcBef>
              <a:buFont typeface="Arial" panose="020B0604020202020204" pitchFamily="34" charset="0"/>
              <a:buChar char="•"/>
            </a:pPr>
            <a:r>
              <a:rPr lang="en-US" sz="2200" dirty="0"/>
              <a:t>How was reaction treated (Epi??) and outcome?</a:t>
            </a:r>
          </a:p>
          <a:p>
            <a:pPr marL="285750" indent="-285750">
              <a:spcBef>
                <a:spcPts val="600"/>
              </a:spcBef>
              <a:buFont typeface="Arial" panose="020B0604020202020204" pitchFamily="34" charset="0"/>
              <a:buChar char="•"/>
            </a:pPr>
            <a:r>
              <a:rPr lang="en-US" sz="2200" dirty="0"/>
              <a:t>Were there other co-factors?</a:t>
            </a:r>
          </a:p>
          <a:p>
            <a:pPr marL="285750" indent="-285750">
              <a:spcBef>
                <a:spcPts val="600"/>
              </a:spcBef>
              <a:buFont typeface="Arial" panose="020B0604020202020204" pitchFamily="34" charset="0"/>
              <a:buChar char="•"/>
            </a:pPr>
            <a:r>
              <a:rPr lang="en-US" sz="2200" dirty="0"/>
              <a:t>What are the differential diagnoses?</a:t>
            </a:r>
          </a:p>
          <a:p>
            <a:pPr marL="742950" lvl="1" indent="-285750">
              <a:spcBef>
                <a:spcPts val="200"/>
              </a:spcBef>
              <a:buFont typeface="Arial" panose="020B0604020202020204" pitchFamily="34" charset="0"/>
              <a:buChar char="•"/>
            </a:pPr>
            <a:r>
              <a:rPr lang="en-US" sz="2000" dirty="0"/>
              <a:t>Physical exam</a:t>
            </a:r>
          </a:p>
        </p:txBody>
      </p:sp>
    </p:spTree>
    <p:extLst>
      <p:ext uri="{BB962C8B-B14F-4D97-AF65-F5344CB8AC3E}">
        <p14:creationId xmlns:p14="http://schemas.microsoft.com/office/powerpoint/2010/main" val="411398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56FB6-B392-61B0-A918-E85D3366E71D}"/>
              </a:ext>
            </a:extLst>
          </p:cNvPr>
          <p:cNvSpPr>
            <a:spLocks noGrp="1"/>
          </p:cNvSpPr>
          <p:nvPr>
            <p:ph type="title"/>
          </p:nvPr>
        </p:nvSpPr>
        <p:spPr>
          <a:xfrm>
            <a:off x="808637" y="386930"/>
            <a:ext cx="10256597" cy="1188950"/>
          </a:xfrm>
        </p:spPr>
        <p:txBody>
          <a:bodyPr anchor="b">
            <a:normAutofit/>
          </a:bodyPr>
          <a:lstStyle/>
          <a:p>
            <a:r>
              <a:rPr lang="en-US" sz="5400" dirty="0" err="1"/>
              <a:t>IgE</a:t>
            </a:r>
            <a:r>
              <a:rPr lang="en-US" sz="5400" dirty="0"/>
              <a:t> Food Allergy Diagnostic Tests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20">
            <a:extLst>
              <a:ext uri="{FF2B5EF4-FFF2-40B4-BE49-F238E27FC236}">
                <a16:creationId xmlns:a16="http://schemas.microsoft.com/office/drawing/2014/main" id="{018B8EF0-66AB-5624-93C0-85B42D77D464}"/>
              </a:ext>
            </a:extLst>
          </p:cNvPr>
          <p:cNvGraphicFramePr>
            <a:graphicFrameLocks noGrp="1"/>
          </p:cNvGraphicFramePr>
          <p:nvPr>
            <p:extLst>
              <p:ext uri="{D42A27DB-BD31-4B8C-83A1-F6EECF244321}">
                <p14:modId xmlns:p14="http://schemas.microsoft.com/office/powerpoint/2010/main" val="3519285045"/>
              </p:ext>
            </p:extLst>
          </p:nvPr>
        </p:nvGraphicFramePr>
        <p:xfrm>
          <a:off x="737407" y="2495706"/>
          <a:ext cx="4491963" cy="1686921"/>
        </p:xfrm>
        <a:graphic>
          <a:graphicData uri="http://schemas.openxmlformats.org/drawingml/2006/table">
            <a:tbl>
              <a:tblPr firstRow="1" bandRow="1">
                <a:tableStyleId>{17292A2E-F333-43FB-9621-5CBBE7FDCDCB}</a:tableStyleId>
              </a:tblPr>
              <a:tblGrid>
                <a:gridCol w="4491963">
                  <a:extLst>
                    <a:ext uri="{9D8B030D-6E8A-4147-A177-3AD203B41FA5}">
                      <a16:colId xmlns:a16="http://schemas.microsoft.com/office/drawing/2014/main" val="3018626312"/>
                    </a:ext>
                  </a:extLst>
                </a:gridCol>
              </a:tblGrid>
              <a:tr h="604881">
                <a:tc>
                  <a:txBody>
                    <a:bodyPr/>
                    <a:lstStyle/>
                    <a:p>
                      <a:pPr algn="ctr">
                        <a:spcBef>
                          <a:spcPts val="300"/>
                        </a:spcBef>
                        <a:spcAft>
                          <a:spcPts val="300"/>
                        </a:spcAft>
                      </a:pPr>
                      <a:r>
                        <a:rPr lang="en-US" sz="2400" dirty="0"/>
                        <a:t>Validated Diagnostic Tests</a:t>
                      </a:r>
                    </a:p>
                  </a:txBody>
                  <a:tcPr anchor="ctr"/>
                </a:tc>
                <a:extLst>
                  <a:ext uri="{0D108BD9-81ED-4DB2-BD59-A6C34878D82A}">
                    <a16:rowId xmlns:a16="http://schemas.microsoft.com/office/drawing/2014/main" val="91139095"/>
                  </a:ext>
                </a:extLst>
              </a:tr>
              <a:tr h="804197">
                <a:tc>
                  <a:txBody>
                    <a:bodyPr/>
                    <a:lstStyle/>
                    <a:p>
                      <a:pPr algn="ctr">
                        <a:spcAft>
                          <a:spcPts val="300"/>
                        </a:spcAft>
                      </a:pPr>
                      <a:r>
                        <a:rPr lang="en-US" sz="2000" dirty="0"/>
                        <a:t>Skin Prick Test (SPT)</a:t>
                      </a:r>
                    </a:p>
                    <a:p>
                      <a:pPr algn="ctr">
                        <a:spcAft>
                          <a:spcPts val="300"/>
                        </a:spcAft>
                      </a:pPr>
                      <a:r>
                        <a:rPr lang="en-US" sz="2000" dirty="0"/>
                        <a:t>Serum </a:t>
                      </a:r>
                      <a:r>
                        <a:rPr lang="en-US" sz="2000" dirty="0" err="1"/>
                        <a:t>IgE</a:t>
                      </a:r>
                      <a:r>
                        <a:rPr lang="en-US" sz="2000" dirty="0"/>
                        <a:t> blood test (</a:t>
                      </a:r>
                      <a:r>
                        <a:rPr lang="en-US" sz="2000" dirty="0" err="1"/>
                        <a:t>sIgE</a:t>
                      </a:r>
                      <a:r>
                        <a:rPr lang="en-US" sz="2000" dirty="0"/>
                        <a:t>)</a:t>
                      </a:r>
                    </a:p>
                    <a:p>
                      <a:pPr algn="ctr">
                        <a:spcAft>
                          <a:spcPts val="300"/>
                        </a:spcAft>
                      </a:pPr>
                      <a:r>
                        <a:rPr lang="en-US" sz="2000" dirty="0"/>
                        <a:t>Component Diagnostic Testing</a:t>
                      </a:r>
                    </a:p>
                  </a:txBody>
                  <a:tcPr/>
                </a:tc>
                <a:extLst>
                  <a:ext uri="{0D108BD9-81ED-4DB2-BD59-A6C34878D82A}">
                    <a16:rowId xmlns:a16="http://schemas.microsoft.com/office/drawing/2014/main" val="4001016455"/>
                  </a:ext>
                </a:extLst>
              </a:tr>
            </a:tbl>
          </a:graphicData>
        </a:graphic>
      </p:graphicFrame>
      <p:graphicFrame>
        <p:nvGraphicFramePr>
          <p:cNvPr id="21" name="Table 20">
            <a:extLst>
              <a:ext uri="{FF2B5EF4-FFF2-40B4-BE49-F238E27FC236}">
                <a16:creationId xmlns:a16="http://schemas.microsoft.com/office/drawing/2014/main" id="{77DCFE84-8DDD-2915-0E68-30F3EB9006E3}"/>
              </a:ext>
            </a:extLst>
          </p:cNvPr>
          <p:cNvGraphicFramePr>
            <a:graphicFrameLocks noGrp="1"/>
          </p:cNvGraphicFramePr>
          <p:nvPr>
            <p:extLst>
              <p:ext uri="{D42A27DB-BD31-4B8C-83A1-F6EECF244321}">
                <p14:modId xmlns:p14="http://schemas.microsoft.com/office/powerpoint/2010/main" val="734752765"/>
              </p:ext>
            </p:extLst>
          </p:nvPr>
        </p:nvGraphicFramePr>
        <p:xfrm>
          <a:off x="737406" y="4520570"/>
          <a:ext cx="4491963" cy="1409078"/>
        </p:xfrm>
        <a:graphic>
          <a:graphicData uri="http://schemas.openxmlformats.org/drawingml/2006/table">
            <a:tbl>
              <a:tblPr firstRow="1" bandRow="1">
                <a:tableStyleId>{F2DE63D5-997A-4646-A377-4702673A728D}</a:tableStyleId>
              </a:tblPr>
              <a:tblGrid>
                <a:gridCol w="4491963">
                  <a:extLst>
                    <a:ext uri="{9D8B030D-6E8A-4147-A177-3AD203B41FA5}">
                      <a16:colId xmlns:a16="http://schemas.microsoft.com/office/drawing/2014/main" val="3018626312"/>
                    </a:ext>
                  </a:extLst>
                </a:gridCol>
              </a:tblGrid>
              <a:tr h="604881">
                <a:tc>
                  <a:txBody>
                    <a:bodyPr/>
                    <a:lstStyle/>
                    <a:p>
                      <a:pPr algn="ctr">
                        <a:spcBef>
                          <a:spcPts val="300"/>
                        </a:spcBef>
                        <a:spcAft>
                          <a:spcPts val="300"/>
                        </a:spcAft>
                      </a:pPr>
                      <a:r>
                        <a:rPr lang="en-US" sz="2400" dirty="0"/>
                        <a:t>Possibly in the Future</a:t>
                      </a:r>
                    </a:p>
                  </a:txBody>
                  <a:tcPr anchor="ctr"/>
                </a:tc>
                <a:extLst>
                  <a:ext uri="{0D108BD9-81ED-4DB2-BD59-A6C34878D82A}">
                    <a16:rowId xmlns:a16="http://schemas.microsoft.com/office/drawing/2014/main" val="91139095"/>
                  </a:ext>
                </a:extLst>
              </a:tr>
              <a:tr h="804197">
                <a:tc>
                  <a:txBody>
                    <a:bodyPr/>
                    <a:lstStyle/>
                    <a:p>
                      <a:pPr algn="ctr">
                        <a:spcAft>
                          <a:spcPts val="300"/>
                        </a:spcAft>
                      </a:pPr>
                      <a:r>
                        <a:rPr lang="en-US" sz="2000" dirty="0"/>
                        <a:t>Basophil Activation Test (BAT)</a:t>
                      </a:r>
                    </a:p>
                    <a:p>
                      <a:pPr algn="ctr">
                        <a:spcAft>
                          <a:spcPts val="300"/>
                        </a:spcAft>
                      </a:pPr>
                      <a:r>
                        <a:rPr lang="en-US" sz="2000" dirty="0"/>
                        <a:t>Epitope Pattern Analysis</a:t>
                      </a:r>
                    </a:p>
                  </a:txBody>
                  <a:tcPr/>
                </a:tc>
                <a:extLst>
                  <a:ext uri="{0D108BD9-81ED-4DB2-BD59-A6C34878D82A}">
                    <a16:rowId xmlns:a16="http://schemas.microsoft.com/office/drawing/2014/main" val="4001016455"/>
                  </a:ext>
                </a:extLst>
              </a:tr>
            </a:tbl>
          </a:graphicData>
        </a:graphic>
      </p:graphicFrame>
      <p:graphicFrame>
        <p:nvGraphicFramePr>
          <p:cNvPr id="22" name="Table 20">
            <a:extLst>
              <a:ext uri="{FF2B5EF4-FFF2-40B4-BE49-F238E27FC236}">
                <a16:creationId xmlns:a16="http://schemas.microsoft.com/office/drawing/2014/main" id="{52C7A768-89EB-81AD-DBC0-8647CC04191B}"/>
              </a:ext>
            </a:extLst>
          </p:cNvPr>
          <p:cNvGraphicFramePr>
            <a:graphicFrameLocks noGrp="1"/>
          </p:cNvGraphicFramePr>
          <p:nvPr>
            <p:extLst>
              <p:ext uri="{D42A27DB-BD31-4B8C-83A1-F6EECF244321}">
                <p14:modId xmlns:p14="http://schemas.microsoft.com/office/powerpoint/2010/main" val="3154093704"/>
              </p:ext>
            </p:extLst>
          </p:nvPr>
        </p:nvGraphicFramePr>
        <p:xfrm>
          <a:off x="5778230" y="2495706"/>
          <a:ext cx="5058383" cy="3773504"/>
        </p:xfrm>
        <a:graphic>
          <a:graphicData uri="http://schemas.openxmlformats.org/drawingml/2006/table">
            <a:tbl>
              <a:tblPr firstRow="1" bandRow="1">
                <a:tableStyleId>{69012ECD-51FC-41F1-AA8D-1B2483CD663E}</a:tableStyleId>
              </a:tblPr>
              <a:tblGrid>
                <a:gridCol w="5058383">
                  <a:extLst>
                    <a:ext uri="{9D8B030D-6E8A-4147-A177-3AD203B41FA5}">
                      <a16:colId xmlns:a16="http://schemas.microsoft.com/office/drawing/2014/main" val="3018626312"/>
                    </a:ext>
                  </a:extLst>
                </a:gridCol>
              </a:tblGrid>
              <a:tr h="634064">
                <a:tc>
                  <a:txBody>
                    <a:bodyPr/>
                    <a:lstStyle/>
                    <a:p>
                      <a:pPr algn="ctr">
                        <a:spcBef>
                          <a:spcPts val="300"/>
                        </a:spcBef>
                        <a:spcAft>
                          <a:spcPts val="300"/>
                        </a:spcAft>
                      </a:pPr>
                      <a:r>
                        <a:rPr lang="en-US" sz="2400" dirty="0"/>
                        <a:t>Not Recommended</a:t>
                      </a:r>
                    </a:p>
                  </a:txBody>
                  <a:tcPr anchor="ctr"/>
                </a:tc>
                <a:extLst>
                  <a:ext uri="{0D108BD9-81ED-4DB2-BD59-A6C34878D82A}">
                    <a16:rowId xmlns:a16="http://schemas.microsoft.com/office/drawing/2014/main" val="91139095"/>
                  </a:ext>
                </a:extLst>
              </a:tr>
              <a:tr h="1770429">
                <a:tc>
                  <a:txBody>
                    <a:bodyPr/>
                    <a:lstStyle/>
                    <a:p>
                      <a:pPr algn="ctr">
                        <a:spcAft>
                          <a:spcPts val="300"/>
                        </a:spcAft>
                      </a:pPr>
                      <a:r>
                        <a:rPr lang="en-US" sz="2000" dirty="0"/>
                        <a:t>Intradermal skin testing</a:t>
                      </a:r>
                    </a:p>
                    <a:p>
                      <a:pPr algn="ctr">
                        <a:spcAft>
                          <a:spcPts val="300"/>
                        </a:spcAft>
                      </a:pPr>
                      <a:r>
                        <a:rPr lang="en-US" sz="2000" dirty="0"/>
                        <a:t>Atopy patch testing</a:t>
                      </a:r>
                    </a:p>
                    <a:p>
                      <a:pPr algn="ctr">
                        <a:spcAft>
                          <a:spcPts val="300"/>
                        </a:spcAft>
                      </a:pPr>
                      <a:r>
                        <a:rPr lang="en-US" sz="2000" dirty="0"/>
                        <a:t>Food-specific IgA, IgG, or IgG4 testing</a:t>
                      </a:r>
                    </a:p>
                    <a:p>
                      <a:pPr algn="ctr">
                        <a:spcAft>
                          <a:spcPts val="300"/>
                        </a:spcAft>
                      </a:pPr>
                      <a:r>
                        <a:rPr lang="en-US" sz="2000" dirty="0"/>
                        <a:t>Sublingual or intradermal provocation</a:t>
                      </a:r>
                    </a:p>
                    <a:p>
                      <a:pPr algn="ctr">
                        <a:spcAft>
                          <a:spcPts val="300"/>
                        </a:spcAft>
                      </a:pPr>
                      <a:r>
                        <a:rPr lang="en-US" sz="2000" dirty="0"/>
                        <a:t>Lymphocyte activation</a:t>
                      </a:r>
                    </a:p>
                    <a:p>
                      <a:pPr algn="ctr">
                        <a:spcAft>
                          <a:spcPts val="300"/>
                        </a:spcAft>
                      </a:pPr>
                      <a:r>
                        <a:rPr lang="en-US" sz="2000" dirty="0"/>
                        <a:t>Cytotoxic Testing</a:t>
                      </a:r>
                    </a:p>
                    <a:p>
                      <a:pPr algn="ctr">
                        <a:spcAft>
                          <a:spcPts val="300"/>
                        </a:spcAft>
                      </a:pPr>
                      <a:r>
                        <a:rPr lang="en-US" sz="2000" dirty="0"/>
                        <a:t>Applied kinesiology</a:t>
                      </a:r>
                    </a:p>
                    <a:p>
                      <a:pPr algn="ctr">
                        <a:spcAft>
                          <a:spcPts val="300"/>
                        </a:spcAft>
                      </a:pPr>
                      <a:r>
                        <a:rPr lang="en-US" sz="2000" dirty="0"/>
                        <a:t>Electrodermal testing</a:t>
                      </a:r>
                    </a:p>
                    <a:p>
                      <a:pPr algn="ctr">
                        <a:spcAft>
                          <a:spcPts val="300"/>
                        </a:spcAft>
                      </a:pPr>
                      <a:r>
                        <a:rPr lang="en-US" sz="2000" dirty="0"/>
                        <a:t>Mediator Release Testing</a:t>
                      </a:r>
                    </a:p>
                  </a:txBody>
                  <a:tcPr/>
                </a:tc>
                <a:extLst>
                  <a:ext uri="{0D108BD9-81ED-4DB2-BD59-A6C34878D82A}">
                    <a16:rowId xmlns:a16="http://schemas.microsoft.com/office/drawing/2014/main" val="4001016455"/>
                  </a:ext>
                </a:extLst>
              </a:tr>
            </a:tbl>
          </a:graphicData>
        </a:graphic>
      </p:graphicFrame>
      <p:sp>
        <p:nvSpPr>
          <p:cNvPr id="3" name="TextBox 2">
            <a:extLst>
              <a:ext uri="{FF2B5EF4-FFF2-40B4-BE49-F238E27FC236}">
                <a16:creationId xmlns:a16="http://schemas.microsoft.com/office/drawing/2014/main" id="{24300599-B133-4CD5-8754-784A60F13E5C}"/>
              </a:ext>
            </a:extLst>
          </p:cNvPr>
          <p:cNvSpPr txBox="1"/>
          <p:nvPr/>
        </p:nvSpPr>
        <p:spPr>
          <a:xfrm>
            <a:off x="3877642" y="6410403"/>
            <a:ext cx="8203392" cy="369332"/>
          </a:xfrm>
          <a:prstGeom prst="rect">
            <a:avLst/>
          </a:prstGeom>
          <a:noFill/>
        </p:spPr>
        <p:txBody>
          <a:bodyPr wrap="square" rtlCol="0">
            <a:spAutoFit/>
          </a:bodyPr>
          <a:lstStyle/>
          <a:p>
            <a:pPr algn="r"/>
            <a:r>
              <a:rPr lang="en-US" dirty="0"/>
              <a:t>(Finding a Path to Safety in Food Allergy, 2016; Kelso, 2018)</a:t>
            </a:r>
          </a:p>
        </p:txBody>
      </p:sp>
      <p:sp>
        <p:nvSpPr>
          <p:cNvPr id="23" name="Rectangle 22">
            <a:extLst>
              <a:ext uri="{FF2B5EF4-FFF2-40B4-BE49-F238E27FC236}">
                <a16:creationId xmlns:a16="http://schemas.microsoft.com/office/drawing/2014/main" id="{ACC8C991-EDCA-8E55-2E48-569E9F498574}"/>
              </a:ext>
            </a:extLst>
          </p:cNvPr>
          <p:cNvSpPr/>
          <p:nvPr/>
        </p:nvSpPr>
        <p:spPr>
          <a:xfrm>
            <a:off x="110966" y="6334773"/>
            <a:ext cx="8675225" cy="72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000" dirty="0">
                <a:solidFill>
                  <a:schemeClr val="tx1"/>
                </a:solidFill>
              </a:rPr>
              <a:t>FREE CEU webinar from FARE (foodallergy.org)</a:t>
            </a:r>
            <a:r>
              <a:rPr lang="en-US" sz="2000" b="1" dirty="0">
                <a:solidFill>
                  <a:schemeClr val="tx1"/>
                </a:solidFill>
              </a:rPr>
              <a:t> </a:t>
            </a:r>
          </a:p>
          <a:p>
            <a:pPr algn="ctr"/>
            <a:r>
              <a:rPr lang="en-US" sz="2000" b="1" dirty="0">
                <a:solidFill>
                  <a:schemeClr val="tx1"/>
                </a:solidFill>
              </a:rPr>
              <a:t>Food Allergy in 5 Lessons: Diagnostics, Lesson 2</a:t>
            </a:r>
          </a:p>
          <a:p>
            <a:pPr algn="ctr"/>
            <a:endParaRPr lang="en-US" sz="2800" dirty="0">
              <a:solidFill>
                <a:schemeClr val="accent1"/>
              </a:solidFill>
            </a:endParaRPr>
          </a:p>
        </p:txBody>
      </p:sp>
    </p:spTree>
    <p:extLst>
      <p:ext uri="{BB962C8B-B14F-4D97-AF65-F5344CB8AC3E}">
        <p14:creationId xmlns:p14="http://schemas.microsoft.com/office/powerpoint/2010/main" val="387586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11"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DF2DB-8325-5B82-1C62-06FDA8F27926}"/>
              </a:ext>
            </a:extLst>
          </p:cNvPr>
          <p:cNvSpPr>
            <a:spLocks noGrp="1"/>
          </p:cNvSpPr>
          <p:nvPr>
            <p:ph type="title"/>
          </p:nvPr>
        </p:nvSpPr>
        <p:spPr>
          <a:xfrm>
            <a:off x="1153618" y="1239927"/>
            <a:ext cx="8422868" cy="4680583"/>
          </a:xfrm>
        </p:spPr>
        <p:txBody>
          <a:bodyPr anchor="ctr">
            <a:normAutofit/>
          </a:bodyPr>
          <a:lstStyle/>
          <a:p>
            <a:r>
              <a:rPr lang="en-US" sz="6000" dirty="0"/>
              <a:t>Sensitization ≠ Allergy</a:t>
            </a:r>
            <a:br>
              <a:rPr lang="en-US" sz="5400" dirty="0"/>
            </a:br>
            <a:endParaRPr lang="en-US" sz="5200" dirty="0"/>
          </a:p>
        </p:txBody>
      </p:sp>
      <p:sp>
        <p:nvSpPr>
          <p:cNvPr id="3" name="Rectangle 2">
            <a:extLst>
              <a:ext uri="{FF2B5EF4-FFF2-40B4-BE49-F238E27FC236}">
                <a16:creationId xmlns:a16="http://schemas.microsoft.com/office/drawing/2014/main" id="{78F151DE-0FF4-0F36-8A09-902B62428EEE}"/>
              </a:ext>
            </a:extLst>
          </p:cNvPr>
          <p:cNvSpPr/>
          <p:nvPr/>
        </p:nvSpPr>
        <p:spPr>
          <a:xfrm>
            <a:off x="7710616" y="4472897"/>
            <a:ext cx="3354360" cy="138155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000" dirty="0"/>
              <a:t>30-40% are sensitized</a:t>
            </a:r>
          </a:p>
          <a:p>
            <a:pPr algn="ctr">
              <a:spcAft>
                <a:spcPts val="1200"/>
              </a:spcAft>
            </a:pPr>
            <a:r>
              <a:rPr lang="en-US" sz="2000" dirty="0"/>
              <a:t>5-8% have clinical allergy</a:t>
            </a:r>
          </a:p>
        </p:txBody>
      </p:sp>
    </p:spTree>
    <p:extLst>
      <p:ext uri="{BB962C8B-B14F-4D97-AF65-F5344CB8AC3E}">
        <p14:creationId xmlns:p14="http://schemas.microsoft.com/office/powerpoint/2010/main" val="62390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56FB6-B392-61B0-A918-E85D3366E71D}"/>
              </a:ext>
            </a:extLst>
          </p:cNvPr>
          <p:cNvSpPr>
            <a:spLocks noGrp="1"/>
          </p:cNvSpPr>
          <p:nvPr>
            <p:ph type="title"/>
          </p:nvPr>
        </p:nvSpPr>
        <p:spPr>
          <a:xfrm>
            <a:off x="808637" y="386930"/>
            <a:ext cx="10256597" cy="1188950"/>
          </a:xfrm>
        </p:spPr>
        <p:txBody>
          <a:bodyPr anchor="b">
            <a:normAutofit/>
          </a:bodyPr>
          <a:lstStyle/>
          <a:p>
            <a:r>
              <a:rPr lang="en-US" sz="5400" dirty="0" err="1"/>
              <a:t>IgE</a:t>
            </a:r>
            <a:r>
              <a:rPr lang="en-US" sz="5400" dirty="0"/>
              <a:t> Food Allergy Diagnostic Tests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8">
            <a:extLst>
              <a:ext uri="{FF2B5EF4-FFF2-40B4-BE49-F238E27FC236}">
                <a16:creationId xmlns:a16="http://schemas.microsoft.com/office/drawing/2014/main" id="{5E96D55A-1671-2FF3-A214-68E9C361437D}"/>
              </a:ext>
            </a:extLst>
          </p:cNvPr>
          <p:cNvGraphicFramePr>
            <a:graphicFrameLocks noGrp="1"/>
          </p:cNvGraphicFramePr>
          <p:nvPr>
            <p:ph idx="1"/>
            <p:extLst>
              <p:ext uri="{D42A27DB-BD31-4B8C-83A1-F6EECF244321}">
                <p14:modId xmlns:p14="http://schemas.microsoft.com/office/powerpoint/2010/main" val="91442786"/>
              </p:ext>
            </p:extLst>
          </p:nvPr>
        </p:nvGraphicFramePr>
        <p:xfrm>
          <a:off x="808637" y="2524930"/>
          <a:ext cx="9842888" cy="3504142"/>
        </p:xfrm>
        <a:graphic>
          <a:graphicData uri="http://schemas.openxmlformats.org/drawingml/2006/table">
            <a:tbl>
              <a:tblPr firstRow="1" bandRow="1">
                <a:tableStyleId>{00A15C55-8517-42AA-B614-E9B94910E393}</a:tableStyleId>
              </a:tblPr>
              <a:tblGrid>
                <a:gridCol w="4921444">
                  <a:extLst>
                    <a:ext uri="{9D8B030D-6E8A-4147-A177-3AD203B41FA5}">
                      <a16:colId xmlns:a16="http://schemas.microsoft.com/office/drawing/2014/main" val="3271799712"/>
                    </a:ext>
                  </a:extLst>
                </a:gridCol>
                <a:gridCol w="4921444">
                  <a:extLst>
                    <a:ext uri="{9D8B030D-6E8A-4147-A177-3AD203B41FA5}">
                      <a16:colId xmlns:a16="http://schemas.microsoft.com/office/drawing/2014/main" val="480034847"/>
                    </a:ext>
                  </a:extLst>
                </a:gridCol>
              </a:tblGrid>
              <a:tr h="578783">
                <a:tc>
                  <a:txBody>
                    <a:bodyPr/>
                    <a:lstStyle/>
                    <a:p>
                      <a:pPr algn="ctr"/>
                      <a:r>
                        <a:rPr lang="en-US" dirty="0"/>
                        <a:t>Skin Prick Testing</a:t>
                      </a:r>
                    </a:p>
                  </a:txBody>
                  <a:tcPr anchor="ctr"/>
                </a:tc>
                <a:tc>
                  <a:txBody>
                    <a:bodyPr/>
                    <a:lstStyle/>
                    <a:p>
                      <a:pPr algn="ctr"/>
                      <a:r>
                        <a:rPr lang="en-US" dirty="0"/>
                        <a:t>Blood Testing (</a:t>
                      </a:r>
                      <a:r>
                        <a:rPr lang="en-US" dirty="0" err="1"/>
                        <a:t>sIgE</a:t>
                      </a:r>
                      <a:r>
                        <a:rPr lang="en-US" dirty="0"/>
                        <a:t>)</a:t>
                      </a:r>
                    </a:p>
                  </a:txBody>
                  <a:tcPr anchor="ctr"/>
                </a:tc>
                <a:extLst>
                  <a:ext uri="{0D108BD9-81ED-4DB2-BD59-A6C34878D82A}">
                    <a16:rowId xmlns:a16="http://schemas.microsoft.com/office/drawing/2014/main" val="547000472"/>
                  </a:ext>
                </a:extLst>
              </a:tr>
              <a:tr h="393359">
                <a:tc>
                  <a:txBody>
                    <a:bodyPr/>
                    <a:lstStyle/>
                    <a:p>
                      <a:pPr algn="ctr"/>
                      <a:r>
                        <a:rPr lang="en-US" dirty="0"/>
                        <a:t>High sensitivity</a:t>
                      </a:r>
                    </a:p>
                  </a:txBody>
                  <a:tcPr/>
                </a:tc>
                <a:tc>
                  <a:txBody>
                    <a:bodyPr/>
                    <a:lstStyle/>
                    <a:p>
                      <a:pPr algn="ctr"/>
                      <a:r>
                        <a:rPr lang="en-US" dirty="0"/>
                        <a:t>High sensitivity</a:t>
                      </a:r>
                    </a:p>
                  </a:txBody>
                  <a:tcPr/>
                </a:tc>
                <a:extLst>
                  <a:ext uri="{0D108BD9-81ED-4DB2-BD59-A6C34878D82A}">
                    <a16:rowId xmlns:a16="http://schemas.microsoft.com/office/drawing/2014/main" val="2597516008"/>
                  </a:ext>
                </a:extLst>
              </a:tr>
              <a:tr h="408707">
                <a:tc>
                  <a:txBody>
                    <a:bodyPr/>
                    <a:lstStyle/>
                    <a:p>
                      <a:pPr algn="ctr"/>
                      <a:r>
                        <a:rPr lang="en-US" dirty="0"/>
                        <a:t>Low specificity (positive predictive value)</a:t>
                      </a:r>
                    </a:p>
                  </a:txBody>
                  <a:tcPr/>
                </a:tc>
                <a:tc>
                  <a:txBody>
                    <a:bodyPr/>
                    <a:lstStyle/>
                    <a:p>
                      <a:pPr algn="ctr"/>
                      <a:r>
                        <a:rPr lang="en-US" dirty="0"/>
                        <a:t>Low specificity (positive predictive value)</a:t>
                      </a:r>
                    </a:p>
                  </a:txBody>
                  <a:tcPr/>
                </a:tc>
                <a:extLst>
                  <a:ext uri="{0D108BD9-81ED-4DB2-BD59-A6C34878D82A}">
                    <a16:rowId xmlns:a16="http://schemas.microsoft.com/office/drawing/2014/main" val="1531123477"/>
                  </a:ext>
                </a:extLst>
              </a:tr>
              <a:tr h="375051">
                <a:tc>
                  <a:txBody>
                    <a:bodyPr/>
                    <a:lstStyle/>
                    <a:p>
                      <a:pPr algn="ctr"/>
                      <a:r>
                        <a:rPr lang="en-US" b="1" dirty="0"/>
                        <a:t>Does not determine severity of reaction</a:t>
                      </a:r>
                    </a:p>
                  </a:txBody>
                  <a:tcPr/>
                </a:tc>
                <a:tc>
                  <a:txBody>
                    <a:bodyPr/>
                    <a:lstStyle/>
                    <a:p>
                      <a:pPr algn="ctr"/>
                      <a:r>
                        <a:rPr lang="en-US" b="1" dirty="0"/>
                        <a:t>Does not determine severity of reaction</a:t>
                      </a:r>
                      <a:r>
                        <a:rPr lang="en-US" b="0" dirty="0"/>
                        <a:t> (assigned classes have no meaning)</a:t>
                      </a:r>
                      <a:endParaRPr lang="en-US" b="1" dirty="0"/>
                    </a:p>
                  </a:txBody>
                  <a:tcPr/>
                </a:tc>
                <a:extLst>
                  <a:ext uri="{0D108BD9-81ED-4DB2-BD59-A6C34878D82A}">
                    <a16:rowId xmlns:a16="http://schemas.microsoft.com/office/drawing/2014/main" val="2879272310"/>
                  </a:ext>
                </a:extLst>
              </a:tr>
              <a:tr h="609829">
                <a:tc>
                  <a:txBody>
                    <a:bodyPr/>
                    <a:lstStyle/>
                    <a:p>
                      <a:pPr algn="ctr"/>
                      <a:r>
                        <a:rPr lang="en-US" dirty="0"/>
                        <a:t>Minimal patient discomfort; can be difficult to keep young child from itching</a:t>
                      </a:r>
                    </a:p>
                  </a:txBody>
                  <a:tcPr/>
                </a:tc>
                <a:tc>
                  <a:txBody>
                    <a:bodyPr/>
                    <a:lstStyle/>
                    <a:p>
                      <a:pPr algn="ctr"/>
                      <a:r>
                        <a:rPr lang="en-US" dirty="0"/>
                        <a:t>Minimal patient discomfort; does require blood draw</a:t>
                      </a:r>
                    </a:p>
                  </a:txBody>
                  <a:tcPr/>
                </a:tc>
                <a:extLst>
                  <a:ext uri="{0D108BD9-81ED-4DB2-BD59-A6C34878D82A}">
                    <a16:rowId xmlns:a16="http://schemas.microsoft.com/office/drawing/2014/main" val="2489219702"/>
                  </a:ext>
                </a:extLst>
              </a:tr>
              <a:tr h="414592">
                <a:tc>
                  <a:txBody>
                    <a:bodyPr/>
                    <a:lstStyle/>
                    <a:p>
                      <a:pPr algn="ctr"/>
                      <a:r>
                        <a:rPr lang="en-US" dirty="0"/>
                        <a:t>Performed in allergy clinic</a:t>
                      </a:r>
                    </a:p>
                  </a:txBody>
                  <a:tcPr/>
                </a:tc>
                <a:tc>
                  <a:txBody>
                    <a:bodyPr/>
                    <a:lstStyle/>
                    <a:p>
                      <a:pPr algn="ctr"/>
                      <a:r>
                        <a:rPr lang="en-US" dirty="0"/>
                        <a:t>Typically done in standard lab</a:t>
                      </a:r>
                    </a:p>
                  </a:txBody>
                  <a:tcPr/>
                </a:tc>
                <a:extLst>
                  <a:ext uri="{0D108BD9-81ED-4DB2-BD59-A6C34878D82A}">
                    <a16:rowId xmlns:a16="http://schemas.microsoft.com/office/drawing/2014/main" val="2102623958"/>
                  </a:ext>
                </a:extLst>
              </a:tr>
              <a:tr h="428541">
                <a:tc>
                  <a:txBody>
                    <a:bodyPr/>
                    <a:lstStyle/>
                    <a:p>
                      <a:pPr algn="ctr"/>
                      <a:r>
                        <a:rPr lang="en-US" dirty="0"/>
                        <a:t>Antihistamines can impact results</a:t>
                      </a:r>
                    </a:p>
                  </a:txBody>
                  <a:tcPr/>
                </a:tc>
                <a:tc>
                  <a:txBody>
                    <a:bodyPr/>
                    <a:lstStyle/>
                    <a:p>
                      <a:pPr algn="ctr"/>
                      <a:r>
                        <a:rPr lang="en-US" dirty="0"/>
                        <a:t>Antihistamines do </a:t>
                      </a:r>
                      <a:r>
                        <a:rPr lang="en-US" b="1" dirty="0"/>
                        <a:t>not</a:t>
                      </a:r>
                      <a:r>
                        <a:rPr lang="en-US" dirty="0"/>
                        <a:t> impact results</a:t>
                      </a:r>
                    </a:p>
                  </a:txBody>
                  <a:tcPr/>
                </a:tc>
                <a:extLst>
                  <a:ext uri="{0D108BD9-81ED-4DB2-BD59-A6C34878D82A}">
                    <a16:rowId xmlns:a16="http://schemas.microsoft.com/office/drawing/2014/main" val="4232829265"/>
                  </a:ext>
                </a:extLst>
              </a:tr>
            </a:tbl>
          </a:graphicData>
        </a:graphic>
      </p:graphicFrame>
      <p:sp>
        <p:nvSpPr>
          <p:cNvPr id="3" name="TextBox 2">
            <a:extLst>
              <a:ext uri="{FF2B5EF4-FFF2-40B4-BE49-F238E27FC236}">
                <a16:creationId xmlns:a16="http://schemas.microsoft.com/office/drawing/2014/main" id="{5AD01954-F91B-EB96-207D-34BDE9E848A5}"/>
              </a:ext>
            </a:extLst>
          </p:cNvPr>
          <p:cNvSpPr txBox="1"/>
          <p:nvPr/>
        </p:nvSpPr>
        <p:spPr>
          <a:xfrm>
            <a:off x="3251201" y="6393441"/>
            <a:ext cx="8203392" cy="369332"/>
          </a:xfrm>
          <a:prstGeom prst="rect">
            <a:avLst/>
          </a:prstGeom>
          <a:noFill/>
        </p:spPr>
        <p:txBody>
          <a:bodyPr wrap="square" rtlCol="0">
            <a:spAutoFit/>
          </a:bodyPr>
          <a:lstStyle/>
          <a:p>
            <a:pPr algn="r"/>
            <a:r>
              <a:rPr lang="en-US" dirty="0"/>
              <a:t>(Finding a Path to Safety in Food Allergy, 2016)</a:t>
            </a:r>
          </a:p>
        </p:txBody>
      </p:sp>
    </p:spTree>
    <p:extLst>
      <p:ext uri="{BB962C8B-B14F-4D97-AF65-F5344CB8AC3E}">
        <p14:creationId xmlns:p14="http://schemas.microsoft.com/office/powerpoint/2010/main" val="3344195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600" dirty="0"/>
              <a:t>Predictive Value of Food-specific </a:t>
            </a:r>
            <a:r>
              <a:rPr lang="en-US" sz="3600" dirty="0" err="1"/>
              <a:t>IgE</a:t>
            </a:r>
            <a:r>
              <a:rPr lang="en-US" sz="3600" dirty="0"/>
              <a:t> Testing</a:t>
            </a:r>
            <a:endParaRPr lang="en-US" sz="3300" dirty="0"/>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16533" y="2281601"/>
            <a:ext cx="4282984" cy="2576622"/>
          </a:xfrm>
        </p:spPr>
        <p:txBody>
          <a:bodyPr anchor="ctr">
            <a:normAutofit fontScale="92500" lnSpcReduction="10000"/>
          </a:bodyPr>
          <a:lstStyle/>
          <a:p>
            <a:pPr>
              <a:lnSpc>
                <a:spcPct val="120000"/>
              </a:lnSpc>
              <a:spcBef>
                <a:spcPts val="1200"/>
              </a:spcBef>
            </a:pPr>
            <a:r>
              <a:rPr lang="en-US" sz="2400" dirty="0"/>
              <a:t>Peanut</a:t>
            </a:r>
          </a:p>
          <a:p>
            <a:pPr>
              <a:lnSpc>
                <a:spcPct val="120000"/>
              </a:lnSpc>
              <a:spcBef>
                <a:spcPts val="1200"/>
              </a:spcBef>
            </a:pPr>
            <a:r>
              <a:rPr lang="en-US" sz="2400" dirty="0"/>
              <a:t>Milk</a:t>
            </a:r>
          </a:p>
          <a:p>
            <a:pPr>
              <a:lnSpc>
                <a:spcPct val="120000"/>
              </a:lnSpc>
              <a:spcBef>
                <a:spcPts val="1200"/>
              </a:spcBef>
            </a:pPr>
            <a:r>
              <a:rPr lang="en-US" sz="2400" dirty="0"/>
              <a:t>Egg</a:t>
            </a:r>
          </a:p>
          <a:p>
            <a:pPr>
              <a:lnSpc>
                <a:spcPct val="120000"/>
              </a:lnSpc>
              <a:spcBef>
                <a:spcPts val="1200"/>
              </a:spcBef>
            </a:pPr>
            <a:r>
              <a:rPr lang="en-US" sz="2400" dirty="0"/>
              <a:t>Fish (</a:t>
            </a:r>
            <a:r>
              <a:rPr lang="en-US" sz="2400" dirty="0" err="1"/>
              <a:t>sIgE</a:t>
            </a:r>
            <a:r>
              <a:rPr lang="en-US" sz="2400" dirty="0"/>
              <a:t> only)</a:t>
            </a:r>
          </a:p>
          <a:p>
            <a:pPr>
              <a:lnSpc>
                <a:spcPct val="120000"/>
              </a:lnSpc>
              <a:spcBef>
                <a:spcPts val="1200"/>
              </a:spcBef>
            </a:pPr>
            <a:r>
              <a:rPr lang="en-US" sz="2400" dirty="0"/>
              <a:t>Milk &amp; Egg (under 2 years)</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5C9067-46A2-24C0-BECF-8BB0F3D81133}"/>
              </a:ext>
            </a:extLst>
          </p:cNvPr>
          <p:cNvSpPr txBox="1"/>
          <p:nvPr/>
        </p:nvSpPr>
        <p:spPr>
          <a:xfrm>
            <a:off x="6223015" y="6436991"/>
            <a:ext cx="5231577" cy="369332"/>
          </a:xfrm>
          <a:prstGeom prst="rect">
            <a:avLst/>
          </a:prstGeom>
          <a:noFill/>
        </p:spPr>
        <p:txBody>
          <a:bodyPr wrap="square" rtlCol="0">
            <a:spAutoFit/>
          </a:bodyPr>
          <a:lstStyle/>
          <a:p>
            <a:pPr algn="r"/>
            <a:r>
              <a:rPr lang="en-US" dirty="0"/>
              <a:t>Sampson et al., 2014</a:t>
            </a:r>
          </a:p>
        </p:txBody>
      </p:sp>
      <p:graphicFrame>
        <p:nvGraphicFramePr>
          <p:cNvPr id="8" name="Table 8">
            <a:extLst>
              <a:ext uri="{FF2B5EF4-FFF2-40B4-BE49-F238E27FC236}">
                <a16:creationId xmlns:a16="http://schemas.microsoft.com/office/drawing/2014/main" id="{19307441-D73B-47BB-0A05-D95C238F1AD2}"/>
              </a:ext>
            </a:extLst>
          </p:cNvPr>
          <p:cNvGraphicFramePr>
            <a:graphicFrameLocks noGrp="1"/>
          </p:cNvGraphicFramePr>
          <p:nvPr>
            <p:extLst>
              <p:ext uri="{D42A27DB-BD31-4B8C-83A1-F6EECF244321}">
                <p14:modId xmlns:p14="http://schemas.microsoft.com/office/powerpoint/2010/main" val="3221836335"/>
              </p:ext>
            </p:extLst>
          </p:nvPr>
        </p:nvGraphicFramePr>
        <p:xfrm>
          <a:off x="6350153" y="1701316"/>
          <a:ext cx="4949020" cy="1282062"/>
        </p:xfrm>
        <a:graphic>
          <a:graphicData uri="http://schemas.openxmlformats.org/drawingml/2006/table">
            <a:tbl>
              <a:tblPr firstRow="1" bandRow="1">
                <a:solidFill>
                  <a:schemeClr val="bg1"/>
                </a:solidFill>
                <a:tableStyleId>{17292A2E-F333-43FB-9621-5CBBE7FDCDCB}</a:tableStyleId>
              </a:tblPr>
              <a:tblGrid>
                <a:gridCol w="2759958">
                  <a:extLst>
                    <a:ext uri="{9D8B030D-6E8A-4147-A177-3AD203B41FA5}">
                      <a16:colId xmlns:a16="http://schemas.microsoft.com/office/drawing/2014/main" val="1697244865"/>
                    </a:ext>
                  </a:extLst>
                </a:gridCol>
                <a:gridCol w="2189062">
                  <a:extLst>
                    <a:ext uri="{9D8B030D-6E8A-4147-A177-3AD203B41FA5}">
                      <a16:colId xmlns:a16="http://schemas.microsoft.com/office/drawing/2014/main" val="1428371965"/>
                    </a:ext>
                  </a:extLst>
                </a:gridCol>
              </a:tblGrid>
              <a:tr h="509440">
                <a:tc gridSpan="2">
                  <a:txBody>
                    <a:bodyPr/>
                    <a:lstStyle/>
                    <a:p>
                      <a:pPr algn="ctr"/>
                      <a:r>
                        <a:rPr lang="en-US" dirty="0"/>
                        <a:t>Peanut: &gt;95% Positive</a:t>
                      </a:r>
                    </a:p>
                  </a:txBody>
                  <a:tcPr anchor="ctr">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155075026"/>
                  </a:ext>
                </a:extLst>
              </a:tr>
              <a:tr h="401782">
                <a:tc>
                  <a:txBody>
                    <a:bodyPr/>
                    <a:lstStyle/>
                    <a:p>
                      <a:pPr algn="ctr"/>
                      <a:r>
                        <a:rPr lang="en-US" dirty="0" err="1"/>
                        <a:t>sIgE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949664"/>
                  </a:ext>
                </a:extLst>
              </a:tr>
              <a:tr h="370840">
                <a:tc>
                  <a:txBody>
                    <a:bodyPr/>
                    <a:lstStyle/>
                    <a:p>
                      <a:pPr algn="ctr"/>
                      <a:r>
                        <a:rPr lang="en-US" dirty="0"/>
                        <a:t>≥14 </a:t>
                      </a:r>
                      <a:r>
                        <a:rPr lang="en-US" dirty="0" err="1"/>
                        <a:t>kIU</a:t>
                      </a:r>
                      <a:r>
                        <a:rPr lang="en-US" dirty="0"/>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≥8 mm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610972"/>
                  </a:ext>
                </a:extLst>
              </a:tr>
            </a:tbl>
          </a:graphicData>
        </a:graphic>
      </p:graphicFrame>
      <p:sp>
        <p:nvSpPr>
          <p:cNvPr id="9" name="TextBox 8">
            <a:extLst>
              <a:ext uri="{FF2B5EF4-FFF2-40B4-BE49-F238E27FC236}">
                <a16:creationId xmlns:a16="http://schemas.microsoft.com/office/drawing/2014/main" id="{DAA979EA-CBDC-6390-5349-EC56EDE119E1}"/>
              </a:ext>
            </a:extLst>
          </p:cNvPr>
          <p:cNvSpPr txBox="1"/>
          <p:nvPr/>
        </p:nvSpPr>
        <p:spPr>
          <a:xfrm>
            <a:off x="5914883" y="1011017"/>
            <a:ext cx="5918608" cy="400110"/>
          </a:xfrm>
          <a:prstGeom prst="rect">
            <a:avLst/>
          </a:prstGeom>
          <a:noFill/>
        </p:spPr>
        <p:txBody>
          <a:bodyPr wrap="none" rtlCol="0">
            <a:spAutoFit/>
          </a:bodyPr>
          <a:lstStyle/>
          <a:p>
            <a:r>
              <a:rPr lang="en-US" sz="2000" b="1" dirty="0"/>
              <a:t>What is the likelihood of a reaction if ingested?</a:t>
            </a:r>
          </a:p>
        </p:txBody>
      </p:sp>
      <p:graphicFrame>
        <p:nvGraphicFramePr>
          <p:cNvPr id="10" name="Table 8">
            <a:extLst>
              <a:ext uri="{FF2B5EF4-FFF2-40B4-BE49-F238E27FC236}">
                <a16:creationId xmlns:a16="http://schemas.microsoft.com/office/drawing/2014/main" id="{F9001ABD-122F-441A-5A6D-4E066C56CD8C}"/>
              </a:ext>
            </a:extLst>
          </p:cNvPr>
          <p:cNvGraphicFramePr>
            <a:graphicFrameLocks noGrp="1"/>
          </p:cNvGraphicFramePr>
          <p:nvPr>
            <p:extLst>
              <p:ext uri="{D42A27DB-BD31-4B8C-83A1-F6EECF244321}">
                <p14:modId xmlns:p14="http://schemas.microsoft.com/office/powerpoint/2010/main" val="2467646476"/>
              </p:ext>
            </p:extLst>
          </p:nvPr>
        </p:nvGraphicFramePr>
        <p:xfrm>
          <a:off x="6347886" y="4222239"/>
          <a:ext cx="4949020" cy="1652902"/>
        </p:xfrm>
        <a:graphic>
          <a:graphicData uri="http://schemas.openxmlformats.org/drawingml/2006/table">
            <a:tbl>
              <a:tblPr firstRow="1" bandRow="1">
                <a:solidFill>
                  <a:schemeClr val="bg1"/>
                </a:solidFill>
                <a:tableStyleId>{17292A2E-F333-43FB-9621-5CBBE7FDCDCB}</a:tableStyleId>
              </a:tblPr>
              <a:tblGrid>
                <a:gridCol w="2817643">
                  <a:extLst>
                    <a:ext uri="{9D8B030D-6E8A-4147-A177-3AD203B41FA5}">
                      <a16:colId xmlns:a16="http://schemas.microsoft.com/office/drawing/2014/main" val="1697244865"/>
                    </a:ext>
                  </a:extLst>
                </a:gridCol>
                <a:gridCol w="2131377">
                  <a:extLst>
                    <a:ext uri="{9D8B030D-6E8A-4147-A177-3AD203B41FA5}">
                      <a16:colId xmlns:a16="http://schemas.microsoft.com/office/drawing/2014/main" val="1428371965"/>
                    </a:ext>
                  </a:extLst>
                </a:gridCol>
              </a:tblGrid>
              <a:tr h="509440">
                <a:tc gridSpan="2">
                  <a:txBody>
                    <a:bodyPr/>
                    <a:lstStyle/>
                    <a:p>
                      <a:pPr algn="ctr"/>
                      <a:r>
                        <a:rPr lang="en-US" dirty="0"/>
                        <a:t>Peanut: ~50% Negative</a:t>
                      </a:r>
                    </a:p>
                  </a:txBody>
                  <a:tcPr anchor="ctr">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155075026"/>
                  </a:ext>
                </a:extLst>
              </a:tr>
              <a:tr h="401782">
                <a:tc>
                  <a:txBody>
                    <a:bodyPr/>
                    <a:lstStyle/>
                    <a:p>
                      <a:pPr algn="ctr"/>
                      <a:r>
                        <a:rPr lang="en-US" dirty="0" err="1"/>
                        <a:t>sIgE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SPT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0949664"/>
                  </a:ext>
                </a:extLst>
              </a:tr>
              <a:tr h="370840">
                <a:tc>
                  <a:txBody>
                    <a:bodyPr/>
                    <a:lstStyle/>
                    <a:p>
                      <a:pPr algn="ctr"/>
                      <a:r>
                        <a:rPr lang="en-US" sz="1600" dirty="0"/>
                        <a:t>≤2 </a:t>
                      </a:r>
                      <a:r>
                        <a:rPr lang="en-US" sz="1600" dirty="0" err="1"/>
                        <a:t>kIU</a:t>
                      </a:r>
                      <a:r>
                        <a:rPr lang="en-US" sz="1600" dirty="0"/>
                        <a:t>/L&amp; prior reaction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US" dirty="0"/>
                        <a:t>≤3 mm wheel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610972"/>
                  </a:ext>
                </a:extLst>
              </a:tr>
              <a:tr h="370840">
                <a:tc>
                  <a:txBody>
                    <a:bodyPr/>
                    <a:lstStyle/>
                    <a:p>
                      <a:pPr algn="ctr"/>
                      <a:r>
                        <a:rPr lang="en-US" sz="1600" dirty="0"/>
                        <a:t>≤5 </a:t>
                      </a:r>
                      <a:r>
                        <a:rPr lang="en-US" sz="1600" dirty="0" err="1"/>
                        <a:t>kIU</a:t>
                      </a:r>
                      <a:r>
                        <a:rPr lang="en-US" sz="1600" dirty="0"/>
                        <a:t>/L &amp; no prior reaction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8720583"/>
                  </a:ext>
                </a:extLst>
              </a:tr>
            </a:tbl>
          </a:graphicData>
        </a:graphic>
      </p:graphicFrame>
      <p:sp>
        <p:nvSpPr>
          <p:cNvPr id="12" name="TextBox 11">
            <a:extLst>
              <a:ext uri="{FF2B5EF4-FFF2-40B4-BE49-F238E27FC236}">
                <a16:creationId xmlns:a16="http://schemas.microsoft.com/office/drawing/2014/main" id="{D50A15D7-918E-20DD-204B-61CE7907A2EB}"/>
              </a:ext>
            </a:extLst>
          </p:cNvPr>
          <p:cNvSpPr txBox="1"/>
          <p:nvPr/>
        </p:nvSpPr>
        <p:spPr>
          <a:xfrm>
            <a:off x="5912616" y="3531940"/>
            <a:ext cx="5779146" cy="400110"/>
          </a:xfrm>
          <a:prstGeom prst="rect">
            <a:avLst/>
          </a:prstGeom>
          <a:noFill/>
        </p:spPr>
        <p:txBody>
          <a:bodyPr wrap="none" rtlCol="0">
            <a:spAutoFit/>
          </a:bodyPr>
          <a:lstStyle/>
          <a:p>
            <a:r>
              <a:rPr lang="en-US" sz="2000" b="1" dirty="0"/>
              <a:t>What is the chance of </a:t>
            </a:r>
            <a:r>
              <a:rPr lang="en-US" sz="2000" b="1" u="sng" dirty="0"/>
              <a:t>no</a:t>
            </a:r>
            <a:r>
              <a:rPr lang="en-US" sz="2000" b="1" dirty="0"/>
              <a:t> reaction if ingested?</a:t>
            </a:r>
          </a:p>
        </p:txBody>
      </p:sp>
    </p:spTree>
    <p:extLst>
      <p:ext uri="{BB962C8B-B14F-4D97-AF65-F5344CB8AC3E}">
        <p14:creationId xmlns:p14="http://schemas.microsoft.com/office/powerpoint/2010/main" val="4235881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723F0-71F4-5A1D-7B67-7FE31D5C748F}"/>
              </a:ext>
            </a:extLst>
          </p:cNvPr>
          <p:cNvSpPr>
            <a:spLocks noGrp="1"/>
          </p:cNvSpPr>
          <p:nvPr>
            <p:ph type="title"/>
          </p:nvPr>
        </p:nvSpPr>
        <p:spPr>
          <a:xfrm>
            <a:off x="808638" y="386930"/>
            <a:ext cx="9236700" cy="1188950"/>
          </a:xfrm>
        </p:spPr>
        <p:txBody>
          <a:bodyPr anchor="b">
            <a:normAutofit/>
          </a:bodyPr>
          <a:lstStyle/>
          <a:p>
            <a:r>
              <a:rPr lang="en-US" sz="5400"/>
              <a:t>Disclosures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2F6CEE-502C-D69A-AE7C-14537A497586}"/>
              </a:ext>
            </a:extLst>
          </p:cNvPr>
          <p:cNvSpPr>
            <a:spLocks noGrp="1"/>
          </p:cNvSpPr>
          <p:nvPr>
            <p:ph idx="1"/>
          </p:nvPr>
        </p:nvSpPr>
        <p:spPr>
          <a:xfrm>
            <a:off x="793659" y="2599509"/>
            <a:ext cx="10901421" cy="3435531"/>
          </a:xfrm>
        </p:spPr>
        <p:txBody>
          <a:bodyPr anchor="ctr">
            <a:normAutofit/>
          </a:bodyPr>
          <a:lstStyle/>
          <a:p>
            <a:r>
              <a:rPr lang="en-US" sz="2400" dirty="0"/>
              <a:t>Owner of Lisa Woodruff Nutrition</a:t>
            </a:r>
          </a:p>
          <a:p>
            <a:pPr lvl="1"/>
            <a:r>
              <a:rPr lang="en-US" dirty="0"/>
              <a:t>Author of the children’s book </a:t>
            </a:r>
            <a:r>
              <a:rPr lang="en-US" u="sng" dirty="0"/>
              <a:t>Be A Food Allergy Helper!</a:t>
            </a:r>
          </a:p>
          <a:p>
            <a:pPr lvl="1"/>
            <a:r>
              <a:rPr lang="en-US" dirty="0"/>
              <a:t>Host of the podcast </a:t>
            </a:r>
            <a:r>
              <a:rPr lang="en-US" i="1" dirty="0"/>
              <a:t>Let’s Talk Food Allergies</a:t>
            </a:r>
          </a:p>
          <a:p>
            <a:r>
              <a:rPr lang="en-US" sz="2400" dirty="0">
                <a:effectLst/>
                <a:latin typeface="Arial" panose="020B0604020202020204" pitchFamily="34" charset="0"/>
              </a:rPr>
              <a:t>Child Health Specialty Clinic </a:t>
            </a:r>
            <a:r>
              <a:rPr lang="en-US" sz="2400" dirty="0">
                <a:latin typeface="Arial" panose="020B0604020202020204" pitchFamily="34" charset="0"/>
              </a:rPr>
              <a:t>Dietitian</a:t>
            </a:r>
            <a:r>
              <a:rPr lang="en-US" sz="2400" dirty="0">
                <a:effectLst/>
                <a:latin typeface="Arial" panose="020B0604020202020204" pitchFamily="34" charset="0"/>
              </a:rPr>
              <a:t>, University of Iowa Hospitals &amp; Clinics</a:t>
            </a:r>
          </a:p>
          <a:p>
            <a:pPr marL="0" indent="0">
              <a:buNone/>
            </a:pPr>
            <a:endParaRPr lang="en-US" sz="2400" dirty="0"/>
          </a:p>
          <a:p>
            <a:r>
              <a:rPr lang="en-US" sz="2400" dirty="0"/>
              <a:t>No conflict of interests</a:t>
            </a:r>
          </a:p>
          <a:p>
            <a:r>
              <a:rPr lang="en-US" sz="2400" dirty="0"/>
              <a:t>No association with any brands or food companies of any kind</a:t>
            </a:r>
          </a:p>
        </p:txBody>
      </p:sp>
    </p:spTree>
    <p:extLst>
      <p:ext uri="{BB962C8B-B14F-4D97-AF65-F5344CB8AC3E}">
        <p14:creationId xmlns:p14="http://schemas.microsoft.com/office/powerpoint/2010/main" val="364385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47E0-DC3A-3E89-19DB-5FD1CA3BD276}"/>
              </a:ext>
            </a:extLst>
          </p:cNvPr>
          <p:cNvSpPr>
            <a:spLocks noGrp="1"/>
          </p:cNvSpPr>
          <p:nvPr>
            <p:ph type="title"/>
          </p:nvPr>
        </p:nvSpPr>
        <p:spPr/>
        <p:txBody>
          <a:bodyPr>
            <a:normAutofit/>
          </a:bodyPr>
          <a:lstStyle/>
          <a:p>
            <a:r>
              <a:rPr lang="en-US" sz="4200" dirty="0"/>
              <a:t>Common Misconceptions about </a:t>
            </a:r>
            <a:r>
              <a:rPr lang="en-US" sz="4200" dirty="0" err="1"/>
              <a:t>IgE</a:t>
            </a:r>
            <a:r>
              <a:rPr lang="en-US" sz="4200" dirty="0"/>
              <a:t> Testing</a:t>
            </a:r>
          </a:p>
        </p:txBody>
      </p:sp>
      <p:sp>
        <p:nvSpPr>
          <p:cNvPr id="6" name="Rectangle: Rounded Corners 5">
            <a:extLst>
              <a:ext uri="{FF2B5EF4-FFF2-40B4-BE49-F238E27FC236}">
                <a16:creationId xmlns:a16="http://schemas.microsoft.com/office/drawing/2014/main" id="{72859F28-3E10-0036-E936-0ADD1D43BC71}"/>
              </a:ext>
            </a:extLst>
          </p:cNvPr>
          <p:cNvSpPr/>
          <p:nvPr/>
        </p:nvSpPr>
        <p:spPr>
          <a:xfrm>
            <a:off x="838200" y="1790079"/>
            <a:ext cx="5085522" cy="952661"/>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329BE449-0B3A-9A68-7E51-62B9F9AE5C63}"/>
              </a:ext>
            </a:extLst>
          </p:cNvPr>
          <p:cNvSpPr/>
          <p:nvPr/>
        </p:nvSpPr>
        <p:spPr>
          <a:xfrm>
            <a:off x="1895383" y="1827430"/>
            <a:ext cx="4028339"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000" kern="1200" dirty="0"/>
              <a:t>There is a comprehensive test to find all trigger foods</a:t>
            </a:r>
          </a:p>
        </p:txBody>
      </p:sp>
      <p:sp>
        <p:nvSpPr>
          <p:cNvPr id="9" name="Rectangle: Rounded Corners 8">
            <a:extLst>
              <a:ext uri="{FF2B5EF4-FFF2-40B4-BE49-F238E27FC236}">
                <a16:creationId xmlns:a16="http://schemas.microsoft.com/office/drawing/2014/main" id="{A7BAD1A2-773F-D37E-3CC6-6EAED6374071}"/>
              </a:ext>
            </a:extLst>
          </p:cNvPr>
          <p:cNvSpPr/>
          <p:nvPr/>
        </p:nvSpPr>
        <p:spPr>
          <a:xfrm>
            <a:off x="838200" y="2971569"/>
            <a:ext cx="5085522"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42D3BB1F-D0FE-7E09-D36F-899D7B87149E}"/>
              </a:ext>
            </a:extLst>
          </p:cNvPr>
          <p:cNvSpPr/>
          <p:nvPr/>
        </p:nvSpPr>
        <p:spPr>
          <a:xfrm>
            <a:off x="1895383" y="2971569"/>
            <a:ext cx="4028339"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000" kern="1200" dirty="0"/>
              <a:t>A positive SPT or blood test identifies an allergy</a:t>
            </a:r>
          </a:p>
        </p:txBody>
      </p:sp>
      <p:sp>
        <p:nvSpPr>
          <p:cNvPr id="12" name="Rectangle: Rounded Corners 11">
            <a:extLst>
              <a:ext uri="{FF2B5EF4-FFF2-40B4-BE49-F238E27FC236}">
                <a16:creationId xmlns:a16="http://schemas.microsoft.com/office/drawing/2014/main" id="{DA7E3E4F-EC55-9466-0A1B-BCE9F5A2C9D6}"/>
              </a:ext>
            </a:extLst>
          </p:cNvPr>
          <p:cNvSpPr/>
          <p:nvPr/>
        </p:nvSpPr>
        <p:spPr>
          <a:xfrm>
            <a:off x="838200" y="4115707"/>
            <a:ext cx="5085522" cy="91531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E4C3964B-6FF5-8F37-54AA-60ED21340DBE}"/>
              </a:ext>
            </a:extLst>
          </p:cNvPr>
          <p:cNvSpPr/>
          <p:nvPr/>
        </p:nvSpPr>
        <p:spPr>
          <a:xfrm>
            <a:off x="1895383" y="4115707"/>
            <a:ext cx="4028339"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000" kern="1200" dirty="0"/>
              <a:t>A negative SPT or blood tests means a food is safe</a:t>
            </a:r>
          </a:p>
        </p:txBody>
      </p:sp>
      <p:sp>
        <p:nvSpPr>
          <p:cNvPr id="15" name="Rectangle: Rounded Corners 14">
            <a:extLst>
              <a:ext uri="{FF2B5EF4-FFF2-40B4-BE49-F238E27FC236}">
                <a16:creationId xmlns:a16="http://schemas.microsoft.com/office/drawing/2014/main" id="{F1482722-7440-5EAB-668D-838ED81DEEBA}"/>
              </a:ext>
            </a:extLst>
          </p:cNvPr>
          <p:cNvSpPr/>
          <p:nvPr/>
        </p:nvSpPr>
        <p:spPr>
          <a:xfrm>
            <a:off x="838200" y="5259845"/>
            <a:ext cx="5085522" cy="1144139"/>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85ECA22F-2FEC-86D7-B12C-7702EE8885D8}"/>
              </a:ext>
            </a:extLst>
          </p:cNvPr>
          <p:cNvSpPr/>
          <p:nvPr/>
        </p:nvSpPr>
        <p:spPr>
          <a:xfrm>
            <a:off x="1895383" y="5359236"/>
            <a:ext cx="4028339"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000" kern="1200" dirty="0"/>
              <a:t>SPT wheel size or blood test level indicates the severity of a reaction</a:t>
            </a:r>
          </a:p>
        </p:txBody>
      </p:sp>
      <p:sp>
        <p:nvSpPr>
          <p:cNvPr id="18" name="Rectangle: Rounded Corners 17">
            <a:extLst>
              <a:ext uri="{FF2B5EF4-FFF2-40B4-BE49-F238E27FC236}">
                <a16:creationId xmlns:a16="http://schemas.microsoft.com/office/drawing/2014/main" id="{CBD9E98A-A9C2-DDFB-F0A3-05DBA0581189}"/>
              </a:ext>
            </a:extLst>
          </p:cNvPr>
          <p:cNvSpPr/>
          <p:nvPr/>
        </p:nvSpPr>
        <p:spPr>
          <a:xfrm>
            <a:off x="6268280" y="1788709"/>
            <a:ext cx="5085522" cy="1026458"/>
          </a:xfrm>
          <a:prstGeom prst="roundRect">
            <a:avLst>
              <a:gd name="adj" fmla="val 10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FAD32FBA-06B5-0FC3-753E-94F64D7C9735}"/>
              </a:ext>
            </a:extLst>
          </p:cNvPr>
          <p:cNvSpPr/>
          <p:nvPr/>
        </p:nvSpPr>
        <p:spPr>
          <a:xfrm>
            <a:off x="6268281" y="1860100"/>
            <a:ext cx="5085522"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ctr" defTabSz="977900">
              <a:lnSpc>
                <a:spcPct val="100000"/>
              </a:lnSpc>
              <a:spcBef>
                <a:spcPct val="0"/>
              </a:spcBef>
              <a:spcAft>
                <a:spcPct val="35000"/>
              </a:spcAft>
              <a:buNone/>
            </a:pPr>
            <a:r>
              <a:rPr lang="en-US" sz="2000" kern="1200" dirty="0"/>
              <a:t>No comprehensive test exists. Diagnosis requires a careful medical history + thoughtful selection of tests.</a:t>
            </a:r>
          </a:p>
        </p:txBody>
      </p:sp>
      <p:sp>
        <p:nvSpPr>
          <p:cNvPr id="20" name="Rectangle: Rounded Corners 19">
            <a:extLst>
              <a:ext uri="{FF2B5EF4-FFF2-40B4-BE49-F238E27FC236}">
                <a16:creationId xmlns:a16="http://schemas.microsoft.com/office/drawing/2014/main" id="{23D24457-8FE5-2664-D72E-3C4A72791BBB}"/>
              </a:ext>
            </a:extLst>
          </p:cNvPr>
          <p:cNvSpPr/>
          <p:nvPr/>
        </p:nvSpPr>
        <p:spPr>
          <a:xfrm>
            <a:off x="6268280" y="2944605"/>
            <a:ext cx="5085522" cy="915310"/>
          </a:xfrm>
          <a:prstGeom prst="roundRect">
            <a:avLst>
              <a:gd name="adj" fmla="val 10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AF2CFD12-9FB6-75C7-B1F8-C1EC6A999D3A}"/>
              </a:ext>
            </a:extLst>
          </p:cNvPr>
          <p:cNvSpPr/>
          <p:nvPr/>
        </p:nvSpPr>
        <p:spPr>
          <a:xfrm>
            <a:off x="6268281" y="2944605"/>
            <a:ext cx="5085522"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ctr" defTabSz="977900">
              <a:lnSpc>
                <a:spcPct val="100000"/>
              </a:lnSpc>
              <a:spcBef>
                <a:spcPct val="0"/>
              </a:spcBef>
              <a:spcAft>
                <a:spcPct val="35000"/>
              </a:spcAft>
              <a:buNone/>
            </a:pPr>
            <a:r>
              <a:rPr lang="en-US" sz="2000" kern="1200" dirty="0"/>
              <a:t>On average, both SPT and blood tests have about 50% false positive rates.</a:t>
            </a:r>
          </a:p>
        </p:txBody>
      </p:sp>
      <p:sp>
        <p:nvSpPr>
          <p:cNvPr id="22" name="Rectangle: Rounded Corners 21">
            <a:extLst>
              <a:ext uri="{FF2B5EF4-FFF2-40B4-BE49-F238E27FC236}">
                <a16:creationId xmlns:a16="http://schemas.microsoft.com/office/drawing/2014/main" id="{FBCD3D8B-F703-2F82-6BA3-CE69B33FD8B0}"/>
              </a:ext>
            </a:extLst>
          </p:cNvPr>
          <p:cNvSpPr/>
          <p:nvPr/>
        </p:nvSpPr>
        <p:spPr>
          <a:xfrm>
            <a:off x="6268280" y="4088743"/>
            <a:ext cx="5085522" cy="915310"/>
          </a:xfrm>
          <a:prstGeom prst="roundRect">
            <a:avLst>
              <a:gd name="adj" fmla="val 10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86AC53EF-150B-5AF7-CBED-746F90D8C1E1}"/>
              </a:ext>
            </a:extLst>
          </p:cNvPr>
          <p:cNvSpPr/>
          <p:nvPr/>
        </p:nvSpPr>
        <p:spPr>
          <a:xfrm>
            <a:off x="6268281" y="4088743"/>
            <a:ext cx="5085522"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ctr" defTabSz="977900">
              <a:lnSpc>
                <a:spcPct val="100000"/>
              </a:lnSpc>
              <a:spcBef>
                <a:spcPct val="0"/>
              </a:spcBef>
              <a:spcAft>
                <a:spcPct val="35000"/>
              </a:spcAft>
              <a:buNone/>
            </a:pPr>
            <a:r>
              <a:rPr lang="en-US" sz="2000" kern="1200" dirty="0"/>
              <a:t>This is often true, but it is possible to have a false negative (i.e. true allergy).</a:t>
            </a:r>
          </a:p>
        </p:txBody>
      </p:sp>
      <p:sp>
        <p:nvSpPr>
          <p:cNvPr id="24" name="Rectangle: Rounded Corners 23">
            <a:extLst>
              <a:ext uri="{FF2B5EF4-FFF2-40B4-BE49-F238E27FC236}">
                <a16:creationId xmlns:a16="http://schemas.microsoft.com/office/drawing/2014/main" id="{06A038AC-9776-A83C-D78E-E4D2FD777F26}"/>
              </a:ext>
            </a:extLst>
          </p:cNvPr>
          <p:cNvSpPr/>
          <p:nvPr/>
        </p:nvSpPr>
        <p:spPr>
          <a:xfrm>
            <a:off x="6268280" y="5232881"/>
            <a:ext cx="5085522" cy="1144139"/>
          </a:xfrm>
          <a:prstGeom prst="roundRect">
            <a:avLst>
              <a:gd name="adj" fmla="val 10000"/>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BD943E79-2F57-D999-327D-1C90E9463D2A}"/>
              </a:ext>
            </a:extLst>
          </p:cNvPr>
          <p:cNvSpPr/>
          <p:nvPr/>
        </p:nvSpPr>
        <p:spPr>
          <a:xfrm>
            <a:off x="6268281" y="5332272"/>
            <a:ext cx="5085522" cy="915310"/>
          </a:xfrm>
          <a:custGeom>
            <a:avLst/>
            <a:gdLst>
              <a:gd name="connsiteX0" fmla="*/ 0 w 9458416"/>
              <a:gd name="connsiteY0" fmla="*/ 0 h 915310"/>
              <a:gd name="connsiteX1" fmla="*/ 9458416 w 9458416"/>
              <a:gd name="connsiteY1" fmla="*/ 0 h 915310"/>
              <a:gd name="connsiteX2" fmla="*/ 9458416 w 9458416"/>
              <a:gd name="connsiteY2" fmla="*/ 915310 h 915310"/>
              <a:gd name="connsiteX3" fmla="*/ 0 w 9458416"/>
              <a:gd name="connsiteY3" fmla="*/ 915310 h 915310"/>
              <a:gd name="connsiteX4" fmla="*/ 0 w 9458416"/>
              <a:gd name="connsiteY4" fmla="*/ 0 h 915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8416" h="915310">
                <a:moveTo>
                  <a:pt x="0" y="0"/>
                </a:moveTo>
                <a:lnTo>
                  <a:pt x="9458416" y="0"/>
                </a:lnTo>
                <a:lnTo>
                  <a:pt x="9458416" y="915310"/>
                </a:lnTo>
                <a:lnTo>
                  <a:pt x="0" y="915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marL="0" lvl="0" indent="0" algn="ctr" defTabSz="977900">
              <a:lnSpc>
                <a:spcPct val="100000"/>
              </a:lnSpc>
              <a:spcBef>
                <a:spcPct val="0"/>
              </a:spcBef>
              <a:spcAft>
                <a:spcPct val="35000"/>
              </a:spcAft>
              <a:buNone/>
            </a:pPr>
            <a:r>
              <a:rPr lang="en-US" sz="2000" kern="1200" dirty="0"/>
              <a:t>Severity of reaction is not well reflected by tests. But the stronger a positive test, the more likely its a true allergy. </a:t>
            </a:r>
          </a:p>
        </p:txBody>
      </p:sp>
      <p:sp>
        <p:nvSpPr>
          <p:cNvPr id="26" name="Arrow: Right 25">
            <a:extLst>
              <a:ext uri="{FF2B5EF4-FFF2-40B4-BE49-F238E27FC236}">
                <a16:creationId xmlns:a16="http://schemas.microsoft.com/office/drawing/2014/main" id="{483A195B-9483-2BCC-E10F-117A7687A172}"/>
              </a:ext>
            </a:extLst>
          </p:cNvPr>
          <p:cNvSpPr/>
          <p:nvPr/>
        </p:nvSpPr>
        <p:spPr>
          <a:xfrm>
            <a:off x="5222195" y="2239239"/>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2B37D468-2939-D347-8BEA-4E1BB54640AD}"/>
              </a:ext>
            </a:extLst>
          </p:cNvPr>
          <p:cNvSpPr/>
          <p:nvPr/>
        </p:nvSpPr>
        <p:spPr>
          <a:xfrm>
            <a:off x="5222195" y="3409795"/>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50C06459-525F-850E-452B-CEE557A4C29A}"/>
              </a:ext>
            </a:extLst>
          </p:cNvPr>
          <p:cNvSpPr/>
          <p:nvPr/>
        </p:nvSpPr>
        <p:spPr>
          <a:xfrm>
            <a:off x="5222195" y="4553934"/>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F3BDEE78-734D-B40F-5417-15BA018F4E40}"/>
              </a:ext>
            </a:extLst>
          </p:cNvPr>
          <p:cNvSpPr/>
          <p:nvPr/>
        </p:nvSpPr>
        <p:spPr>
          <a:xfrm>
            <a:off x="5250116" y="5854633"/>
            <a:ext cx="978408" cy="48463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5A7C522-A690-1078-51AE-933C47CCF3AE}"/>
              </a:ext>
            </a:extLst>
          </p:cNvPr>
          <p:cNvSpPr txBox="1"/>
          <p:nvPr/>
        </p:nvSpPr>
        <p:spPr>
          <a:xfrm>
            <a:off x="6223015" y="6395426"/>
            <a:ext cx="5231577" cy="369332"/>
          </a:xfrm>
          <a:prstGeom prst="rect">
            <a:avLst/>
          </a:prstGeom>
          <a:noFill/>
        </p:spPr>
        <p:txBody>
          <a:bodyPr wrap="square" rtlCol="0">
            <a:spAutoFit/>
          </a:bodyPr>
          <a:lstStyle/>
          <a:p>
            <a:pPr algn="r"/>
            <a:r>
              <a:rPr lang="en-US" dirty="0"/>
              <a:t>Finding a Path to Safety in Food Allergy; 2016</a:t>
            </a:r>
          </a:p>
        </p:txBody>
      </p:sp>
      <p:sp>
        <p:nvSpPr>
          <p:cNvPr id="31" name="Rectangle 30">
            <a:extLst>
              <a:ext uri="{FF2B5EF4-FFF2-40B4-BE49-F238E27FC236}">
                <a16:creationId xmlns:a16="http://schemas.microsoft.com/office/drawing/2014/main" id="{22FAEBA5-8D9F-9287-7C27-DC9EC7A2D7E4}"/>
              </a:ext>
            </a:extLst>
          </p:cNvPr>
          <p:cNvSpPr/>
          <p:nvPr/>
        </p:nvSpPr>
        <p:spPr>
          <a:xfrm>
            <a:off x="1115081" y="2014699"/>
            <a:ext cx="503420" cy="50342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B555BBD-4CB7-9AB1-C10E-B6F94D620229}"/>
              </a:ext>
            </a:extLst>
          </p:cNvPr>
          <p:cNvSpPr/>
          <p:nvPr/>
        </p:nvSpPr>
        <p:spPr>
          <a:xfrm>
            <a:off x="1115081" y="3203403"/>
            <a:ext cx="503420" cy="50342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17A2438-F187-81C6-6CBB-895E8AAC26DF}"/>
              </a:ext>
            </a:extLst>
          </p:cNvPr>
          <p:cNvSpPr/>
          <p:nvPr/>
        </p:nvSpPr>
        <p:spPr>
          <a:xfrm>
            <a:off x="1103565" y="4321652"/>
            <a:ext cx="503420" cy="50342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02CAB75-728C-36E3-7A42-99A765B7F0FB}"/>
              </a:ext>
            </a:extLst>
          </p:cNvPr>
          <p:cNvSpPr/>
          <p:nvPr/>
        </p:nvSpPr>
        <p:spPr>
          <a:xfrm>
            <a:off x="1109565" y="5538217"/>
            <a:ext cx="503420" cy="50342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ultiplication Sign 34">
            <a:extLst>
              <a:ext uri="{FF2B5EF4-FFF2-40B4-BE49-F238E27FC236}">
                <a16:creationId xmlns:a16="http://schemas.microsoft.com/office/drawing/2014/main" id="{5A40B28D-8093-1337-D8E7-0640A204AED2}"/>
              </a:ext>
            </a:extLst>
          </p:cNvPr>
          <p:cNvSpPr/>
          <p:nvPr/>
        </p:nvSpPr>
        <p:spPr>
          <a:xfrm>
            <a:off x="1115081" y="2059697"/>
            <a:ext cx="491904" cy="36998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ication Sign 35">
            <a:extLst>
              <a:ext uri="{FF2B5EF4-FFF2-40B4-BE49-F238E27FC236}">
                <a16:creationId xmlns:a16="http://schemas.microsoft.com/office/drawing/2014/main" id="{647E7F03-E666-ECAE-F1BE-7B07C0CB6DC7}"/>
              </a:ext>
            </a:extLst>
          </p:cNvPr>
          <p:cNvSpPr/>
          <p:nvPr/>
        </p:nvSpPr>
        <p:spPr>
          <a:xfrm>
            <a:off x="1109405" y="3244681"/>
            <a:ext cx="491904" cy="36998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ultiplication Sign 36">
            <a:extLst>
              <a:ext uri="{FF2B5EF4-FFF2-40B4-BE49-F238E27FC236}">
                <a16:creationId xmlns:a16="http://schemas.microsoft.com/office/drawing/2014/main" id="{0278EA31-230E-67FC-3854-3FE4BBAA4084}"/>
              </a:ext>
            </a:extLst>
          </p:cNvPr>
          <p:cNvSpPr/>
          <p:nvPr/>
        </p:nvSpPr>
        <p:spPr>
          <a:xfrm>
            <a:off x="1109323" y="4388370"/>
            <a:ext cx="491904" cy="36998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ultiplication Sign 37">
            <a:extLst>
              <a:ext uri="{FF2B5EF4-FFF2-40B4-BE49-F238E27FC236}">
                <a16:creationId xmlns:a16="http://schemas.microsoft.com/office/drawing/2014/main" id="{6DE054BC-1029-4C9A-D06C-E15362FB6526}"/>
              </a:ext>
            </a:extLst>
          </p:cNvPr>
          <p:cNvSpPr/>
          <p:nvPr/>
        </p:nvSpPr>
        <p:spPr>
          <a:xfrm>
            <a:off x="1109323" y="5577973"/>
            <a:ext cx="491904" cy="369983"/>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82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CDB04-B290-8C88-7ACE-18453E633DC5}"/>
              </a:ext>
            </a:extLst>
          </p:cNvPr>
          <p:cNvSpPr>
            <a:spLocks noGrp="1"/>
          </p:cNvSpPr>
          <p:nvPr>
            <p:ph type="title"/>
          </p:nvPr>
        </p:nvSpPr>
        <p:spPr>
          <a:xfrm>
            <a:off x="1075767" y="1188637"/>
            <a:ext cx="2988234" cy="4480726"/>
          </a:xfrm>
        </p:spPr>
        <p:txBody>
          <a:bodyPr>
            <a:normAutofit/>
          </a:bodyPr>
          <a:lstStyle/>
          <a:p>
            <a:pPr algn="r"/>
            <a:r>
              <a:rPr lang="en-US" sz="4600"/>
              <a:t>Factors that can lower IgE-mediated allergic threshold</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BD58D0-0CB6-6BED-E31C-60C54FCBEF64}"/>
              </a:ext>
            </a:extLst>
          </p:cNvPr>
          <p:cNvSpPr>
            <a:spLocks noGrp="1"/>
          </p:cNvSpPr>
          <p:nvPr>
            <p:ph idx="1"/>
          </p:nvPr>
        </p:nvSpPr>
        <p:spPr>
          <a:xfrm>
            <a:off x="5060709" y="1629415"/>
            <a:ext cx="5860971" cy="3560260"/>
          </a:xfrm>
        </p:spPr>
        <p:txBody>
          <a:bodyPr anchor="ctr">
            <a:normAutofit lnSpcReduction="10000"/>
          </a:bodyPr>
          <a:lstStyle/>
          <a:p>
            <a:pPr>
              <a:lnSpc>
                <a:spcPct val="100000"/>
              </a:lnSpc>
              <a:spcBef>
                <a:spcPts val="1800"/>
              </a:spcBef>
            </a:pPr>
            <a:r>
              <a:rPr lang="en-US" sz="2000" dirty="0"/>
              <a:t>Underlying comorbid conditions (asthma)</a:t>
            </a:r>
          </a:p>
          <a:p>
            <a:pPr>
              <a:lnSpc>
                <a:spcPct val="100000"/>
              </a:lnSpc>
              <a:spcBef>
                <a:spcPts val="1800"/>
              </a:spcBef>
            </a:pPr>
            <a:r>
              <a:rPr lang="en-US" sz="2000" dirty="0"/>
              <a:t>Current health status (concurrent upper respiratory tract infection or uncontrolled atopic dermatitis)</a:t>
            </a:r>
          </a:p>
          <a:p>
            <a:pPr>
              <a:lnSpc>
                <a:spcPct val="100000"/>
              </a:lnSpc>
              <a:spcBef>
                <a:spcPts val="1800"/>
              </a:spcBef>
            </a:pPr>
            <a:r>
              <a:rPr lang="en-US" sz="2000" dirty="0"/>
              <a:t>Exercise after ingestion of allergen</a:t>
            </a:r>
          </a:p>
          <a:p>
            <a:pPr>
              <a:lnSpc>
                <a:spcPct val="100000"/>
              </a:lnSpc>
              <a:spcBef>
                <a:spcPts val="1800"/>
              </a:spcBef>
            </a:pPr>
            <a:r>
              <a:rPr lang="en-US" sz="2000" dirty="0"/>
              <a:t>Alcohol after ingestion of allergen</a:t>
            </a:r>
          </a:p>
          <a:p>
            <a:pPr>
              <a:lnSpc>
                <a:spcPct val="100000"/>
              </a:lnSpc>
              <a:spcBef>
                <a:spcPts val="1800"/>
              </a:spcBef>
            </a:pPr>
            <a:r>
              <a:rPr lang="en-US" sz="2000" dirty="0"/>
              <a:t>Amount of allergen ingested </a:t>
            </a:r>
          </a:p>
          <a:p>
            <a:pPr>
              <a:lnSpc>
                <a:spcPct val="100000"/>
              </a:lnSpc>
              <a:spcBef>
                <a:spcPts val="1800"/>
              </a:spcBef>
            </a:pPr>
            <a:r>
              <a:rPr lang="en-US" sz="2000" dirty="0"/>
              <a:t>Use of medications (beta blockers, NSAIDs)</a:t>
            </a:r>
          </a:p>
          <a:p>
            <a:endParaRPr lang="en-US" sz="2000" dirty="0"/>
          </a:p>
        </p:txBody>
      </p:sp>
      <p:sp>
        <p:nvSpPr>
          <p:cNvPr id="4" name="TextBox 3">
            <a:extLst>
              <a:ext uri="{FF2B5EF4-FFF2-40B4-BE49-F238E27FC236}">
                <a16:creationId xmlns:a16="http://schemas.microsoft.com/office/drawing/2014/main" id="{74C3C08E-FF9C-CCB4-E38A-27ED7AB553A2}"/>
              </a:ext>
            </a:extLst>
          </p:cNvPr>
          <p:cNvSpPr txBox="1"/>
          <p:nvPr/>
        </p:nvSpPr>
        <p:spPr>
          <a:xfrm>
            <a:off x="3251201" y="6467996"/>
            <a:ext cx="8203392" cy="369332"/>
          </a:xfrm>
          <a:prstGeom prst="rect">
            <a:avLst/>
          </a:prstGeom>
          <a:noFill/>
        </p:spPr>
        <p:txBody>
          <a:bodyPr wrap="square" rtlCol="0">
            <a:spAutoFit/>
          </a:bodyPr>
          <a:lstStyle/>
          <a:p>
            <a:pPr algn="r"/>
            <a:r>
              <a:rPr lang="en-US" dirty="0"/>
              <a:t>Sampson et al., 2014</a:t>
            </a:r>
          </a:p>
        </p:txBody>
      </p:sp>
    </p:spTree>
    <p:extLst>
      <p:ext uri="{BB962C8B-B14F-4D97-AF65-F5344CB8AC3E}">
        <p14:creationId xmlns:p14="http://schemas.microsoft.com/office/powerpoint/2010/main" val="3176887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300" dirty="0"/>
              <a:t>Food Allergy Panel Testing</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45066" y="2031102"/>
            <a:ext cx="4282984" cy="2061928"/>
          </a:xfrm>
        </p:spPr>
        <p:txBody>
          <a:bodyPr anchor="t">
            <a:normAutofit/>
          </a:bodyPr>
          <a:lstStyle/>
          <a:p>
            <a:pPr>
              <a:lnSpc>
                <a:spcPct val="100000"/>
              </a:lnSpc>
            </a:pPr>
            <a:r>
              <a:rPr lang="en-US" sz="2400" dirty="0"/>
              <a:t>Retrospective review of </a:t>
            </a:r>
            <a:r>
              <a:rPr lang="en-US" sz="2400" dirty="0" err="1"/>
              <a:t>IgE</a:t>
            </a:r>
            <a:r>
              <a:rPr lang="en-US" sz="2400" dirty="0"/>
              <a:t> tests ordered at Nationwide Children’s Hospital in 2013</a:t>
            </a:r>
          </a:p>
          <a:p>
            <a:pPr lvl="1">
              <a:lnSpc>
                <a:spcPct val="100000"/>
              </a:lnSpc>
            </a:pPr>
            <a:r>
              <a:rPr lang="en-US" sz="2000" dirty="0"/>
              <a:t>10,794 single-food </a:t>
            </a:r>
            <a:r>
              <a:rPr lang="en-US" sz="2000" dirty="0" err="1"/>
              <a:t>IgE</a:t>
            </a:r>
            <a:r>
              <a:rPr lang="en-US" sz="2000" dirty="0"/>
              <a:t> tests</a:t>
            </a:r>
          </a:p>
          <a:p>
            <a:pPr lvl="1">
              <a:lnSpc>
                <a:spcPct val="100000"/>
              </a:lnSpc>
            </a:pPr>
            <a:r>
              <a:rPr lang="en-US" sz="2000" dirty="0"/>
              <a:t>3,065 allergen panels</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D69C332B-B630-C322-B747-7E88ABD6AE96}"/>
              </a:ext>
            </a:extLst>
          </p:cNvPr>
          <p:cNvGraphicFramePr/>
          <p:nvPr>
            <p:extLst>
              <p:ext uri="{D42A27DB-BD31-4B8C-83A1-F6EECF244321}">
                <p14:modId xmlns:p14="http://schemas.microsoft.com/office/powerpoint/2010/main" val="2035518186"/>
              </p:ext>
            </p:extLst>
          </p:nvPr>
        </p:nvGraphicFramePr>
        <p:xfrm>
          <a:off x="5987738" y="650494"/>
          <a:ext cx="5628018" cy="532414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B1A6FD67-FB3C-702B-B1A9-AED523F2C83A}"/>
              </a:ext>
            </a:extLst>
          </p:cNvPr>
          <p:cNvSpPr/>
          <p:nvPr/>
        </p:nvSpPr>
        <p:spPr>
          <a:xfrm>
            <a:off x="496125" y="4367124"/>
            <a:ext cx="5423134" cy="1628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algn="ctr"/>
            <a:r>
              <a:rPr lang="en-US" sz="2000" b="1" dirty="0"/>
              <a:t>“PCPs order significantly more food allergen panels, tests for uncommon causes of food allergy, and generate higher cost per patient compared with allergists.”</a:t>
            </a:r>
          </a:p>
          <a:p>
            <a:pPr algn="ctr"/>
            <a:endParaRPr lang="en-US" sz="2000" dirty="0"/>
          </a:p>
        </p:txBody>
      </p:sp>
      <p:sp>
        <p:nvSpPr>
          <p:cNvPr id="9" name="TextBox 8">
            <a:extLst>
              <a:ext uri="{FF2B5EF4-FFF2-40B4-BE49-F238E27FC236}">
                <a16:creationId xmlns:a16="http://schemas.microsoft.com/office/drawing/2014/main" id="{D353A6C1-AFC2-776F-45E3-3F5176176E15}"/>
              </a:ext>
            </a:extLst>
          </p:cNvPr>
          <p:cNvSpPr txBox="1"/>
          <p:nvPr/>
        </p:nvSpPr>
        <p:spPr>
          <a:xfrm>
            <a:off x="6672958" y="6453481"/>
            <a:ext cx="5160533" cy="369332"/>
          </a:xfrm>
          <a:prstGeom prst="rect">
            <a:avLst/>
          </a:prstGeom>
          <a:noFill/>
        </p:spPr>
        <p:txBody>
          <a:bodyPr wrap="square" rtlCol="0">
            <a:spAutoFit/>
          </a:bodyPr>
          <a:lstStyle/>
          <a:p>
            <a:pPr algn="r"/>
            <a:r>
              <a:rPr lang="en-US" dirty="0" err="1"/>
              <a:t>Stukus</a:t>
            </a:r>
            <a:r>
              <a:rPr lang="en-US" dirty="0"/>
              <a:t> et al. 2016</a:t>
            </a:r>
          </a:p>
        </p:txBody>
      </p:sp>
    </p:spTree>
    <p:extLst>
      <p:ext uri="{BB962C8B-B14F-4D97-AF65-F5344CB8AC3E}">
        <p14:creationId xmlns:p14="http://schemas.microsoft.com/office/powerpoint/2010/main" val="320018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4463592" cy="1200361"/>
          </a:xfrm>
        </p:spPr>
        <p:txBody>
          <a:bodyPr anchor="ctr">
            <a:normAutofit/>
          </a:bodyPr>
          <a:lstStyle/>
          <a:p>
            <a:pPr algn="ctr"/>
            <a:r>
              <a:rPr lang="en-US" sz="3200" dirty="0"/>
              <a:t>Oral Food </a:t>
            </a:r>
            <a:r>
              <a:rPr lang="en-US" sz="3600" dirty="0"/>
              <a:t>Challenges</a:t>
            </a:r>
            <a:r>
              <a:rPr lang="en-US" sz="3200" dirty="0"/>
              <a:t> (OFC)</a:t>
            </a:r>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575790" y="2031101"/>
            <a:ext cx="5140409" cy="3918535"/>
          </a:xfrm>
        </p:spPr>
        <p:txBody>
          <a:bodyPr anchor="t">
            <a:normAutofit/>
          </a:bodyPr>
          <a:lstStyle/>
          <a:p>
            <a:pPr>
              <a:lnSpc>
                <a:spcPct val="100000"/>
              </a:lnSpc>
            </a:pPr>
            <a:r>
              <a:rPr lang="en-US" sz="2000" dirty="0"/>
              <a:t>Used to evaluate the presence or absence of allergic reactivity to foods:</a:t>
            </a:r>
          </a:p>
          <a:p>
            <a:pPr lvl="1">
              <a:lnSpc>
                <a:spcPct val="100000"/>
              </a:lnSpc>
            </a:pPr>
            <a:r>
              <a:rPr lang="en-US" sz="1800" dirty="0"/>
              <a:t>Aid in allergy diagnostics</a:t>
            </a:r>
          </a:p>
          <a:p>
            <a:pPr lvl="1">
              <a:lnSpc>
                <a:spcPct val="100000"/>
              </a:lnSpc>
            </a:pPr>
            <a:r>
              <a:rPr lang="en-US" sz="1800" dirty="0"/>
              <a:t>Determine natural tolerance**</a:t>
            </a:r>
          </a:p>
          <a:p>
            <a:pPr>
              <a:lnSpc>
                <a:spcPct val="100000"/>
              </a:lnSpc>
            </a:pPr>
            <a:r>
              <a:rPr lang="en-US" sz="2000" dirty="0"/>
              <a:t>Different protocols depending on allergy (</a:t>
            </a:r>
            <a:r>
              <a:rPr lang="en-US" sz="2000" dirty="0" err="1"/>
              <a:t>IgE</a:t>
            </a:r>
            <a:r>
              <a:rPr lang="en-US" sz="2000" dirty="0"/>
              <a:t> vs. FPIES vs. Atypical)</a:t>
            </a:r>
          </a:p>
          <a:p>
            <a:pPr lvl="1">
              <a:lnSpc>
                <a:spcPct val="100000"/>
              </a:lnSpc>
            </a:pPr>
            <a:r>
              <a:rPr lang="en-US" sz="1800" dirty="0"/>
              <a:t>4 hour fast (2 hours for young kids)</a:t>
            </a:r>
          </a:p>
          <a:p>
            <a:pPr lvl="1">
              <a:lnSpc>
                <a:spcPct val="100000"/>
              </a:lnSpc>
            </a:pPr>
            <a:r>
              <a:rPr lang="en-US" sz="1800" dirty="0"/>
              <a:t>Increasing amounts of allergen given every 15-30 minutes</a:t>
            </a:r>
          </a:p>
          <a:p>
            <a:pPr lvl="1">
              <a:lnSpc>
                <a:spcPct val="100000"/>
              </a:lnSpc>
            </a:pPr>
            <a:r>
              <a:rPr lang="en-US" sz="1800" dirty="0"/>
              <a:t>Medical supervision required </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353A6C1-AFC2-776F-45E3-3F5176176E15}"/>
              </a:ext>
            </a:extLst>
          </p:cNvPr>
          <p:cNvSpPr txBox="1"/>
          <p:nvPr/>
        </p:nvSpPr>
        <p:spPr>
          <a:xfrm>
            <a:off x="6672958" y="6453481"/>
            <a:ext cx="5160533" cy="369332"/>
          </a:xfrm>
          <a:prstGeom prst="rect">
            <a:avLst/>
          </a:prstGeom>
          <a:noFill/>
        </p:spPr>
        <p:txBody>
          <a:bodyPr wrap="square" rtlCol="0">
            <a:spAutoFit/>
          </a:bodyPr>
          <a:lstStyle/>
          <a:p>
            <a:pPr algn="r"/>
            <a:r>
              <a:rPr lang="en-US" dirty="0"/>
              <a:t>AAAAI Work Group Report, 2020</a:t>
            </a:r>
          </a:p>
        </p:txBody>
      </p:sp>
      <p:graphicFrame>
        <p:nvGraphicFramePr>
          <p:cNvPr id="7" name="Chart 6">
            <a:extLst>
              <a:ext uri="{FF2B5EF4-FFF2-40B4-BE49-F238E27FC236}">
                <a16:creationId xmlns:a16="http://schemas.microsoft.com/office/drawing/2014/main" id="{C3776C94-1843-AD7C-912F-96C049BF22C7}"/>
              </a:ext>
            </a:extLst>
          </p:cNvPr>
          <p:cNvGraphicFramePr/>
          <p:nvPr>
            <p:extLst>
              <p:ext uri="{D42A27DB-BD31-4B8C-83A1-F6EECF244321}">
                <p14:modId xmlns:p14="http://schemas.microsoft.com/office/powerpoint/2010/main" val="2289578668"/>
              </p:ext>
            </p:extLst>
          </p:nvPr>
        </p:nvGraphicFramePr>
        <p:xfrm>
          <a:off x="5833750" y="1415320"/>
          <a:ext cx="5999741" cy="453431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7504782-7732-B41E-A244-FFF5B94EC5C0}"/>
              </a:ext>
            </a:extLst>
          </p:cNvPr>
          <p:cNvSpPr txBox="1"/>
          <p:nvPr/>
        </p:nvSpPr>
        <p:spPr>
          <a:xfrm>
            <a:off x="6482397" y="1015210"/>
            <a:ext cx="4613764" cy="400110"/>
          </a:xfrm>
          <a:prstGeom prst="rect">
            <a:avLst/>
          </a:prstGeom>
          <a:noFill/>
        </p:spPr>
        <p:txBody>
          <a:bodyPr wrap="none" rtlCol="0">
            <a:spAutoFit/>
          </a:bodyPr>
          <a:lstStyle/>
          <a:p>
            <a:r>
              <a:rPr lang="en-US" sz="2000" b="1" dirty="0"/>
              <a:t>Example: Six Dose Protocol for OFC</a:t>
            </a:r>
          </a:p>
        </p:txBody>
      </p:sp>
    </p:spTree>
    <p:extLst>
      <p:ext uri="{BB962C8B-B14F-4D97-AF65-F5344CB8AC3E}">
        <p14:creationId xmlns:p14="http://schemas.microsoft.com/office/powerpoint/2010/main" val="19285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895234-C851-EFEA-44B0-2EAF2FD640F0}"/>
              </a:ext>
            </a:extLst>
          </p:cNvPr>
          <p:cNvSpPr>
            <a:spLocks noGrp="1"/>
          </p:cNvSpPr>
          <p:nvPr>
            <p:ph type="title"/>
          </p:nvPr>
        </p:nvSpPr>
        <p:spPr>
          <a:xfrm>
            <a:off x="1075767" y="1188637"/>
            <a:ext cx="2988234" cy="4480726"/>
          </a:xfrm>
        </p:spPr>
        <p:txBody>
          <a:bodyPr>
            <a:normAutofit/>
          </a:bodyPr>
          <a:lstStyle/>
          <a:p>
            <a:pPr algn="r"/>
            <a:r>
              <a:rPr lang="en-US" sz="4600"/>
              <a:t>Role of Registered Dietitians in OFCs</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483F2C-7DEF-ECE9-8637-405A96DDD123}"/>
              </a:ext>
            </a:extLst>
          </p:cNvPr>
          <p:cNvSpPr>
            <a:spLocks noGrp="1"/>
          </p:cNvSpPr>
          <p:nvPr>
            <p:ph idx="1"/>
          </p:nvPr>
        </p:nvSpPr>
        <p:spPr>
          <a:xfrm>
            <a:off x="5199839" y="1524174"/>
            <a:ext cx="5177211" cy="4020493"/>
          </a:xfrm>
        </p:spPr>
        <p:txBody>
          <a:bodyPr anchor="ctr">
            <a:normAutofit/>
          </a:bodyPr>
          <a:lstStyle/>
          <a:p>
            <a:pPr>
              <a:lnSpc>
                <a:spcPct val="110000"/>
              </a:lnSpc>
              <a:spcBef>
                <a:spcPts val="1200"/>
              </a:spcBef>
            </a:pPr>
            <a:r>
              <a:rPr lang="en-US" sz="2000" dirty="0"/>
              <a:t>Develop OFC dosing protocols</a:t>
            </a:r>
          </a:p>
          <a:p>
            <a:pPr>
              <a:lnSpc>
                <a:spcPct val="110000"/>
              </a:lnSpc>
              <a:spcBef>
                <a:spcPts val="1200"/>
              </a:spcBef>
            </a:pPr>
            <a:r>
              <a:rPr lang="en-US" sz="2000" dirty="0"/>
              <a:t>Determine age-appropriate servings, textures, and/or protein content of foods</a:t>
            </a:r>
          </a:p>
          <a:p>
            <a:pPr>
              <a:lnSpc>
                <a:spcPct val="110000"/>
              </a:lnSpc>
              <a:spcBef>
                <a:spcPts val="1200"/>
              </a:spcBef>
            </a:pPr>
            <a:r>
              <a:rPr lang="en-US" sz="2000" dirty="0"/>
              <a:t>Determine appropriate challenge vehicles</a:t>
            </a:r>
          </a:p>
          <a:p>
            <a:pPr>
              <a:lnSpc>
                <a:spcPct val="110000"/>
              </a:lnSpc>
              <a:spcBef>
                <a:spcPts val="1200"/>
              </a:spcBef>
            </a:pPr>
            <a:r>
              <a:rPr lang="en-US" sz="2000" dirty="0"/>
              <a:t>Manage volume of OFC</a:t>
            </a:r>
          </a:p>
          <a:p>
            <a:pPr>
              <a:lnSpc>
                <a:spcPct val="110000"/>
              </a:lnSpc>
              <a:spcBef>
                <a:spcPts val="1200"/>
              </a:spcBef>
            </a:pPr>
            <a:r>
              <a:rPr lang="en-US" sz="2000" dirty="0"/>
              <a:t>Provide post-challenge avoidance or introduction education </a:t>
            </a:r>
          </a:p>
          <a:p>
            <a:pPr>
              <a:lnSpc>
                <a:spcPct val="110000"/>
              </a:lnSpc>
              <a:spcBef>
                <a:spcPts val="1200"/>
              </a:spcBef>
            </a:pPr>
            <a:r>
              <a:rPr lang="en-US" sz="2000" dirty="0"/>
              <a:t>Help trouble-shoot when patient doesn’t want to eat the food</a:t>
            </a:r>
          </a:p>
        </p:txBody>
      </p:sp>
    </p:spTree>
    <p:extLst>
      <p:ext uri="{BB962C8B-B14F-4D97-AF65-F5344CB8AC3E}">
        <p14:creationId xmlns:p14="http://schemas.microsoft.com/office/powerpoint/2010/main" val="354268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A85CD0D-13EC-0595-B88A-E36089F2E3DB}"/>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Nutrition Care for Food Allergy</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1171FA4-4835-5357-2E6F-625A4A4F146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27433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D77B92-CB36-4B20-A59A-59625E0F0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6C23-B070-46C5-68A8-07C4554E085E}"/>
              </a:ext>
            </a:extLst>
          </p:cNvPr>
          <p:cNvSpPr>
            <a:spLocks noGrp="1"/>
          </p:cNvSpPr>
          <p:nvPr>
            <p:ph type="title"/>
          </p:nvPr>
        </p:nvSpPr>
        <p:spPr>
          <a:xfrm>
            <a:off x="645064" y="1248230"/>
            <a:ext cx="3975465" cy="2905760"/>
          </a:xfrm>
        </p:spPr>
        <p:txBody>
          <a:bodyPr anchor="t">
            <a:normAutofit/>
          </a:bodyPr>
          <a:lstStyle/>
          <a:p>
            <a:pPr>
              <a:lnSpc>
                <a:spcPct val="100000"/>
              </a:lnSpc>
            </a:pPr>
            <a:r>
              <a:rPr lang="en-US" dirty="0"/>
              <a:t>Most Common Food Allergens in all Children (United States)</a:t>
            </a:r>
          </a:p>
        </p:txBody>
      </p:sp>
      <p:grpSp>
        <p:nvGrpSpPr>
          <p:cNvPr id="16" name="Group 15">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7" name="Rectangle 1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4">
            <a:extLst>
              <a:ext uri="{FF2B5EF4-FFF2-40B4-BE49-F238E27FC236}">
                <a16:creationId xmlns:a16="http://schemas.microsoft.com/office/drawing/2014/main" id="{278E5305-6D05-F051-4BD8-0FFF52051A7B}"/>
              </a:ext>
            </a:extLst>
          </p:cNvPr>
          <p:cNvGraphicFramePr>
            <a:graphicFrameLocks noGrp="1"/>
          </p:cNvGraphicFramePr>
          <p:nvPr>
            <p:ph idx="1"/>
            <p:extLst>
              <p:ext uri="{D42A27DB-BD31-4B8C-83A1-F6EECF244321}">
                <p14:modId xmlns:p14="http://schemas.microsoft.com/office/powerpoint/2010/main" val="4115996474"/>
              </p:ext>
            </p:extLst>
          </p:nvPr>
        </p:nvGraphicFramePr>
        <p:xfrm>
          <a:off x="5646882" y="772662"/>
          <a:ext cx="5478948" cy="5272284"/>
        </p:xfrm>
        <a:graphic>
          <a:graphicData uri="http://schemas.openxmlformats.org/drawingml/2006/table">
            <a:tbl>
              <a:tblPr firstRow="1" bandRow="1">
                <a:tableStyleId>{00A15C55-8517-42AA-B614-E9B94910E393}</a:tableStyleId>
              </a:tblPr>
              <a:tblGrid>
                <a:gridCol w="2453215">
                  <a:extLst>
                    <a:ext uri="{9D8B030D-6E8A-4147-A177-3AD203B41FA5}">
                      <a16:colId xmlns:a16="http://schemas.microsoft.com/office/drawing/2014/main" val="733940212"/>
                    </a:ext>
                  </a:extLst>
                </a:gridCol>
                <a:gridCol w="3025733">
                  <a:extLst>
                    <a:ext uri="{9D8B030D-6E8A-4147-A177-3AD203B41FA5}">
                      <a16:colId xmlns:a16="http://schemas.microsoft.com/office/drawing/2014/main" val="3959305246"/>
                    </a:ext>
                  </a:extLst>
                </a:gridCol>
              </a:tblGrid>
              <a:tr h="569960">
                <a:tc>
                  <a:txBody>
                    <a:bodyPr/>
                    <a:lstStyle/>
                    <a:p>
                      <a:pPr algn="ctr">
                        <a:spcBef>
                          <a:spcPts val="300"/>
                        </a:spcBef>
                        <a:spcAft>
                          <a:spcPts val="300"/>
                        </a:spcAft>
                      </a:pPr>
                      <a:r>
                        <a:rPr lang="en-US" sz="2400"/>
                        <a:t>Food Allergy</a:t>
                      </a:r>
                    </a:p>
                  </a:txBody>
                  <a:tcPr marL="131395" marR="131395" marT="65697" marB="65697" anchor="ctr"/>
                </a:tc>
                <a:tc>
                  <a:txBody>
                    <a:bodyPr/>
                    <a:lstStyle/>
                    <a:p>
                      <a:pPr algn="ctr">
                        <a:spcBef>
                          <a:spcPts val="300"/>
                        </a:spcBef>
                        <a:spcAft>
                          <a:spcPts val="300"/>
                        </a:spcAft>
                      </a:pPr>
                      <a:r>
                        <a:rPr lang="en-US" sz="2400" dirty="0"/>
                        <a:t>Percentage Impacted</a:t>
                      </a:r>
                    </a:p>
                  </a:txBody>
                  <a:tcPr marL="131395" marR="131395" marT="65697" marB="65697" anchor="ctr"/>
                </a:tc>
                <a:extLst>
                  <a:ext uri="{0D108BD9-81ED-4DB2-BD59-A6C34878D82A}">
                    <a16:rowId xmlns:a16="http://schemas.microsoft.com/office/drawing/2014/main" val="2271273703"/>
                  </a:ext>
                </a:extLst>
              </a:tr>
              <a:tr h="489930">
                <a:tc>
                  <a:txBody>
                    <a:bodyPr/>
                    <a:lstStyle/>
                    <a:p>
                      <a:pPr algn="ctr">
                        <a:spcBef>
                          <a:spcPts val="300"/>
                        </a:spcBef>
                        <a:spcAft>
                          <a:spcPts val="300"/>
                        </a:spcAft>
                      </a:pPr>
                      <a:r>
                        <a:rPr lang="en-US" sz="2100" dirty="0"/>
                        <a:t>Peanut</a:t>
                      </a:r>
                    </a:p>
                  </a:txBody>
                  <a:tcPr marL="131395" marR="131395" marT="65697" marB="65697"/>
                </a:tc>
                <a:tc>
                  <a:txBody>
                    <a:bodyPr/>
                    <a:lstStyle/>
                    <a:p>
                      <a:pPr algn="ctr">
                        <a:spcBef>
                          <a:spcPts val="300"/>
                        </a:spcBef>
                        <a:spcAft>
                          <a:spcPts val="300"/>
                        </a:spcAft>
                      </a:pPr>
                      <a:r>
                        <a:rPr lang="en-US" sz="2100" dirty="0"/>
                        <a:t>2.2%</a:t>
                      </a:r>
                    </a:p>
                  </a:txBody>
                  <a:tcPr marL="131395" marR="131395" marT="65697" marB="65697"/>
                </a:tc>
                <a:extLst>
                  <a:ext uri="{0D108BD9-81ED-4DB2-BD59-A6C34878D82A}">
                    <a16:rowId xmlns:a16="http://schemas.microsoft.com/office/drawing/2014/main" val="3955652748"/>
                  </a:ext>
                </a:extLst>
              </a:tr>
              <a:tr h="489930">
                <a:tc>
                  <a:txBody>
                    <a:bodyPr/>
                    <a:lstStyle/>
                    <a:p>
                      <a:pPr algn="ctr">
                        <a:spcBef>
                          <a:spcPts val="300"/>
                        </a:spcBef>
                        <a:spcAft>
                          <a:spcPts val="300"/>
                        </a:spcAft>
                      </a:pPr>
                      <a:r>
                        <a:rPr lang="en-US" sz="2100" dirty="0"/>
                        <a:t>Cow’s milk*</a:t>
                      </a:r>
                    </a:p>
                  </a:txBody>
                  <a:tcPr marL="131395" marR="131395" marT="65697" marB="65697"/>
                </a:tc>
                <a:tc>
                  <a:txBody>
                    <a:bodyPr/>
                    <a:lstStyle/>
                    <a:p>
                      <a:pPr algn="ctr">
                        <a:spcBef>
                          <a:spcPts val="300"/>
                        </a:spcBef>
                        <a:spcAft>
                          <a:spcPts val="300"/>
                        </a:spcAft>
                      </a:pPr>
                      <a:r>
                        <a:rPr lang="en-US" sz="2100" dirty="0"/>
                        <a:t>1.9%</a:t>
                      </a:r>
                    </a:p>
                  </a:txBody>
                  <a:tcPr marL="131395" marR="131395" marT="65697" marB="65697"/>
                </a:tc>
                <a:extLst>
                  <a:ext uri="{0D108BD9-81ED-4DB2-BD59-A6C34878D82A}">
                    <a16:rowId xmlns:a16="http://schemas.microsoft.com/office/drawing/2014/main" val="317520061"/>
                  </a:ext>
                </a:extLst>
              </a:tr>
              <a:tr h="489930">
                <a:tc>
                  <a:txBody>
                    <a:bodyPr/>
                    <a:lstStyle/>
                    <a:p>
                      <a:pPr algn="ctr">
                        <a:spcBef>
                          <a:spcPts val="300"/>
                        </a:spcBef>
                        <a:spcAft>
                          <a:spcPts val="300"/>
                        </a:spcAft>
                      </a:pPr>
                      <a:r>
                        <a:rPr lang="en-US" sz="2100" dirty="0"/>
                        <a:t>Shellfish</a:t>
                      </a:r>
                    </a:p>
                  </a:txBody>
                  <a:tcPr marL="131395" marR="131395" marT="65697" marB="65697"/>
                </a:tc>
                <a:tc>
                  <a:txBody>
                    <a:bodyPr/>
                    <a:lstStyle/>
                    <a:p>
                      <a:pPr algn="ctr">
                        <a:spcBef>
                          <a:spcPts val="300"/>
                        </a:spcBef>
                        <a:spcAft>
                          <a:spcPts val="300"/>
                        </a:spcAft>
                      </a:pPr>
                      <a:r>
                        <a:rPr lang="en-US" sz="2100" dirty="0"/>
                        <a:t>1.3%</a:t>
                      </a:r>
                    </a:p>
                  </a:txBody>
                  <a:tcPr marL="131395" marR="131395" marT="65697" marB="65697"/>
                </a:tc>
                <a:extLst>
                  <a:ext uri="{0D108BD9-81ED-4DB2-BD59-A6C34878D82A}">
                    <a16:rowId xmlns:a16="http://schemas.microsoft.com/office/drawing/2014/main" val="905486319"/>
                  </a:ext>
                </a:extLst>
              </a:tr>
              <a:tr h="489930">
                <a:tc>
                  <a:txBody>
                    <a:bodyPr/>
                    <a:lstStyle/>
                    <a:p>
                      <a:pPr algn="ctr">
                        <a:spcBef>
                          <a:spcPts val="300"/>
                        </a:spcBef>
                        <a:spcAft>
                          <a:spcPts val="300"/>
                        </a:spcAft>
                      </a:pPr>
                      <a:r>
                        <a:rPr lang="en-US" sz="2100" dirty="0"/>
                        <a:t>Tree nuts</a:t>
                      </a:r>
                    </a:p>
                  </a:txBody>
                  <a:tcPr marL="131395" marR="131395" marT="65697" marB="65697"/>
                </a:tc>
                <a:tc>
                  <a:txBody>
                    <a:bodyPr/>
                    <a:lstStyle/>
                    <a:p>
                      <a:pPr algn="ctr">
                        <a:spcBef>
                          <a:spcPts val="300"/>
                        </a:spcBef>
                        <a:spcAft>
                          <a:spcPts val="300"/>
                        </a:spcAft>
                      </a:pPr>
                      <a:r>
                        <a:rPr lang="en-US" sz="2100" dirty="0"/>
                        <a:t>1.2%</a:t>
                      </a:r>
                    </a:p>
                  </a:txBody>
                  <a:tcPr marL="131395" marR="131395" marT="65697" marB="65697"/>
                </a:tc>
                <a:extLst>
                  <a:ext uri="{0D108BD9-81ED-4DB2-BD59-A6C34878D82A}">
                    <a16:rowId xmlns:a16="http://schemas.microsoft.com/office/drawing/2014/main" val="1906963927"/>
                  </a:ext>
                </a:extLst>
              </a:tr>
              <a:tr h="489930">
                <a:tc>
                  <a:txBody>
                    <a:bodyPr/>
                    <a:lstStyle/>
                    <a:p>
                      <a:pPr algn="ctr">
                        <a:spcBef>
                          <a:spcPts val="300"/>
                        </a:spcBef>
                        <a:spcAft>
                          <a:spcPts val="300"/>
                        </a:spcAft>
                      </a:pPr>
                      <a:r>
                        <a:rPr lang="en-US" sz="2100" dirty="0"/>
                        <a:t>Egg*</a:t>
                      </a:r>
                    </a:p>
                  </a:txBody>
                  <a:tcPr marL="131395" marR="131395" marT="65697" marB="65697"/>
                </a:tc>
                <a:tc>
                  <a:txBody>
                    <a:bodyPr/>
                    <a:lstStyle/>
                    <a:p>
                      <a:pPr algn="ctr">
                        <a:spcBef>
                          <a:spcPts val="300"/>
                        </a:spcBef>
                        <a:spcAft>
                          <a:spcPts val="300"/>
                        </a:spcAft>
                      </a:pPr>
                      <a:r>
                        <a:rPr lang="en-US" sz="2100" dirty="0"/>
                        <a:t>0.9%</a:t>
                      </a:r>
                    </a:p>
                  </a:txBody>
                  <a:tcPr marL="131395" marR="131395" marT="65697" marB="65697"/>
                </a:tc>
                <a:extLst>
                  <a:ext uri="{0D108BD9-81ED-4DB2-BD59-A6C34878D82A}">
                    <a16:rowId xmlns:a16="http://schemas.microsoft.com/office/drawing/2014/main" val="2928944695"/>
                  </a:ext>
                </a:extLst>
              </a:tr>
              <a:tr h="489930">
                <a:tc>
                  <a:txBody>
                    <a:bodyPr/>
                    <a:lstStyle/>
                    <a:p>
                      <a:pPr algn="ctr">
                        <a:spcBef>
                          <a:spcPts val="300"/>
                        </a:spcBef>
                        <a:spcAft>
                          <a:spcPts val="300"/>
                        </a:spcAft>
                      </a:pPr>
                      <a:r>
                        <a:rPr lang="en-US" sz="2100" dirty="0"/>
                        <a:t>Fin fish</a:t>
                      </a:r>
                    </a:p>
                  </a:txBody>
                  <a:tcPr marL="131395" marR="131395" marT="65697" marB="65697"/>
                </a:tc>
                <a:tc>
                  <a:txBody>
                    <a:bodyPr/>
                    <a:lstStyle/>
                    <a:p>
                      <a:pPr algn="ctr">
                        <a:spcBef>
                          <a:spcPts val="300"/>
                        </a:spcBef>
                        <a:spcAft>
                          <a:spcPts val="300"/>
                        </a:spcAft>
                      </a:pPr>
                      <a:r>
                        <a:rPr lang="en-US" sz="2100" dirty="0"/>
                        <a:t>0.6%</a:t>
                      </a:r>
                    </a:p>
                  </a:txBody>
                  <a:tcPr marL="131395" marR="131395" marT="65697" marB="65697"/>
                </a:tc>
                <a:extLst>
                  <a:ext uri="{0D108BD9-81ED-4DB2-BD59-A6C34878D82A}">
                    <a16:rowId xmlns:a16="http://schemas.microsoft.com/office/drawing/2014/main" val="2539592310"/>
                  </a:ext>
                </a:extLst>
              </a:tr>
              <a:tr h="489930">
                <a:tc>
                  <a:txBody>
                    <a:bodyPr/>
                    <a:lstStyle/>
                    <a:p>
                      <a:pPr algn="ctr">
                        <a:spcBef>
                          <a:spcPts val="300"/>
                        </a:spcBef>
                        <a:spcAft>
                          <a:spcPts val="300"/>
                        </a:spcAft>
                      </a:pPr>
                      <a:r>
                        <a:rPr lang="en-US" sz="2100" dirty="0"/>
                        <a:t>Wheat*</a:t>
                      </a:r>
                    </a:p>
                  </a:txBody>
                  <a:tcPr marL="131395" marR="131395" marT="65697" marB="65697"/>
                </a:tc>
                <a:tc>
                  <a:txBody>
                    <a:bodyPr/>
                    <a:lstStyle/>
                    <a:p>
                      <a:pPr algn="ctr">
                        <a:spcBef>
                          <a:spcPts val="300"/>
                        </a:spcBef>
                        <a:spcAft>
                          <a:spcPts val="300"/>
                        </a:spcAft>
                      </a:pPr>
                      <a:r>
                        <a:rPr lang="en-US" sz="2100" dirty="0"/>
                        <a:t>0.5%</a:t>
                      </a:r>
                    </a:p>
                  </a:txBody>
                  <a:tcPr marL="131395" marR="131395" marT="65697" marB="65697"/>
                </a:tc>
                <a:extLst>
                  <a:ext uri="{0D108BD9-81ED-4DB2-BD59-A6C34878D82A}">
                    <a16:rowId xmlns:a16="http://schemas.microsoft.com/office/drawing/2014/main" val="1765084232"/>
                  </a:ext>
                </a:extLst>
              </a:tr>
              <a:tr h="489930">
                <a:tc>
                  <a:txBody>
                    <a:bodyPr/>
                    <a:lstStyle/>
                    <a:p>
                      <a:pPr algn="ctr">
                        <a:spcBef>
                          <a:spcPts val="300"/>
                        </a:spcBef>
                        <a:spcAft>
                          <a:spcPts val="300"/>
                        </a:spcAft>
                      </a:pPr>
                      <a:r>
                        <a:rPr lang="en-US" sz="2100"/>
                        <a:t>Soy</a:t>
                      </a:r>
                    </a:p>
                  </a:txBody>
                  <a:tcPr marL="131395" marR="131395" marT="65697" marB="65697"/>
                </a:tc>
                <a:tc>
                  <a:txBody>
                    <a:bodyPr/>
                    <a:lstStyle/>
                    <a:p>
                      <a:pPr algn="ctr">
                        <a:spcBef>
                          <a:spcPts val="300"/>
                        </a:spcBef>
                        <a:spcAft>
                          <a:spcPts val="300"/>
                        </a:spcAft>
                      </a:pPr>
                      <a:r>
                        <a:rPr lang="en-US" sz="2100" dirty="0"/>
                        <a:t>0.5%</a:t>
                      </a:r>
                    </a:p>
                  </a:txBody>
                  <a:tcPr marL="131395" marR="131395" marT="65697" marB="65697"/>
                </a:tc>
                <a:extLst>
                  <a:ext uri="{0D108BD9-81ED-4DB2-BD59-A6C34878D82A}">
                    <a16:rowId xmlns:a16="http://schemas.microsoft.com/office/drawing/2014/main" val="2632264916"/>
                  </a:ext>
                </a:extLst>
              </a:tr>
              <a:tr h="489930">
                <a:tc>
                  <a:txBody>
                    <a:bodyPr/>
                    <a:lstStyle/>
                    <a:p>
                      <a:pPr algn="ctr">
                        <a:spcBef>
                          <a:spcPts val="300"/>
                        </a:spcBef>
                        <a:spcAft>
                          <a:spcPts val="300"/>
                        </a:spcAft>
                      </a:pPr>
                      <a:r>
                        <a:rPr lang="en-US" sz="2100"/>
                        <a:t>Sesame</a:t>
                      </a:r>
                    </a:p>
                  </a:txBody>
                  <a:tcPr marL="131395" marR="131395" marT="65697" marB="65697"/>
                </a:tc>
                <a:tc>
                  <a:txBody>
                    <a:bodyPr/>
                    <a:lstStyle/>
                    <a:p>
                      <a:pPr algn="ctr">
                        <a:spcBef>
                          <a:spcPts val="300"/>
                        </a:spcBef>
                        <a:spcAft>
                          <a:spcPts val="300"/>
                        </a:spcAft>
                      </a:pPr>
                      <a:r>
                        <a:rPr lang="en-US" sz="2100" dirty="0"/>
                        <a:t>0.2%</a:t>
                      </a:r>
                    </a:p>
                  </a:txBody>
                  <a:tcPr marL="131395" marR="131395" marT="65697" marB="65697"/>
                </a:tc>
                <a:extLst>
                  <a:ext uri="{0D108BD9-81ED-4DB2-BD59-A6C34878D82A}">
                    <a16:rowId xmlns:a16="http://schemas.microsoft.com/office/drawing/2014/main" val="2958387890"/>
                  </a:ext>
                </a:extLst>
              </a:tr>
            </a:tbl>
          </a:graphicData>
        </a:graphic>
      </p:graphicFrame>
      <p:sp>
        <p:nvSpPr>
          <p:cNvPr id="3" name="TextBox 2">
            <a:extLst>
              <a:ext uri="{FF2B5EF4-FFF2-40B4-BE49-F238E27FC236}">
                <a16:creationId xmlns:a16="http://schemas.microsoft.com/office/drawing/2014/main" id="{5246B843-9FE3-47E0-5CDF-F00F2C949A04}"/>
              </a:ext>
            </a:extLst>
          </p:cNvPr>
          <p:cNvSpPr txBox="1"/>
          <p:nvPr/>
        </p:nvSpPr>
        <p:spPr>
          <a:xfrm>
            <a:off x="6223015" y="6467996"/>
            <a:ext cx="5231577" cy="369332"/>
          </a:xfrm>
          <a:prstGeom prst="rect">
            <a:avLst/>
          </a:prstGeom>
          <a:noFill/>
        </p:spPr>
        <p:txBody>
          <a:bodyPr wrap="square" rtlCol="0">
            <a:spAutoFit/>
          </a:bodyPr>
          <a:lstStyle/>
          <a:p>
            <a:pPr algn="r"/>
            <a:r>
              <a:rPr lang="en-US" dirty="0"/>
              <a:t>Gupta et al., 2018</a:t>
            </a:r>
          </a:p>
        </p:txBody>
      </p:sp>
      <p:sp>
        <p:nvSpPr>
          <p:cNvPr id="5" name="TextBox 4">
            <a:extLst>
              <a:ext uri="{FF2B5EF4-FFF2-40B4-BE49-F238E27FC236}">
                <a16:creationId xmlns:a16="http://schemas.microsoft.com/office/drawing/2014/main" id="{3E41B98D-1B83-9185-5DB8-1439FC674CE7}"/>
              </a:ext>
            </a:extLst>
          </p:cNvPr>
          <p:cNvSpPr txBox="1"/>
          <p:nvPr/>
        </p:nvSpPr>
        <p:spPr>
          <a:xfrm>
            <a:off x="645064" y="5669404"/>
            <a:ext cx="4274362" cy="369332"/>
          </a:xfrm>
          <a:prstGeom prst="rect">
            <a:avLst/>
          </a:prstGeom>
          <a:noFill/>
        </p:spPr>
        <p:txBody>
          <a:bodyPr wrap="square" rtlCol="0">
            <a:spAutoFit/>
          </a:bodyPr>
          <a:lstStyle/>
          <a:p>
            <a:r>
              <a:rPr lang="en-US" dirty="0">
                <a:solidFill>
                  <a:schemeClr val="bg1"/>
                </a:solidFill>
              </a:rPr>
              <a:t>*higher prevalence in children &lt;2 years</a:t>
            </a:r>
          </a:p>
        </p:txBody>
      </p:sp>
    </p:spTree>
    <p:extLst>
      <p:ext uri="{BB962C8B-B14F-4D97-AF65-F5344CB8AC3E}">
        <p14:creationId xmlns:p14="http://schemas.microsoft.com/office/powerpoint/2010/main" val="231937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0CDB04-B290-8C88-7ACE-18453E633DC5}"/>
              </a:ext>
            </a:extLst>
          </p:cNvPr>
          <p:cNvSpPr>
            <a:spLocks noGrp="1"/>
          </p:cNvSpPr>
          <p:nvPr>
            <p:ph type="title"/>
          </p:nvPr>
        </p:nvSpPr>
        <p:spPr>
          <a:xfrm>
            <a:off x="1075766" y="1188637"/>
            <a:ext cx="3172111" cy="4480726"/>
          </a:xfrm>
        </p:spPr>
        <p:txBody>
          <a:bodyPr>
            <a:normAutofit/>
          </a:bodyPr>
          <a:lstStyle/>
          <a:p>
            <a:pPr algn="r"/>
            <a:r>
              <a:rPr lang="en-US" dirty="0"/>
              <a:t>Adult-onset </a:t>
            </a:r>
            <a:r>
              <a:rPr lang="en-US" dirty="0" err="1"/>
              <a:t>IgE</a:t>
            </a:r>
            <a:r>
              <a:rPr lang="en-US" dirty="0"/>
              <a:t>-mediated Food Allergy</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BD58D0-0CB6-6BED-E31C-60C54FCBEF64}"/>
              </a:ext>
            </a:extLst>
          </p:cNvPr>
          <p:cNvSpPr>
            <a:spLocks noGrp="1"/>
          </p:cNvSpPr>
          <p:nvPr>
            <p:ph idx="1"/>
          </p:nvPr>
        </p:nvSpPr>
        <p:spPr>
          <a:xfrm>
            <a:off x="5060709" y="1629414"/>
            <a:ext cx="5860971" cy="4323913"/>
          </a:xfrm>
        </p:spPr>
        <p:txBody>
          <a:bodyPr anchor="ctr">
            <a:normAutofit lnSpcReduction="10000"/>
          </a:bodyPr>
          <a:lstStyle/>
          <a:p>
            <a:pPr>
              <a:lnSpc>
                <a:spcPct val="100000"/>
              </a:lnSpc>
              <a:spcAft>
                <a:spcPts val="1800"/>
              </a:spcAft>
            </a:pPr>
            <a:r>
              <a:rPr lang="en-US" sz="2400" dirty="0"/>
              <a:t>Little published – more research needed!</a:t>
            </a:r>
          </a:p>
          <a:p>
            <a:pPr>
              <a:lnSpc>
                <a:spcPct val="100000"/>
              </a:lnSpc>
            </a:pPr>
            <a:r>
              <a:rPr lang="en-US" sz="2400" dirty="0"/>
              <a:t>2015 study identified 171 cases</a:t>
            </a:r>
          </a:p>
          <a:p>
            <a:pPr lvl="1">
              <a:lnSpc>
                <a:spcPct val="100000"/>
              </a:lnSpc>
            </a:pPr>
            <a:r>
              <a:rPr lang="en-US" sz="2000" dirty="0"/>
              <a:t>Age of onset peaked in early 30s</a:t>
            </a:r>
          </a:p>
          <a:p>
            <a:pPr lvl="1">
              <a:lnSpc>
                <a:spcPct val="100000"/>
              </a:lnSpc>
            </a:pPr>
            <a:r>
              <a:rPr lang="en-US" sz="2000" dirty="0"/>
              <a:t>49% reported anaphylaxis</a:t>
            </a:r>
          </a:p>
          <a:p>
            <a:pPr lvl="1">
              <a:lnSpc>
                <a:spcPct val="100000"/>
              </a:lnSpc>
            </a:pPr>
            <a:r>
              <a:rPr lang="en-US" sz="2000" dirty="0"/>
              <a:t>Most common new allergies: </a:t>
            </a:r>
          </a:p>
          <a:p>
            <a:pPr lvl="2">
              <a:lnSpc>
                <a:spcPct val="100000"/>
              </a:lnSpc>
            </a:pPr>
            <a:r>
              <a:rPr lang="en-US" sz="1800" dirty="0"/>
              <a:t>Shellfish </a:t>
            </a:r>
          </a:p>
          <a:p>
            <a:pPr lvl="2">
              <a:lnSpc>
                <a:spcPct val="100000"/>
              </a:lnSpc>
            </a:pPr>
            <a:r>
              <a:rPr lang="en-US" sz="1800" dirty="0"/>
              <a:t>Tree nut</a:t>
            </a:r>
          </a:p>
          <a:p>
            <a:pPr lvl="2">
              <a:lnSpc>
                <a:spcPct val="100000"/>
              </a:lnSpc>
            </a:pPr>
            <a:r>
              <a:rPr lang="en-US" sz="1800" dirty="0"/>
              <a:t>Fish</a:t>
            </a:r>
          </a:p>
          <a:p>
            <a:pPr lvl="2">
              <a:lnSpc>
                <a:spcPct val="100000"/>
              </a:lnSpc>
            </a:pPr>
            <a:r>
              <a:rPr lang="en-US" sz="1800" dirty="0"/>
              <a:t>Soy</a:t>
            </a:r>
          </a:p>
          <a:p>
            <a:pPr lvl="2">
              <a:lnSpc>
                <a:spcPct val="100000"/>
              </a:lnSpc>
            </a:pPr>
            <a:r>
              <a:rPr lang="en-US" sz="1800" dirty="0"/>
              <a:t>Peanut</a:t>
            </a:r>
            <a:endParaRPr lang="en-US" sz="2400" dirty="0"/>
          </a:p>
        </p:txBody>
      </p:sp>
      <p:sp>
        <p:nvSpPr>
          <p:cNvPr id="5" name="TextBox 4">
            <a:extLst>
              <a:ext uri="{FF2B5EF4-FFF2-40B4-BE49-F238E27FC236}">
                <a16:creationId xmlns:a16="http://schemas.microsoft.com/office/drawing/2014/main" id="{1FA95371-07EF-DD85-D189-E8A37EE4F066}"/>
              </a:ext>
            </a:extLst>
          </p:cNvPr>
          <p:cNvSpPr txBox="1"/>
          <p:nvPr/>
        </p:nvSpPr>
        <p:spPr>
          <a:xfrm>
            <a:off x="6672958" y="6467995"/>
            <a:ext cx="5160533" cy="369332"/>
          </a:xfrm>
          <a:prstGeom prst="rect">
            <a:avLst/>
          </a:prstGeom>
          <a:noFill/>
        </p:spPr>
        <p:txBody>
          <a:bodyPr wrap="square" rtlCol="0">
            <a:spAutoFit/>
          </a:bodyPr>
          <a:lstStyle/>
          <a:p>
            <a:pPr algn="r"/>
            <a:r>
              <a:rPr lang="en-US" dirty="0" err="1"/>
              <a:t>Sicherer</a:t>
            </a:r>
            <a:r>
              <a:rPr lang="en-US" dirty="0"/>
              <a:t> &amp; Sampson, 2018</a:t>
            </a:r>
          </a:p>
        </p:txBody>
      </p:sp>
    </p:spTree>
    <p:extLst>
      <p:ext uri="{BB962C8B-B14F-4D97-AF65-F5344CB8AC3E}">
        <p14:creationId xmlns:p14="http://schemas.microsoft.com/office/powerpoint/2010/main" val="2462217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411903" y="1523721"/>
            <a:ext cx="9362303" cy="2551829"/>
          </a:xfrm>
        </p:spPr>
        <p:txBody>
          <a:bodyPr vert="horz" lIns="91440" tIns="45720" rIns="91440" bIns="45720" rtlCol="0" anchor="ctr">
            <a:normAutofit fontScale="90000"/>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Only high protein foods can cause serious allergic reactions</a:t>
            </a:r>
          </a:p>
        </p:txBody>
      </p:sp>
    </p:spTree>
    <p:extLst>
      <p:ext uri="{BB962C8B-B14F-4D97-AF65-F5344CB8AC3E}">
        <p14:creationId xmlns:p14="http://schemas.microsoft.com/office/powerpoint/2010/main" val="381883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ackground pattern&#10;&#10;Description automatically generated">
            <a:extLst>
              <a:ext uri="{FF2B5EF4-FFF2-40B4-BE49-F238E27FC236}">
                <a16:creationId xmlns:a16="http://schemas.microsoft.com/office/drawing/2014/main" id="{478F614C-B3F5-7496-923B-C0D86B75E08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313"/>
          <a:stretch/>
        </p:blipFill>
        <p:spPr>
          <a:xfrm>
            <a:off x="838200" y="704765"/>
            <a:ext cx="10628376" cy="5440003"/>
          </a:xfrm>
          <a:prstGeom prst="rect">
            <a:avLst/>
          </a:prstGeom>
        </p:spPr>
      </p:pic>
      <p:sp>
        <p:nvSpPr>
          <p:cNvPr id="4" name="TextBox 3">
            <a:extLst>
              <a:ext uri="{FF2B5EF4-FFF2-40B4-BE49-F238E27FC236}">
                <a16:creationId xmlns:a16="http://schemas.microsoft.com/office/drawing/2014/main" id="{6A8D07D9-137C-8170-FB0B-78B082DFFF85}"/>
              </a:ext>
            </a:extLst>
          </p:cNvPr>
          <p:cNvSpPr txBox="1"/>
          <p:nvPr/>
        </p:nvSpPr>
        <p:spPr>
          <a:xfrm>
            <a:off x="8787766" y="5841561"/>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sp>
        <p:nvSpPr>
          <p:cNvPr id="5" name="TextBox 4">
            <a:extLst>
              <a:ext uri="{FF2B5EF4-FFF2-40B4-BE49-F238E27FC236}">
                <a16:creationId xmlns:a16="http://schemas.microsoft.com/office/drawing/2014/main" id="{FB7C6328-B134-7AA9-DF95-403EDA26247C}"/>
              </a:ext>
            </a:extLst>
          </p:cNvPr>
          <p:cNvSpPr txBox="1"/>
          <p:nvPr/>
        </p:nvSpPr>
        <p:spPr>
          <a:xfrm>
            <a:off x="529171" y="633720"/>
            <a:ext cx="6209559" cy="954107"/>
          </a:xfrm>
          <a:prstGeom prst="rect">
            <a:avLst/>
          </a:prstGeom>
          <a:noFill/>
        </p:spPr>
        <p:txBody>
          <a:bodyPr wrap="square" rtlCol="0">
            <a:spAutoFit/>
          </a:bodyPr>
          <a:lstStyle/>
          <a:p>
            <a:pPr algn="ctr"/>
            <a:r>
              <a:rPr lang="en-US" sz="2800" b="1" dirty="0">
                <a:solidFill>
                  <a:schemeClr val="accent4"/>
                </a:solidFill>
              </a:rPr>
              <a:t>Over 170 foods reported to cause allergic reactions!</a:t>
            </a:r>
          </a:p>
        </p:txBody>
      </p:sp>
    </p:spTree>
    <p:extLst>
      <p:ext uri="{BB962C8B-B14F-4D97-AF65-F5344CB8AC3E}">
        <p14:creationId xmlns:p14="http://schemas.microsoft.com/office/powerpoint/2010/main" val="228818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56FB6-B392-61B0-A918-E85D3366E71D}"/>
              </a:ext>
            </a:extLst>
          </p:cNvPr>
          <p:cNvSpPr>
            <a:spLocks noGrp="1"/>
          </p:cNvSpPr>
          <p:nvPr>
            <p:ph type="title"/>
          </p:nvPr>
        </p:nvSpPr>
        <p:spPr>
          <a:xfrm>
            <a:off x="808638" y="386930"/>
            <a:ext cx="9236700" cy="1188950"/>
          </a:xfrm>
        </p:spPr>
        <p:txBody>
          <a:bodyPr anchor="b">
            <a:normAutofit/>
          </a:bodyPr>
          <a:lstStyle/>
          <a:p>
            <a:r>
              <a:rPr lang="en-US" sz="5400"/>
              <a:t>Learning Objectives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795981-93F7-B906-D30A-0732B3135945}"/>
              </a:ext>
            </a:extLst>
          </p:cNvPr>
          <p:cNvSpPr>
            <a:spLocks noGrp="1"/>
          </p:cNvSpPr>
          <p:nvPr>
            <p:ph idx="1"/>
          </p:nvPr>
        </p:nvSpPr>
        <p:spPr>
          <a:xfrm>
            <a:off x="793660" y="2599509"/>
            <a:ext cx="10143668" cy="3435531"/>
          </a:xfrm>
        </p:spPr>
        <p:txBody>
          <a:bodyPr anchor="ctr">
            <a:normAutofit/>
          </a:bodyPr>
          <a:lstStyle/>
          <a:p>
            <a:pPr marL="514350" indent="-514350">
              <a:buFont typeface="+mj-lt"/>
              <a:buAutoNum type="arabicPeriod"/>
            </a:pPr>
            <a:r>
              <a:rPr lang="en-US" sz="2400"/>
              <a:t>Define food allergy and prevalence in both children and adults.</a:t>
            </a:r>
          </a:p>
          <a:p>
            <a:pPr marL="514350" indent="-514350">
              <a:buFont typeface="+mj-lt"/>
              <a:buAutoNum type="arabicPeriod"/>
            </a:pPr>
            <a:r>
              <a:rPr lang="en-US" sz="2400"/>
              <a:t>Identify common misconceptions in food allergy management and treatment.</a:t>
            </a:r>
          </a:p>
          <a:p>
            <a:pPr marL="514350" indent="-514350">
              <a:buFont typeface="+mj-lt"/>
              <a:buAutoNum type="arabicPeriod"/>
            </a:pPr>
            <a:r>
              <a:rPr lang="en-US" sz="2400"/>
              <a:t>Review clinical and legislative advancements in food allergy nutrition.</a:t>
            </a:r>
          </a:p>
          <a:p>
            <a:pPr marL="514350" indent="-514350">
              <a:buFont typeface="+mj-lt"/>
              <a:buAutoNum type="arabicPeriod"/>
            </a:pPr>
            <a:r>
              <a:rPr lang="en-US" sz="2400"/>
              <a:t>List strategies for food allergy prevention, specifically peanut allergy.</a:t>
            </a:r>
          </a:p>
          <a:p>
            <a:pPr marL="514350" indent="-514350">
              <a:buFont typeface="+mj-lt"/>
              <a:buAutoNum type="arabicPeriod"/>
            </a:pPr>
            <a:r>
              <a:rPr lang="en-US" sz="2400"/>
              <a:t>Discuss a case study for practice application of food allergy MNT</a:t>
            </a:r>
          </a:p>
        </p:txBody>
      </p:sp>
    </p:spTree>
    <p:extLst>
      <p:ext uri="{BB962C8B-B14F-4D97-AF65-F5344CB8AC3E}">
        <p14:creationId xmlns:p14="http://schemas.microsoft.com/office/powerpoint/2010/main" val="2459136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13B83-8877-E2A5-5D52-7E3FBF586BC6}"/>
              </a:ext>
            </a:extLst>
          </p:cNvPr>
          <p:cNvSpPr>
            <a:spLocks noGrp="1"/>
          </p:cNvSpPr>
          <p:nvPr>
            <p:ph type="title"/>
          </p:nvPr>
        </p:nvSpPr>
        <p:spPr>
          <a:xfrm>
            <a:off x="1043630" y="809898"/>
            <a:ext cx="10310169" cy="1554480"/>
          </a:xfrm>
        </p:spPr>
        <p:txBody>
          <a:bodyPr anchor="ctr">
            <a:normAutofit/>
          </a:bodyPr>
          <a:lstStyle/>
          <a:p>
            <a:r>
              <a:rPr lang="en-US" dirty="0"/>
              <a:t>How to avoid </a:t>
            </a:r>
            <a:r>
              <a:rPr lang="en-US" dirty="0" err="1"/>
              <a:t>IgE</a:t>
            </a:r>
            <a:r>
              <a:rPr lang="en-US" dirty="0"/>
              <a:t> food allergy reactions?</a:t>
            </a:r>
          </a:p>
        </p:txBody>
      </p:sp>
      <p:sp>
        <p:nvSpPr>
          <p:cNvPr id="3" name="Content Placeholder 2">
            <a:extLst>
              <a:ext uri="{FF2B5EF4-FFF2-40B4-BE49-F238E27FC236}">
                <a16:creationId xmlns:a16="http://schemas.microsoft.com/office/drawing/2014/main" id="{A191FDF3-4387-E2C0-73C6-12419426D7F9}"/>
              </a:ext>
            </a:extLst>
          </p:cNvPr>
          <p:cNvSpPr>
            <a:spLocks noGrp="1"/>
          </p:cNvSpPr>
          <p:nvPr>
            <p:ph idx="1"/>
          </p:nvPr>
        </p:nvSpPr>
        <p:spPr>
          <a:xfrm>
            <a:off x="1045029" y="3017522"/>
            <a:ext cx="5355772" cy="3124658"/>
          </a:xfrm>
        </p:spPr>
        <p:txBody>
          <a:bodyPr anchor="t">
            <a:normAutofit/>
          </a:bodyPr>
          <a:lstStyle/>
          <a:p>
            <a:pPr>
              <a:lnSpc>
                <a:spcPct val="100000"/>
              </a:lnSpc>
            </a:pPr>
            <a:r>
              <a:rPr lang="en-US" sz="2400" dirty="0"/>
              <a:t>Eliminate allergens (label reading)</a:t>
            </a:r>
          </a:p>
          <a:p>
            <a:pPr lvl="1">
              <a:lnSpc>
                <a:spcPct val="100000"/>
              </a:lnSpc>
            </a:pPr>
            <a:r>
              <a:rPr lang="en-US" sz="2000" dirty="0"/>
              <a:t>FALCPA</a:t>
            </a:r>
          </a:p>
          <a:p>
            <a:pPr lvl="1">
              <a:lnSpc>
                <a:spcPct val="100000"/>
              </a:lnSpc>
            </a:pPr>
            <a:r>
              <a:rPr lang="en-US" sz="2000" dirty="0"/>
              <a:t>Precautionary Allergen Labels</a:t>
            </a:r>
          </a:p>
          <a:p>
            <a:pPr lvl="1">
              <a:lnSpc>
                <a:spcPct val="100000"/>
              </a:lnSpc>
            </a:pPr>
            <a:r>
              <a:rPr lang="en-US" sz="2000" dirty="0"/>
              <a:t>FASTER Act</a:t>
            </a:r>
          </a:p>
          <a:p>
            <a:pPr>
              <a:lnSpc>
                <a:spcPct val="100000"/>
              </a:lnSpc>
              <a:spcBef>
                <a:spcPts val="1800"/>
              </a:spcBef>
            </a:pPr>
            <a:r>
              <a:rPr lang="en-US" sz="2400" dirty="0"/>
              <a:t>Learn to recognize symptoms &amp; treat reactions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6990AB6-5B1B-CCE8-95C7-B75299C0327C}"/>
              </a:ext>
            </a:extLst>
          </p:cNvPr>
          <p:cNvSpPr/>
          <p:nvPr/>
        </p:nvSpPr>
        <p:spPr>
          <a:xfrm>
            <a:off x="6747353" y="2877920"/>
            <a:ext cx="3993827" cy="309574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600"/>
              </a:spcAft>
              <a:buFont typeface="Arial" panose="020B0604020202020204" pitchFamily="34" charset="0"/>
              <a:buChar char="•"/>
            </a:pPr>
            <a:r>
              <a:rPr lang="en-US" dirty="0"/>
              <a:t>Identify non-food sources of allergens</a:t>
            </a:r>
          </a:p>
          <a:p>
            <a:pPr marL="342900" indent="-342900">
              <a:spcAft>
                <a:spcPts val="600"/>
              </a:spcAft>
              <a:buFont typeface="Arial" panose="020B0604020202020204" pitchFamily="34" charset="0"/>
              <a:buChar char="•"/>
            </a:pPr>
            <a:r>
              <a:rPr lang="en-US" dirty="0"/>
              <a:t>Understand cross-contact risk</a:t>
            </a:r>
          </a:p>
          <a:p>
            <a:pPr marL="342900" indent="-342900">
              <a:spcAft>
                <a:spcPts val="600"/>
              </a:spcAft>
              <a:buFont typeface="Arial" panose="020B0604020202020204" pitchFamily="34" charset="0"/>
              <a:buChar char="•"/>
            </a:pPr>
            <a:r>
              <a:rPr lang="en-US" dirty="0"/>
              <a:t>Find suitable alternatives</a:t>
            </a:r>
          </a:p>
          <a:p>
            <a:pPr marL="342900" indent="-342900">
              <a:spcAft>
                <a:spcPts val="600"/>
              </a:spcAft>
              <a:buFont typeface="Arial" panose="020B0604020202020204" pitchFamily="34" charset="0"/>
              <a:buChar char="•"/>
            </a:pPr>
            <a:r>
              <a:rPr lang="en-US" dirty="0"/>
              <a:t>Support optimal growth &amp; oral motor skill development</a:t>
            </a:r>
          </a:p>
          <a:p>
            <a:pPr marL="342900" indent="-342900">
              <a:spcAft>
                <a:spcPts val="600"/>
              </a:spcAft>
              <a:buFont typeface="Arial" panose="020B0604020202020204" pitchFamily="34" charset="0"/>
              <a:buChar char="•"/>
            </a:pPr>
            <a:r>
              <a:rPr lang="en-US" dirty="0"/>
              <a:t>Learn how to safely eat outside the home</a:t>
            </a:r>
          </a:p>
        </p:txBody>
      </p:sp>
    </p:spTree>
    <p:extLst>
      <p:ext uri="{BB962C8B-B14F-4D97-AF65-F5344CB8AC3E}">
        <p14:creationId xmlns:p14="http://schemas.microsoft.com/office/powerpoint/2010/main" val="415973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7755A-94F0-81EF-C269-90FBF05570A4}"/>
              </a:ext>
            </a:extLst>
          </p:cNvPr>
          <p:cNvSpPr>
            <a:spLocks noGrp="1"/>
          </p:cNvSpPr>
          <p:nvPr>
            <p:ph type="title"/>
          </p:nvPr>
        </p:nvSpPr>
        <p:spPr>
          <a:xfrm>
            <a:off x="1075767" y="1188637"/>
            <a:ext cx="2988234" cy="4480726"/>
          </a:xfrm>
        </p:spPr>
        <p:txBody>
          <a:bodyPr>
            <a:normAutofit/>
          </a:bodyPr>
          <a:lstStyle/>
          <a:p>
            <a:pPr algn="r"/>
            <a:r>
              <a:rPr lang="en-US" sz="3600"/>
              <a:t>Food Allergen Labeling and Consumer Protection Act (FALCPA)</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ACFFE5A-8631-26DE-5286-F8CE7BDC9912}"/>
              </a:ext>
            </a:extLst>
          </p:cNvPr>
          <p:cNvSpPr>
            <a:spLocks noGrp="1"/>
          </p:cNvSpPr>
          <p:nvPr>
            <p:ph idx="1"/>
          </p:nvPr>
        </p:nvSpPr>
        <p:spPr>
          <a:xfrm>
            <a:off x="5183820" y="1526950"/>
            <a:ext cx="5118420" cy="3913730"/>
          </a:xfrm>
        </p:spPr>
        <p:txBody>
          <a:bodyPr anchor="ctr">
            <a:normAutofit/>
          </a:bodyPr>
          <a:lstStyle/>
          <a:p>
            <a:pPr>
              <a:lnSpc>
                <a:spcPct val="100000"/>
              </a:lnSpc>
              <a:spcAft>
                <a:spcPts val="1200"/>
              </a:spcAft>
            </a:pPr>
            <a:r>
              <a:rPr lang="en-US" sz="2400" dirty="0"/>
              <a:t>FALCPA-regulated allergens can be identified in one of these ways:</a:t>
            </a:r>
          </a:p>
          <a:p>
            <a:pPr marL="914400" lvl="1" indent="-457200">
              <a:lnSpc>
                <a:spcPct val="100000"/>
              </a:lnSpc>
              <a:spcAft>
                <a:spcPts val="1200"/>
              </a:spcAft>
              <a:buFont typeface="+mj-lt"/>
              <a:buAutoNum type="arabicPeriod"/>
            </a:pPr>
            <a:r>
              <a:rPr lang="en-US" sz="2000" dirty="0"/>
              <a:t>In the ingredient list, using the allergen’s common name </a:t>
            </a:r>
            <a:r>
              <a:rPr lang="en-US" sz="2000" dirty="0">
                <a:sym typeface="Wingdings" panose="05000000000000000000" pitchFamily="2" charset="2"/>
              </a:rPr>
              <a:t> </a:t>
            </a:r>
            <a:r>
              <a:rPr lang="en-US" sz="2000" b="1" dirty="0">
                <a:solidFill>
                  <a:schemeClr val="accent1"/>
                </a:solidFill>
                <a:sym typeface="Wingdings" panose="05000000000000000000" pitchFamily="2" charset="2"/>
              </a:rPr>
              <a:t>wheat</a:t>
            </a:r>
            <a:endParaRPr lang="en-US" sz="2000" b="1" dirty="0">
              <a:solidFill>
                <a:schemeClr val="accent1"/>
              </a:solidFill>
            </a:endParaRPr>
          </a:p>
          <a:p>
            <a:pPr marL="914400" lvl="1" indent="-457200">
              <a:lnSpc>
                <a:spcPct val="100000"/>
              </a:lnSpc>
              <a:spcAft>
                <a:spcPts val="1200"/>
              </a:spcAft>
              <a:buFont typeface="+mj-lt"/>
              <a:buAutoNum type="arabicPeriod"/>
            </a:pPr>
            <a:r>
              <a:rPr lang="en-US" sz="2000" dirty="0"/>
              <a:t>Parenthetically in the ingredient list, if the ingredient is not the common name </a:t>
            </a:r>
            <a:r>
              <a:rPr lang="en-US" sz="2000" dirty="0">
                <a:sym typeface="Wingdings" panose="05000000000000000000" pitchFamily="2" charset="2"/>
              </a:rPr>
              <a:t> </a:t>
            </a:r>
            <a:r>
              <a:rPr lang="en-US" sz="2000" b="1" dirty="0">
                <a:solidFill>
                  <a:schemeClr val="accent1"/>
                </a:solidFill>
                <a:sym typeface="Wingdings" panose="05000000000000000000" pitchFamily="2" charset="2"/>
              </a:rPr>
              <a:t>farina (wheat)</a:t>
            </a:r>
            <a:endParaRPr lang="en-US" sz="2000" b="1" dirty="0">
              <a:solidFill>
                <a:schemeClr val="accent1"/>
              </a:solidFill>
            </a:endParaRPr>
          </a:p>
          <a:p>
            <a:pPr marL="914400" lvl="1" indent="-457200">
              <a:lnSpc>
                <a:spcPct val="100000"/>
              </a:lnSpc>
              <a:spcAft>
                <a:spcPts val="1200"/>
              </a:spcAft>
              <a:buFont typeface="+mj-lt"/>
              <a:buAutoNum type="arabicPeriod"/>
            </a:pPr>
            <a:r>
              <a:rPr lang="en-US" sz="2000" dirty="0"/>
              <a:t>In a Contains statement (if used, all allergens must be included) </a:t>
            </a:r>
            <a:r>
              <a:rPr lang="en-US" sz="2000" dirty="0">
                <a:sym typeface="Wingdings" panose="05000000000000000000" pitchFamily="2" charset="2"/>
              </a:rPr>
              <a:t> </a:t>
            </a:r>
            <a:r>
              <a:rPr lang="en-US" sz="2000" b="1" dirty="0">
                <a:solidFill>
                  <a:schemeClr val="accent1"/>
                </a:solidFill>
                <a:sym typeface="Wingdings" panose="05000000000000000000" pitchFamily="2" charset="2"/>
              </a:rPr>
              <a:t>Contains wheat, milk, almond</a:t>
            </a:r>
            <a:endParaRPr lang="en-US" sz="2000" b="1" dirty="0">
              <a:solidFill>
                <a:schemeClr val="accent1"/>
              </a:solidFill>
            </a:endParaRPr>
          </a:p>
        </p:txBody>
      </p:sp>
    </p:spTree>
    <p:extLst>
      <p:ext uri="{BB962C8B-B14F-4D97-AF65-F5344CB8AC3E}">
        <p14:creationId xmlns:p14="http://schemas.microsoft.com/office/powerpoint/2010/main" val="2745194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524000" y="1584683"/>
            <a:ext cx="9144000" cy="2551829"/>
          </a:xfrm>
        </p:spPr>
        <p:txBody>
          <a:bodyPr vert="horz" lIns="91440" tIns="45720" rIns="91440" bIns="45720" rtlCol="0" anchor="ctr">
            <a:normAutofit fontScale="90000"/>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“Dairy-free” or “non-dairy” foods are safe for milk allergy</a:t>
            </a:r>
          </a:p>
        </p:txBody>
      </p:sp>
    </p:spTree>
    <p:extLst>
      <p:ext uri="{BB962C8B-B14F-4D97-AF65-F5344CB8AC3E}">
        <p14:creationId xmlns:p14="http://schemas.microsoft.com/office/powerpoint/2010/main" val="1117072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93870-4DC9-C0B8-EE20-435066C60BA7}"/>
              </a:ext>
            </a:extLst>
          </p:cNvPr>
          <p:cNvSpPr>
            <a:spLocks noGrp="1"/>
          </p:cNvSpPr>
          <p:nvPr>
            <p:ph type="title"/>
          </p:nvPr>
        </p:nvSpPr>
        <p:spPr>
          <a:xfrm>
            <a:off x="808637" y="386930"/>
            <a:ext cx="10307038" cy="1188950"/>
          </a:xfrm>
        </p:spPr>
        <p:txBody>
          <a:bodyPr anchor="b">
            <a:noAutofit/>
          </a:bodyPr>
          <a:lstStyle/>
          <a:p>
            <a:r>
              <a:rPr lang="en-US" dirty="0"/>
              <a:t>Cannot rely on front of package claims!</a:t>
            </a:r>
          </a:p>
        </p:txBody>
      </p:sp>
      <p:grpSp>
        <p:nvGrpSpPr>
          <p:cNvPr id="25"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71AB45-8725-5A8B-6B27-CBBA543418AB}"/>
              </a:ext>
            </a:extLst>
          </p:cNvPr>
          <p:cNvSpPr>
            <a:spLocks noGrp="1"/>
          </p:cNvSpPr>
          <p:nvPr>
            <p:ph idx="1"/>
          </p:nvPr>
        </p:nvSpPr>
        <p:spPr>
          <a:xfrm>
            <a:off x="793660" y="2599509"/>
            <a:ext cx="10143668" cy="3435531"/>
          </a:xfrm>
        </p:spPr>
        <p:txBody>
          <a:bodyPr anchor="t">
            <a:normAutofit/>
          </a:bodyPr>
          <a:lstStyle/>
          <a:p>
            <a:pPr>
              <a:lnSpc>
                <a:spcPct val="100000"/>
              </a:lnSpc>
            </a:pPr>
            <a:r>
              <a:rPr lang="en-US" sz="2400" dirty="0"/>
              <a:t>Front of package labeling not useful</a:t>
            </a:r>
          </a:p>
          <a:p>
            <a:pPr lvl="1">
              <a:lnSpc>
                <a:spcPct val="100000"/>
              </a:lnSpc>
            </a:pPr>
            <a:r>
              <a:rPr lang="en-US" dirty="0"/>
              <a:t>“Dairy-free” is not defined</a:t>
            </a:r>
          </a:p>
          <a:p>
            <a:pPr lvl="1">
              <a:lnSpc>
                <a:spcPct val="100000"/>
              </a:lnSpc>
            </a:pPr>
            <a:r>
              <a:rPr lang="en-US" dirty="0"/>
              <a:t>“Non-dairy” allows milk protein by definition</a:t>
            </a:r>
          </a:p>
          <a:p>
            <a:pPr>
              <a:lnSpc>
                <a:spcPct val="100000"/>
              </a:lnSpc>
              <a:spcBef>
                <a:spcPts val="1800"/>
              </a:spcBef>
            </a:pPr>
            <a:r>
              <a:rPr lang="en-US" sz="2400" dirty="0"/>
              <a:t>MUST read the ingredient list and check for Contains statement!</a:t>
            </a:r>
          </a:p>
        </p:txBody>
      </p:sp>
      <p:sp>
        <p:nvSpPr>
          <p:cNvPr id="4" name="TextBox 3">
            <a:extLst>
              <a:ext uri="{FF2B5EF4-FFF2-40B4-BE49-F238E27FC236}">
                <a16:creationId xmlns:a16="http://schemas.microsoft.com/office/drawing/2014/main" id="{D55F13BF-BADB-39D5-480E-A957B9E436EF}"/>
              </a:ext>
            </a:extLst>
          </p:cNvPr>
          <p:cNvSpPr txBox="1"/>
          <p:nvPr/>
        </p:nvSpPr>
        <p:spPr>
          <a:xfrm>
            <a:off x="1789494" y="5179552"/>
            <a:ext cx="7875602" cy="523220"/>
          </a:xfrm>
          <a:prstGeom prst="rect">
            <a:avLst/>
          </a:prstGeom>
          <a:solidFill>
            <a:schemeClr val="accent4"/>
          </a:solidFill>
        </p:spPr>
        <p:txBody>
          <a:bodyPr wrap="square" rtlCol="0">
            <a:spAutoFit/>
          </a:bodyPr>
          <a:lstStyle/>
          <a:p>
            <a:pPr algn="ctr"/>
            <a:r>
              <a:rPr lang="en-US" sz="2800" b="1" dirty="0">
                <a:solidFill>
                  <a:schemeClr val="bg1"/>
                </a:solidFill>
              </a:rPr>
              <a:t>Check every ingredient, every time!</a:t>
            </a:r>
          </a:p>
        </p:txBody>
      </p:sp>
    </p:spTree>
    <p:extLst>
      <p:ext uri="{BB962C8B-B14F-4D97-AF65-F5344CB8AC3E}">
        <p14:creationId xmlns:p14="http://schemas.microsoft.com/office/powerpoint/2010/main" val="169621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BDAC-6E16-81C6-A94E-E6866C1678F3}"/>
              </a:ext>
            </a:extLst>
          </p:cNvPr>
          <p:cNvSpPr>
            <a:spLocks noGrp="1"/>
          </p:cNvSpPr>
          <p:nvPr>
            <p:ph type="title"/>
          </p:nvPr>
        </p:nvSpPr>
        <p:spPr/>
        <p:txBody>
          <a:bodyPr/>
          <a:lstStyle/>
          <a:p>
            <a:r>
              <a:rPr lang="en-US" dirty="0"/>
              <a:t>More FALCPA: What is a “tree nut?”</a:t>
            </a:r>
          </a:p>
        </p:txBody>
      </p:sp>
      <p:graphicFrame>
        <p:nvGraphicFramePr>
          <p:cNvPr id="4" name="Table 4">
            <a:extLst>
              <a:ext uri="{FF2B5EF4-FFF2-40B4-BE49-F238E27FC236}">
                <a16:creationId xmlns:a16="http://schemas.microsoft.com/office/drawing/2014/main" id="{5562A8EB-F07A-3B72-BC5F-50D74C026969}"/>
              </a:ext>
            </a:extLst>
          </p:cNvPr>
          <p:cNvGraphicFramePr>
            <a:graphicFrameLocks noGrp="1"/>
          </p:cNvGraphicFramePr>
          <p:nvPr>
            <p:ph idx="1"/>
            <p:extLst>
              <p:ext uri="{D42A27DB-BD31-4B8C-83A1-F6EECF244321}">
                <p14:modId xmlns:p14="http://schemas.microsoft.com/office/powerpoint/2010/main" val="343900225"/>
              </p:ext>
            </p:extLst>
          </p:nvPr>
        </p:nvGraphicFramePr>
        <p:xfrm>
          <a:off x="838200" y="2311400"/>
          <a:ext cx="10515597" cy="2844800"/>
        </p:xfrm>
        <a:graphic>
          <a:graphicData uri="http://schemas.openxmlformats.org/drawingml/2006/table">
            <a:tbl>
              <a:tblPr firstRow="1" bandRow="1">
                <a:tableStyleId>{17292A2E-F333-43FB-9621-5CBBE7FDCDCB}</a:tableStyleId>
              </a:tblPr>
              <a:tblGrid>
                <a:gridCol w="3505199">
                  <a:extLst>
                    <a:ext uri="{9D8B030D-6E8A-4147-A177-3AD203B41FA5}">
                      <a16:colId xmlns:a16="http://schemas.microsoft.com/office/drawing/2014/main" val="2418194472"/>
                    </a:ext>
                  </a:extLst>
                </a:gridCol>
                <a:gridCol w="3505199">
                  <a:extLst>
                    <a:ext uri="{9D8B030D-6E8A-4147-A177-3AD203B41FA5}">
                      <a16:colId xmlns:a16="http://schemas.microsoft.com/office/drawing/2014/main" val="3927118362"/>
                    </a:ext>
                  </a:extLst>
                </a:gridCol>
                <a:gridCol w="3505199">
                  <a:extLst>
                    <a:ext uri="{9D8B030D-6E8A-4147-A177-3AD203B41FA5}">
                      <a16:colId xmlns:a16="http://schemas.microsoft.com/office/drawing/2014/main" val="3777761712"/>
                    </a:ext>
                  </a:extLst>
                </a:gridCol>
              </a:tblGrid>
              <a:tr h="370840">
                <a:tc>
                  <a:txBody>
                    <a:bodyPr/>
                    <a:lstStyle/>
                    <a:p>
                      <a:pPr algn="ctr"/>
                      <a:r>
                        <a:rPr lang="en-US" dirty="0"/>
                        <a:t>FALCPA (United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Canada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European Union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477495"/>
                  </a:ext>
                </a:extLst>
              </a:tr>
              <a:tr h="546100">
                <a:tc>
                  <a:txBody>
                    <a:bodyPr/>
                    <a:lstStyle/>
                    <a:p>
                      <a:pPr algn="ctr">
                        <a:spcBef>
                          <a:spcPts val="600"/>
                        </a:spcBef>
                        <a:spcAft>
                          <a:spcPts val="600"/>
                        </a:spcAft>
                      </a:pPr>
                      <a:r>
                        <a:rPr lang="en-US" dirty="0"/>
                        <a:t>Almond, Brazil nut, Cashew, Hazelnut, Macadamia nut, Pecan, Pistachio, Walnut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dirty="0"/>
                        <a:t>Almond, Brazil nut, Cashew, Hazelnut, Macadamia nut, Pecan, Pistachio, Walnut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dirty="0"/>
                        <a:t>Almond, Brazil nut, Cashew, Hazelnut, Macadamia nut, Pecan, Pistachio, Walnut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979504"/>
                  </a:ext>
                </a:extLst>
              </a:tr>
              <a:tr h="370840">
                <a:tc>
                  <a:txBody>
                    <a:bodyPr/>
                    <a:lstStyle/>
                    <a:p>
                      <a:pPr algn="ctr">
                        <a:spcBef>
                          <a:spcPts val="600"/>
                        </a:spcBef>
                        <a:spcAft>
                          <a:spcPts val="600"/>
                        </a:spcAft>
                      </a:pPr>
                      <a:r>
                        <a:rPr lang="en-US" dirty="0"/>
                        <a:t>Pine 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r>
                        <a:rPr lang="en-US" dirty="0"/>
                        <a:t>Pine 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46024852"/>
                  </a:ext>
                </a:extLst>
              </a:tr>
              <a:tr h="370840">
                <a:tc>
                  <a:txBody>
                    <a:bodyPr/>
                    <a:lstStyle/>
                    <a:p>
                      <a:pPr algn="ctr">
                        <a:spcBef>
                          <a:spcPts val="600"/>
                        </a:spcBef>
                        <a:spcAft>
                          <a:spcPts val="600"/>
                        </a:spcAft>
                      </a:pPr>
                      <a:r>
                        <a:rPr lang="en-US" dirty="0"/>
                        <a:t>Beech nut, Butternut, Chestnut, Chinquapin, </a:t>
                      </a:r>
                      <a:r>
                        <a:rPr lang="en-US" b="1" dirty="0"/>
                        <a:t>Coconut</a:t>
                      </a:r>
                      <a:r>
                        <a:rPr lang="en-US" dirty="0"/>
                        <a:t>, Ginkgo nut, Hickory nut, Lychee, Pili nut, Shea nut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600"/>
                        </a:spcAft>
                      </a:pP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600"/>
                        </a:spcBef>
                        <a:spcAft>
                          <a:spcPts val="600"/>
                        </a:spcAft>
                      </a:pP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7210848"/>
                  </a:ext>
                </a:extLst>
              </a:tr>
            </a:tbl>
          </a:graphicData>
        </a:graphic>
      </p:graphicFrame>
      <p:sp>
        <p:nvSpPr>
          <p:cNvPr id="5" name="TextBox 4">
            <a:extLst>
              <a:ext uri="{FF2B5EF4-FFF2-40B4-BE49-F238E27FC236}">
                <a16:creationId xmlns:a16="http://schemas.microsoft.com/office/drawing/2014/main" id="{8A028FA5-455F-6F1C-1D87-F5F2B72A8A4C}"/>
              </a:ext>
            </a:extLst>
          </p:cNvPr>
          <p:cNvSpPr txBox="1"/>
          <p:nvPr/>
        </p:nvSpPr>
        <p:spPr>
          <a:xfrm>
            <a:off x="1385887" y="5299079"/>
            <a:ext cx="2213042" cy="307777"/>
          </a:xfrm>
          <a:prstGeom prst="rect">
            <a:avLst/>
          </a:prstGeom>
          <a:noFill/>
        </p:spPr>
        <p:txBody>
          <a:bodyPr wrap="none" rtlCol="0">
            <a:spAutoFit/>
          </a:bodyPr>
          <a:lstStyle/>
          <a:p>
            <a:r>
              <a:rPr lang="en-US" sz="1400" dirty="0"/>
              <a:t>FALCPA Section 201 (</a:t>
            </a:r>
            <a:r>
              <a:rPr lang="en-US" sz="1400" dirty="0" err="1"/>
              <a:t>qq</a:t>
            </a:r>
            <a:r>
              <a:rPr lang="en-US" sz="1400" dirty="0"/>
              <a:t>)</a:t>
            </a:r>
          </a:p>
        </p:txBody>
      </p:sp>
    </p:spTree>
    <p:extLst>
      <p:ext uri="{BB962C8B-B14F-4D97-AF65-F5344CB8AC3E}">
        <p14:creationId xmlns:p14="http://schemas.microsoft.com/office/powerpoint/2010/main" val="855594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600" dirty="0"/>
              <a:t>Exemptions to FALCPA</a:t>
            </a:r>
            <a:endParaRPr lang="en-US" sz="3300" dirty="0"/>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16533" y="2281601"/>
            <a:ext cx="4282984" cy="2576622"/>
          </a:xfrm>
        </p:spPr>
        <p:txBody>
          <a:bodyPr anchor="ctr">
            <a:normAutofit/>
          </a:bodyPr>
          <a:lstStyle/>
          <a:p>
            <a:r>
              <a:rPr lang="en-US" sz="2400" dirty="0"/>
              <a:t>Highly refined oils</a:t>
            </a:r>
          </a:p>
          <a:p>
            <a:r>
              <a:rPr lang="en-US" sz="2400" dirty="0"/>
              <a:t>Ice structuring proteins</a:t>
            </a:r>
          </a:p>
          <a:p>
            <a:r>
              <a:rPr lang="en-US" sz="2400" dirty="0"/>
              <a:t>Soy lecithin – if used as a release or processing agent</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A979EA-CBDC-6390-5349-EC56EDE119E1}"/>
              </a:ext>
            </a:extLst>
          </p:cNvPr>
          <p:cNvSpPr txBox="1"/>
          <p:nvPr/>
        </p:nvSpPr>
        <p:spPr>
          <a:xfrm>
            <a:off x="5914883" y="1011016"/>
            <a:ext cx="5660584" cy="4647426"/>
          </a:xfrm>
          <a:prstGeom prst="rect">
            <a:avLst/>
          </a:prstGeom>
          <a:noFill/>
        </p:spPr>
        <p:txBody>
          <a:bodyPr wrap="square" rtlCol="0">
            <a:spAutoFit/>
          </a:bodyPr>
          <a:lstStyle/>
          <a:p>
            <a:pPr>
              <a:spcAft>
                <a:spcPts val="1200"/>
              </a:spcAft>
            </a:pPr>
            <a:r>
              <a:rPr lang="en-US" sz="2200" b="1" dirty="0"/>
              <a:t>Note: FALCPA does NOT apply to:</a:t>
            </a:r>
          </a:p>
          <a:p>
            <a:pPr marL="742950" lvl="1" indent="-285750">
              <a:spcAft>
                <a:spcPts val="600"/>
              </a:spcAft>
              <a:buFont typeface="Arial" panose="020B0604020202020204" pitchFamily="34" charset="0"/>
              <a:buChar char="•"/>
            </a:pPr>
            <a:r>
              <a:rPr lang="en-US" dirty="0"/>
              <a:t>Alcoholic beverages or any other product regulated by the Alcohol, Tobacco, Tax, and Trade Bureau (ATTB)</a:t>
            </a:r>
          </a:p>
          <a:p>
            <a:pPr marL="742950" lvl="1" indent="-285750">
              <a:spcAft>
                <a:spcPts val="600"/>
              </a:spcAft>
              <a:buFont typeface="Arial" panose="020B0604020202020204" pitchFamily="34" charset="0"/>
              <a:buChar char="•"/>
            </a:pPr>
            <a:r>
              <a:rPr lang="en-US" dirty="0"/>
              <a:t>Any food product regulated by the USDA, including fresh meat, poultry, certain egg products</a:t>
            </a:r>
          </a:p>
          <a:p>
            <a:pPr marL="742950" lvl="1" indent="-285750">
              <a:spcAft>
                <a:spcPts val="600"/>
              </a:spcAft>
              <a:buFont typeface="Arial" panose="020B0604020202020204" pitchFamily="34" charset="0"/>
              <a:buChar char="•"/>
            </a:pPr>
            <a:r>
              <a:rPr lang="en-US" dirty="0"/>
              <a:t>Kosher labeling not related to FALCPA</a:t>
            </a:r>
          </a:p>
          <a:p>
            <a:pPr marL="742950" lvl="1" indent="-285750">
              <a:spcAft>
                <a:spcPts val="600"/>
              </a:spcAft>
              <a:buFont typeface="Arial" panose="020B0604020202020204" pitchFamily="34" charset="0"/>
              <a:buChar char="•"/>
            </a:pPr>
            <a:r>
              <a:rPr lang="en-US" dirty="0"/>
              <a:t>Personal care items (cosmetics, shampoo, mouthwash, toothpaste, shaving cream)</a:t>
            </a:r>
          </a:p>
          <a:p>
            <a:pPr marL="742950" lvl="1" indent="-285750">
              <a:spcAft>
                <a:spcPts val="600"/>
              </a:spcAft>
              <a:buFont typeface="Arial" panose="020B0604020202020204" pitchFamily="34" charset="0"/>
              <a:buChar char="•"/>
            </a:pPr>
            <a:r>
              <a:rPr lang="en-US" dirty="0"/>
              <a:t>Pet foods, supplements, supplies, treats</a:t>
            </a:r>
          </a:p>
          <a:p>
            <a:pPr marL="742950" lvl="1" indent="-285750">
              <a:spcAft>
                <a:spcPts val="600"/>
              </a:spcAft>
              <a:buFont typeface="Arial" panose="020B0604020202020204" pitchFamily="34" charset="0"/>
              <a:buChar char="•"/>
            </a:pPr>
            <a:r>
              <a:rPr lang="en-US" dirty="0"/>
              <a:t>Prescription or over-the-counter drugs</a:t>
            </a:r>
          </a:p>
          <a:p>
            <a:pPr marL="742950" lvl="1" indent="-285750">
              <a:spcAft>
                <a:spcPts val="600"/>
              </a:spcAft>
              <a:buFont typeface="Arial" panose="020B0604020202020204" pitchFamily="34" charset="0"/>
              <a:buChar char="•"/>
            </a:pPr>
            <a:r>
              <a:rPr lang="en-US" dirty="0"/>
              <a:t>Restaurant food, street venders, festival foods, fast food restaurants</a:t>
            </a:r>
          </a:p>
        </p:txBody>
      </p:sp>
    </p:spTree>
    <p:extLst>
      <p:ext uri="{BB962C8B-B14F-4D97-AF65-F5344CB8AC3E}">
        <p14:creationId xmlns:p14="http://schemas.microsoft.com/office/powerpoint/2010/main" val="353215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857250" y="1584683"/>
            <a:ext cx="10501313" cy="2551829"/>
          </a:xfrm>
        </p:spPr>
        <p:txBody>
          <a:bodyPr vert="horz" lIns="91440" tIns="45720" rIns="91440" bIns="45720" rtlCol="0" anchor="ctr">
            <a:normAutofit fontScale="90000"/>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i="1" kern="1200" dirty="0">
                <a:solidFill>
                  <a:schemeClr val="tx1"/>
                </a:solidFill>
                <a:latin typeface="+mj-lt"/>
                <a:ea typeface="+mj-ea"/>
                <a:cs typeface="+mj-cs"/>
              </a:rPr>
              <a:t>“May contain” </a:t>
            </a:r>
            <a:r>
              <a:rPr lang="en-US" sz="5600" kern="1200" dirty="0">
                <a:solidFill>
                  <a:schemeClr val="tx1"/>
                </a:solidFill>
                <a:latin typeface="+mj-lt"/>
                <a:ea typeface="+mj-ea"/>
                <a:cs typeface="+mj-cs"/>
              </a:rPr>
              <a:t>statements for major allergens are required by law</a:t>
            </a:r>
          </a:p>
        </p:txBody>
      </p:sp>
    </p:spTree>
    <p:extLst>
      <p:ext uri="{BB962C8B-B14F-4D97-AF65-F5344CB8AC3E}">
        <p14:creationId xmlns:p14="http://schemas.microsoft.com/office/powerpoint/2010/main" val="1391237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2428875"/>
            <a:ext cx="6491275" cy="3443288"/>
          </a:xfrm>
        </p:spPr>
        <p:txBody>
          <a:bodyPr anchor="t">
            <a:noAutofit/>
          </a:bodyPr>
          <a:lstStyle/>
          <a:p>
            <a:pPr>
              <a:lnSpc>
                <a:spcPct val="100000"/>
              </a:lnSpc>
              <a:spcAft>
                <a:spcPts val="1200"/>
              </a:spcAft>
            </a:pPr>
            <a:r>
              <a:rPr lang="en-US" sz="2400" dirty="0"/>
              <a:t>May contain…</a:t>
            </a:r>
          </a:p>
          <a:p>
            <a:pPr>
              <a:lnSpc>
                <a:spcPct val="100000"/>
              </a:lnSpc>
              <a:spcAft>
                <a:spcPts val="1200"/>
              </a:spcAft>
            </a:pPr>
            <a:r>
              <a:rPr lang="en-US" sz="2400" dirty="0"/>
              <a:t>Manufactured in a facility…</a:t>
            </a:r>
          </a:p>
          <a:p>
            <a:pPr>
              <a:lnSpc>
                <a:spcPct val="100000"/>
              </a:lnSpc>
              <a:spcAft>
                <a:spcPts val="1200"/>
              </a:spcAft>
            </a:pPr>
            <a:r>
              <a:rPr lang="en-US" sz="2400" dirty="0"/>
              <a:t>Manufactured on shared equipment…</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a:xfrm>
            <a:off x="838200" y="365125"/>
            <a:ext cx="7877175" cy="1325563"/>
          </a:xfrm>
        </p:spPr>
        <p:txBody>
          <a:bodyPr>
            <a:normAutofit/>
          </a:bodyPr>
          <a:lstStyle/>
          <a:p>
            <a:r>
              <a:rPr lang="en-US" sz="3800" dirty="0"/>
              <a:t>FALSE: Precautionary Allergen Labeling (PAL) is Voluntary</a:t>
            </a:r>
          </a:p>
        </p:txBody>
      </p:sp>
      <p:pic>
        <p:nvPicPr>
          <p:cNvPr id="3" name="Picture 2" descr="Text&#10;&#10;Description automatically generated">
            <a:extLst>
              <a:ext uri="{FF2B5EF4-FFF2-40B4-BE49-F238E27FC236}">
                <a16:creationId xmlns:a16="http://schemas.microsoft.com/office/drawing/2014/main" id="{DA3327F3-B9A6-D1F6-91C6-04DEE2343712}"/>
              </a:ext>
            </a:extLst>
          </p:cNvPr>
          <p:cNvPicPr>
            <a:picLocks noChangeAspect="1"/>
          </p:cNvPicPr>
          <p:nvPr/>
        </p:nvPicPr>
        <p:blipFill rotWithShape="1">
          <a:blip r:embed="rId3">
            <a:extLst>
              <a:ext uri="{28A0092B-C50C-407E-A947-70E740481C1C}">
                <a14:useLocalDpi xmlns:a14="http://schemas.microsoft.com/office/drawing/2010/main" val="0"/>
              </a:ext>
            </a:extLst>
          </a:blip>
          <a:srcRect l="10415" r="15746"/>
          <a:stretch/>
        </p:blipFill>
        <p:spPr>
          <a:xfrm>
            <a:off x="7829090" y="702524"/>
            <a:ext cx="3703156" cy="5015115"/>
          </a:xfrm>
          <a:prstGeom prst="rect">
            <a:avLst/>
          </a:prstGeom>
        </p:spPr>
      </p:pic>
      <p:sp>
        <p:nvSpPr>
          <p:cNvPr id="7" name="Oval 6">
            <a:extLst>
              <a:ext uri="{FF2B5EF4-FFF2-40B4-BE49-F238E27FC236}">
                <a16:creationId xmlns:a16="http://schemas.microsoft.com/office/drawing/2014/main" id="{FD564542-7616-521D-DF0F-B2FA453EF9B5}"/>
              </a:ext>
            </a:extLst>
          </p:cNvPr>
          <p:cNvSpPr/>
          <p:nvPr/>
        </p:nvSpPr>
        <p:spPr>
          <a:xfrm>
            <a:off x="8966287" y="4056381"/>
            <a:ext cx="2747200" cy="68707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2DE6DF-E2B5-B6E3-1989-0041F828926F}"/>
              </a:ext>
            </a:extLst>
          </p:cNvPr>
          <p:cNvSpPr txBox="1"/>
          <p:nvPr/>
        </p:nvSpPr>
        <p:spPr>
          <a:xfrm>
            <a:off x="8109524" y="5818290"/>
            <a:ext cx="3226798" cy="307777"/>
          </a:xfrm>
          <a:prstGeom prst="rect">
            <a:avLst/>
          </a:prstGeom>
          <a:noFill/>
        </p:spPr>
        <p:txBody>
          <a:bodyPr wrap="square">
            <a:spAutoFit/>
          </a:bodyPr>
          <a:lstStyle/>
          <a:p>
            <a:pPr algn="ctr"/>
            <a:r>
              <a:rPr lang="en-US" sz="1400" dirty="0"/>
              <a:t>Photo by Lisa Woodruff</a:t>
            </a:r>
          </a:p>
        </p:txBody>
      </p:sp>
      <p:sp>
        <p:nvSpPr>
          <p:cNvPr id="18" name="Rectangle 17">
            <a:extLst>
              <a:ext uri="{FF2B5EF4-FFF2-40B4-BE49-F238E27FC236}">
                <a16:creationId xmlns:a16="http://schemas.microsoft.com/office/drawing/2014/main" id="{EA218CFC-8F21-7BFC-5871-4359DC14BCB5}"/>
              </a:ext>
            </a:extLst>
          </p:cNvPr>
          <p:cNvSpPr/>
          <p:nvPr/>
        </p:nvSpPr>
        <p:spPr>
          <a:xfrm>
            <a:off x="633593" y="4844628"/>
            <a:ext cx="6575785" cy="112755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Labels are NOT based on potential amount of allergen</a:t>
            </a:r>
          </a:p>
        </p:txBody>
      </p:sp>
    </p:spTree>
    <p:extLst>
      <p:ext uri="{BB962C8B-B14F-4D97-AF65-F5344CB8AC3E}">
        <p14:creationId xmlns:p14="http://schemas.microsoft.com/office/powerpoint/2010/main" val="780852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1F6BF70-C7D1-4AF9-8DB4-BEEB8A9C35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71A4C-6FB1-5E40-6CEF-C459918AF260}"/>
              </a:ext>
            </a:extLst>
          </p:cNvPr>
          <p:cNvSpPr>
            <a:spLocks noGrp="1"/>
          </p:cNvSpPr>
          <p:nvPr>
            <p:ph type="title"/>
          </p:nvPr>
        </p:nvSpPr>
        <p:spPr>
          <a:xfrm>
            <a:off x="668700" y="524452"/>
            <a:ext cx="3796306" cy="1828801"/>
          </a:xfrm>
        </p:spPr>
        <p:txBody>
          <a:bodyPr anchor="ctr">
            <a:normAutofit/>
          </a:bodyPr>
          <a:lstStyle/>
          <a:p>
            <a:r>
              <a:rPr lang="en-US" dirty="0"/>
              <a:t>Should PALs be avoided?</a:t>
            </a:r>
          </a:p>
        </p:txBody>
      </p:sp>
      <p:grpSp>
        <p:nvGrpSpPr>
          <p:cNvPr id="32" name="Group 31">
            <a:extLst>
              <a:ext uri="{FF2B5EF4-FFF2-40B4-BE49-F238E27FC236}">
                <a16:creationId xmlns:a16="http://schemas.microsoft.com/office/drawing/2014/main" id="{0C66A8B6-1F6E-4FCC-93B9-B9986B6FD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576" y="5945955"/>
            <a:ext cx="12109423" cy="525780"/>
            <a:chOff x="82576" y="5945955"/>
            <a:chExt cx="12109423" cy="525780"/>
          </a:xfrm>
        </p:grpSpPr>
        <p:sp>
          <p:nvSpPr>
            <p:cNvPr id="33" name="Rectangle 32">
              <a:extLst>
                <a:ext uri="{FF2B5EF4-FFF2-40B4-BE49-F238E27FC236}">
                  <a16:creationId xmlns:a16="http://schemas.microsoft.com/office/drawing/2014/main" id="{CAF7C4FD-65AD-4BBE-886A-D2E923F94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336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A8278B-6DF7-481F-B1FA-FFE7D6C3C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cx1="http://schemas.microsoft.com/office/drawing/2015/9/8/chartex">
        <mc:Choice Requires="cx1">
          <p:graphicFrame>
            <p:nvGraphicFramePr>
              <p:cNvPr id="11" name="Content Placeholder 10">
                <a:extLst>
                  <a:ext uri="{FF2B5EF4-FFF2-40B4-BE49-F238E27FC236}">
                    <a16:creationId xmlns:a16="http://schemas.microsoft.com/office/drawing/2014/main" id="{E8A080B5-C2B5-737C-0A65-026994972ED0}"/>
                  </a:ext>
                </a:extLst>
              </p:cNvPr>
              <p:cNvGraphicFramePr>
                <a:graphicFrameLocks noGrp="1"/>
              </p:cNvGraphicFramePr>
              <p:nvPr>
                <p:ph idx="1"/>
                <p:extLst>
                  <p:ext uri="{D42A27DB-BD31-4B8C-83A1-F6EECF244321}">
                    <p14:modId xmlns:p14="http://schemas.microsoft.com/office/powerpoint/2010/main" val="4279019365"/>
                  </p:ext>
                </p:extLst>
              </p:nvPr>
            </p:nvGraphicFramePr>
            <p:xfrm>
              <a:off x="5431536" y="1014153"/>
              <a:ext cx="5918184" cy="497932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Content Placeholder 10">
                <a:extLst>
                  <a:ext uri="{FF2B5EF4-FFF2-40B4-BE49-F238E27FC236}">
                    <a16:creationId xmlns:a16="http://schemas.microsoft.com/office/drawing/2014/main" id="{E8A080B5-C2B5-737C-0A65-026994972ED0}"/>
                  </a:ext>
                </a:extLst>
              </p:cNvPr>
              <p:cNvPicPr>
                <a:picLocks noGrp="1" noRot="1" noChangeAspect="1" noMove="1" noResize="1" noEditPoints="1" noAdjustHandles="1" noChangeArrowheads="1" noChangeShapeType="1"/>
              </p:cNvPicPr>
              <p:nvPr/>
            </p:nvPicPr>
            <p:blipFill>
              <a:blip r:embed="rId4"/>
              <a:stretch>
                <a:fillRect/>
              </a:stretch>
            </p:blipFill>
            <p:spPr>
              <a:xfrm>
                <a:off x="5431536" y="1014153"/>
                <a:ext cx="5918184" cy="4979324"/>
              </a:xfrm>
              <a:prstGeom prst="rect">
                <a:avLst/>
              </a:prstGeom>
            </p:spPr>
          </p:pic>
        </mc:Fallback>
      </mc:AlternateContent>
      <p:sp>
        <p:nvSpPr>
          <p:cNvPr id="13" name="TextBox 12">
            <a:extLst>
              <a:ext uri="{FF2B5EF4-FFF2-40B4-BE49-F238E27FC236}">
                <a16:creationId xmlns:a16="http://schemas.microsoft.com/office/drawing/2014/main" id="{16A17BA6-EB84-DB23-05D7-041BF40E433A}"/>
              </a:ext>
            </a:extLst>
          </p:cNvPr>
          <p:cNvSpPr txBox="1"/>
          <p:nvPr/>
        </p:nvSpPr>
        <p:spPr>
          <a:xfrm>
            <a:off x="7209309" y="5704571"/>
            <a:ext cx="526106" cy="338554"/>
          </a:xfrm>
          <a:prstGeom prst="rect">
            <a:avLst/>
          </a:prstGeom>
          <a:noFill/>
        </p:spPr>
        <p:txBody>
          <a:bodyPr wrap="none" rtlCol="0">
            <a:spAutoFit/>
          </a:bodyPr>
          <a:lstStyle/>
          <a:p>
            <a:r>
              <a:rPr lang="en-US" sz="1600" dirty="0"/>
              <a:t>egg</a:t>
            </a:r>
          </a:p>
        </p:txBody>
      </p:sp>
      <p:sp>
        <p:nvSpPr>
          <p:cNvPr id="15" name="TextBox 14">
            <a:extLst>
              <a:ext uri="{FF2B5EF4-FFF2-40B4-BE49-F238E27FC236}">
                <a16:creationId xmlns:a16="http://schemas.microsoft.com/office/drawing/2014/main" id="{5FEEC021-0C27-3565-7999-F28C1983DF23}"/>
              </a:ext>
            </a:extLst>
          </p:cNvPr>
          <p:cNvSpPr txBox="1"/>
          <p:nvPr/>
        </p:nvSpPr>
        <p:spPr>
          <a:xfrm>
            <a:off x="8140127" y="5704571"/>
            <a:ext cx="548548" cy="338554"/>
          </a:xfrm>
          <a:prstGeom prst="rect">
            <a:avLst/>
          </a:prstGeom>
          <a:noFill/>
        </p:spPr>
        <p:txBody>
          <a:bodyPr wrap="none" rtlCol="0">
            <a:spAutoFit/>
          </a:bodyPr>
          <a:lstStyle/>
          <a:p>
            <a:r>
              <a:rPr lang="en-US" sz="1600" dirty="0"/>
              <a:t>milk</a:t>
            </a:r>
          </a:p>
        </p:txBody>
      </p:sp>
      <p:sp>
        <p:nvSpPr>
          <p:cNvPr id="17" name="TextBox 16">
            <a:extLst>
              <a:ext uri="{FF2B5EF4-FFF2-40B4-BE49-F238E27FC236}">
                <a16:creationId xmlns:a16="http://schemas.microsoft.com/office/drawing/2014/main" id="{B42952A2-DB50-EB45-6755-7048059795D4}"/>
              </a:ext>
            </a:extLst>
          </p:cNvPr>
          <p:cNvSpPr txBox="1"/>
          <p:nvPr/>
        </p:nvSpPr>
        <p:spPr>
          <a:xfrm>
            <a:off x="8967394" y="5704571"/>
            <a:ext cx="811441" cy="338554"/>
          </a:xfrm>
          <a:prstGeom prst="rect">
            <a:avLst/>
          </a:prstGeom>
          <a:noFill/>
        </p:spPr>
        <p:txBody>
          <a:bodyPr wrap="none" rtlCol="0">
            <a:spAutoFit/>
          </a:bodyPr>
          <a:lstStyle/>
          <a:p>
            <a:r>
              <a:rPr lang="en-US" sz="1600" dirty="0"/>
              <a:t>peanut</a:t>
            </a:r>
          </a:p>
        </p:txBody>
      </p:sp>
      <p:sp>
        <p:nvSpPr>
          <p:cNvPr id="24" name="TextBox 23">
            <a:extLst>
              <a:ext uri="{FF2B5EF4-FFF2-40B4-BE49-F238E27FC236}">
                <a16:creationId xmlns:a16="http://schemas.microsoft.com/office/drawing/2014/main" id="{054CF433-78CA-E042-004D-881F4D0B5EBB}"/>
              </a:ext>
            </a:extLst>
          </p:cNvPr>
          <p:cNvSpPr txBox="1"/>
          <p:nvPr/>
        </p:nvSpPr>
        <p:spPr>
          <a:xfrm>
            <a:off x="8984974" y="6471070"/>
            <a:ext cx="2469619" cy="369332"/>
          </a:xfrm>
          <a:prstGeom prst="rect">
            <a:avLst/>
          </a:prstGeom>
          <a:noFill/>
        </p:spPr>
        <p:txBody>
          <a:bodyPr wrap="square" rtlCol="0">
            <a:spAutoFit/>
          </a:bodyPr>
          <a:lstStyle/>
          <a:p>
            <a:pPr algn="r"/>
            <a:r>
              <a:rPr lang="en-US" dirty="0"/>
              <a:t>Ford et al., 2010</a:t>
            </a:r>
          </a:p>
        </p:txBody>
      </p:sp>
      <p:sp>
        <p:nvSpPr>
          <p:cNvPr id="26" name="Content Placeholder 2">
            <a:extLst>
              <a:ext uri="{FF2B5EF4-FFF2-40B4-BE49-F238E27FC236}">
                <a16:creationId xmlns:a16="http://schemas.microsoft.com/office/drawing/2014/main" id="{7986AD61-9159-E448-20B4-43812B5EB4AB}"/>
              </a:ext>
            </a:extLst>
          </p:cNvPr>
          <p:cNvSpPr txBox="1">
            <a:spLocks/>
          </p:cNvSpPr>
          <p:nvPr/>
        </p:nvSpPr>
        <p:spPr>
          <a:xfrm>
            <a:off x="415856" y="2269040"/>
            <a:ext cx="4428564" cy="34355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Egg: 0.084-0.26 mg/serving</a:t>
            </a:r>
          </a:p>
          <a:p>
            <a:pPr>
              <a:lnSpc>
                <a:spcPct val="100000"/>
              </a:lnSpc>
              <a:spcBef>
                <a:spcPts val="1800"/>
              </a:spcBef>
            </a:pPr>
            <a:r>
              <a:rPr lang="en-US" sz="2400" dirty="0"/>
              <a:t>Milk: 0.13-7.3 mg/serving</a:t>
            </a:r>
          </a:p>
          <a:p>
            <a:pPr marL="742950" lvl="1" indent="-285750">
              <a:lnSpc>
                <a:spcPct val="100000"/>
              </a:lnSpc>
              <a:buFont typeface="Arial" panose="020B0604020202020204" pitchFamily="34" charset="0"/>
              <a:buChar char="•"/>
            </a:pPr>
            <a:r>
              <a:rPr lang="en-US" sz="2000" dirty="0"/>
              <a:t>80% of milk-free dark chocolates with PALs had detectible milk</a:t>
            </a:r>
          </a:p>
          <a:p>
            <a:pPr marL="285750" indent="-285750">
              <a:lnSpc>
                <a:spcPct val="100000"/>
              </a:lnSpc>
              <a:spcBef>
                <a:spcPts val="1800"/>
              </a:spcBef>
            </a:pPr>
            <a:r>
              <a:rPr lang="en-US" sz="2400" dirty="0"/>
              <a:t>Peanut: 0.17-5.8 mg/serving</a:t>
            </a:r>
          </a:p>
          <a:p>
            <a:pPr marL="742950" lvl="1" indent="-285750">
              <a:lnSpc>
                <a:spcPct val="100000"/>
              </a:lnSpc>
              <a:spcBef>
                <a:spcPts val="0"/>
              </a:spcBef>
            </a:pPr>
            <a:r>
              <a:rPr lang="en-US" sz="2000" dirty="0"/>
              <a:t>Some individuals have reacted to 1 mg peanut protein</a:t>
            </a:r>
          </a:p>
        </p:txBody>
      </p:sp>
    </p:spTree>
    <p:extLst>
      <p:ext uri="{BB962C8B-B14F-4D97-AF65-F5344CB8AC3E}">
        <p14:creationId xmlns:p14="http://schemas.microsoft.com/office/powerpoint/2010/main" val="219053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AAF00-FAA8-AE8D-F606-15FC24FF069E}"/>
              </a:ext>
            </a:extLst>
          </p:cNvPr>
          <p:cNvSpPr>
            <a:spLocks noGrp="1"/>
          </p:cNvSpPr>
          <p:nvPr>
            <p:ph type="title"/>
          </p:nvPr>
        </p:nvSpPr>
        <p:spPr>
          <a:xfrm>
            <a:off x="808638" y="386930"/>
            <a:ext cx="9236700" cy="1188950"/>
          </a:xfrm>
        </p:spPr>
        <p:txBody>
          <a:bodyPr anchor="b">
            <a:normAutofit/>
          </a:bodyPr>
          <a:lstStyle/>
          <a:p>
            <a:r>
              <a:rPr lang="en-US" sz="5400" dirty="0"/>
              <a:t>FASTER Act</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6"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91CA167-D2CB-BFBA-5DF2-0C3D9DCECFE9}"/>
              </a:ext>
            </a:extLst>
          </p:cNvPr>
          <p:cNvSpPr>
            <a:spLocks noGrp="1"/>
          </p:cNvSpPr>
          <p:nvPr>
            <p:ph idx="1"/>
          </p:nvPr>
        </p:nvSpPr>
        <p:spPr>
          <a:xfrm>
            <a:off x="793660" y="2599509"/>
            <a:ext cx="10143668" cy="3435531"/>
          </a:xfrm>
        </p:spPr>
        <p:txBody>
          <a:bodyPr anchor="t">
            <a:normAutofit/>
          </a:bodyPr>
          <a:lstStyle/>
          <a:p>
            <a:r>
              <a:rPr lang="en-US" sz="2400" dirty="0"/>
              <a:t>Food Allergy Safety, Treatment, Education and Research (FASTER) Act</a:t>
            </a:r>
          </a:p>
          <a:p>
            <a:pPr lvl="1"/>
            <a:r>
              <a:rPr lang="en-US" dirty="0"/>
              <a:t>February 2019: introduced in Congress</a:t>
            </a:r>
          </a:p>
          <a:p>
            <a:pPr lvl="1"/>
            <a:r>
              <a:rPr lang="en-US" dirty="0"/>
              <a:t>April 23, 2021: enacted by Congress</a:t>
            </a:r>
          </a:p>
          <a:p>
            <a:pPr lvl="1"/>
            <a:r>
              <a:rPr lang="en-US" dirty="0"/>
              <a:t>January 1, 2023: sesame must be identified as an allergen on packaged foods</a:t>
            </a:r>
          </a:p>
          <a:p>
            <a:r>
              <a:rPr lang="en-US" sz="2400" dirty="0"/>
              <a:t>1.6 million Americans allergic to sesame </a:t>
            </a:r>
          </a:p>
        </p:txBody>
      </p:sp>
      <p:sp>
        <p:nvSpPr>
          <p:cNvPr id="9" name="TextBox 8">
            <a:extLst>
              <a:ext uri="{FF2B5EF4-FFF2-40B4-BE49-F238E27FC236}">
                <a16:creationId xmlns:a16="http://schemas.microsoft.com/office/drawing/2014/main" id="{72D1DD7A-40C3-8236-9A36-6043E2D4D91E}"/>
              </a:ext>
            </a:extLst>
          </p:cNvPr>
          <p:cNvSpPr txBox="1"/>
          <p:nvPr/>
        </p:nvSpPr>
        <p:spPr>
          <a:xfrm>
            <a:off x="1753880" y="5511820"/>
            <a:ext cx="7875602" cy="523220"/>
          </a:xfrm>
          <a:prstGeom prst="rect">
            <a:avLst/>
          </a:prstGeom>
          <a:solidFill>
            <a:schemeClr val="accent4"/>
          </a:solidFill>
        </p:spPr>
        <p:txBody>
          <a:bodyPr wrap="square" rtlCol="0">
            <a:spAutoFit/>
          </a:bodyPr>
          <a:lstStyle/>
          <a:p>
            <a:pPr algn="ctr"/>
            <a:r>
              <a:rPr lang="en-US" sz="2800" b="1" dirty="0">
                <a:solidFill>
                  <a:schemeClr val="bg1"/>
                </a:solidFill>
              </a:rPr>
              <a:t>Sesame now considered a Top 9 Allergen</a:t>
            </a:r>
          </a:p>
        </p:txBody>
      </p:sp>
      <p:sp>
        <p:nvSpPr>
          <p:cNvPr id="4" name="TextBox 3">
            <a:extLst>
              <a:ext uri="{FF2B5EF4-FFF2-40B4-BE49-F238E27FC236}">
                <a16:creationId xmlns:a16="http://schemas.microsoft.com/office/drawing/2014/main" id="{5B6DDBEF-9D60-AA1A-F10F-092AA3E27180}"/>
              </a:ext>
            </a:extLst>
          </p:cNvPr>
          <p:cNvSpPr txBox="1"/>
          <p:nvPr/>
        </p:nvSpPr>
        <p:spPr>
          <a:xfrm>
            <a:off x="8984974" y="6471070"/>
            <a:ext cx="2469619" cy="369332"/>
          </a:xfrm>
          <a:prstGeom prst="rect">
            <a:avLst/>
          </a:prstGeom>
          <a:noFill/>
        </p:spPr>
        <p:txBody>
          <a:bodyPr wrap="square" rtlCol="0">
            <a:spAutoFit/>
          </a:bodyPr>
          <a:lstStyle/>
          <a:p>
            <a:r>
              <a:rPr lang="en-US" dirty="0"/>
              <a:t>Warren et al., 2019</a:t>
            </a:r>
          </a:p>
        </p:txBody>
      </p:sp>
    </p:spTree>
    <p:extLst>
      <p:ext uri="{BB962C8B-B14F-4D97-AF65-F5344CB8AC3E}">
        <p14:creationId xmlns:p14="http://schemas.microsoft.com/office/powerpoint/2010/main" val="317320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56FB6-B392-61B0-A918-E85D3366E71D}"/>
              </a:ext>
            </a:extLst>
          </p:cNvPr>
          <p:cNvSpPr>
            <a:spLocks noGrp="1"/>
          </p:cNvSpPr>
          <p:nvPr>
            <p:ph type="title"/>
          </p:nvPr>
        </p:nvSpPr>
        <p:spPr>
          <a:xfrm>
            <a:off x="808638" y="386930"/>
            <a:ext cx="9236700" cy="1188950"/>
          </a:xfrm>
        </p:spPr>
        <p:txBody>
          <a:bodyPr anchor="b">
            <a:normAutofit/>
          </a:bodyPr>
          <a:lstStyle/>
          <a:p>
            <a:r>
              <a:rPr lang="en-US" sz="5400" dirty="0"/>
              <a:t>Food Allergy Prevalence</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795981-93F7-B906-D30A-0732B3135945}"/>
              </a:ext>
            </a:extLst>
          </p:cNvPr>
          <p:cNvSpPr>
            <a:spLocks noGrp="1"/>
          </p:cNvSpPr>
          <p:nvPr>
            <p:ph idx="1"/>
          </p:nvPr>
        </p:nvSpPr>
        <p:spPr>
          <a:xfrm>
            <a:off x="808638" y="2439967"/>
            <a:ext cx="10143668" cy="3435531"/>
          </a:xfrm>
        </p:spPr>
        <p:txBody>
          <a:bodyPr anchor="ctr">
            <a:normAutofit/>
          </a:bodyPr>
          <a:lstStyle/>
          <a:p>
            <a:pPr>
              <a:lnSpc>
                <a:spcPct val="100000"/>
              </a:lnSpc>
              <a:spcBef>
                <a:spcPts val="1800"/>
              </a:spcBef>
            </a:pPr>
            <a:r>
              <a:rPr lang="en-US" sz="2400" dirty="0"/>
              <a:t>32 million Americans have food allergies</a:t>
            </a:r>
          </a:p>
          <a:p>
            <a:pPr lvl="1">
              <a:lnSpc>
                <a:spcPct val="100000"/>
              </a:lnSpc>
            </a:pPr>
            <a:r>
              <a:rPr lang="en-US" sz="2000" dirty="0"/>
              <a:t>Approx. 26 million adults (1 in 10)</a:t>
            </a:r>
          </a:p>
          <a:p>
            <a:pPr>
              <a:lnSpc>
                <a:spcPct val="100000"/>
              </a:lnSpc>
              <a:spcBef>
                <a:spcPts val="1800"/>
              </a:spcBef>
            </a:pPr>
            <a:r>
              <a:rPr lang="en-US" sz="2400" dirty="0"/>
              <a:t>5.6 million children in the United States (7.6% or 1 in 13)</a:t>
            </a:r>
          </a:p>
          <a:p>
            <a:pPr lvl="1">
              <a:lnSpc>
                <a:spcPct val="100000"/>
              </a:lnSpc>
            </a:pPr>
            <a:r>
              <a:rPr lang="en-US" sz="2000" dirty="0"/>
              <a:t>40% allergic to more than one food</a:t>
            </a:r>
          </a:p>
          <a:p>
            <a:pPr lvl="1">
              <a:lnSpc>
                <a:spcPct val="100000"/>
              </a:lnSpc>
            </a:pPr>
            <a:r>
              <a:rPr lang="en-US" sz="2000" dirty="0"/>
              <a:t>42% history of at least one severe food allergy reaction</a:t>
            </a:r>
          </a:p>
          <a:p>
            <a:pPr>
              <a:lnSpc>
                <a:spcPct val="100000"/>
              </a:lnSpc>
              <a:spcBef>
                <a:spcPts val="1800"/>
              </a:spcBef>
            </a:pPr>
            <a:r>
              <a:rPr lang="en-US" sz="2400" dirty="0"/>
              <a:t>200,000 people require emergency medical care for food allergy reactions in the United States each year </a:t>
            </a:r>
          </a:p>
        </p:txBody>
      </p:sp>
      <p:sp>
        <p:nvSpPr>
          <p:cNvPr id="4" name="TextBox 3">
            <a:extLst>
              <a:ext uri="{FF2B5EF4-FFF2-40B4-BE49-F238E27FC236}">
                <a16:creationId xmlns:a16="http://schemas.microsoft.com/office/drawing/2014/main" id="{ECEA3FC7-BBD8-E1F4-A09E-EB64C0F18EDD}"/>
              </a:ext>
            </a:extLst>
          </p:cNvPr>
          <p:cNvSpPr txBox="1"/>
          <p:nvPr/>
        </p:nvSpPr>
        <p:spPr>
          <a:xfrm>
            <a:off x="1948108" y="6419478"/>
            <a:ext cx="9746973" cy="369332"/>
          </a:xfrm>
          <a:prstGeom prst="rect">
            <a:avLst/>
          </a:prstGeom>
          <a:noFill/>
        </p:spPr>
        <p:txBody>
          <a:bodyPr wrap="square" rtlCol="0">
            <a:spAutoFit/>
          </a:bodyPr>
          <a:lstStyle/>
          <a:p>
            <a:pPr algn="r"/>
            <a:r>
              <a:rPr lang="en-US" dirty="0"/>
              <a:t>Gupta, Warren, Smith, et al. 2018; Clark, </a:t>
            </a:r>
            <a:r>
              <a:rPr lang="en-US" dirty="0" err="1"/>
              <a:t>Espinola</a:t>
            </a:r>
            <a:r>
              <a:rPr lang="en-US" dirty="0"/>
              <a:t>, Rudders, et al. 2010</a:t>
            </a:r>
          </a:p>
        </p:txBody>
      </p:sp>
    </p:spTree>
    <p:extLst>
      <p:ext uri="{BB962C8B-B14F-4D97-AF65-F5344CB8AC3E}">
        <p14:creationId xmlns:p14="http://schemas.microsoft.com/office/powerpoint/2010/main" val="19525128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FB68-C49D-DECF-02F4-966838AEFB95}"/>
              </a:ext>
            </a:extLst>
          </p:cNvPr>
          <p:cNvSpPr>
            <a:spLocks noGrp="1"/>
          </p:cNvSpPr>
          <p:nvPr>
            <p:ph type="title"/>
          </p:nvPr>
        </p:nvSpPr>
        <p:spPr>
          <a:xfrm>
            <a:off x="1653363" y="365760"/>
            <a:ext cx="9367203" cy="1188720"/>
          </a:xfrm>
        </p:spPr>
        <p:txBody>
          <a:bodyPr>
            <a:normAutofit/>
          </a:bodyPr>
          <a:lstStyle/>
          <a:p>
            <a:r>
              <a:rPr lang="en-US" dirty="0"/>
              <a:t>FASTER Act, continued</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C91301D-D77B-6A4C-2CB9-5F2507D7178B}"/>
              </a:ext>
            </a:extLst>
          </p:cNvPr>
          <p:cNvSpPr>
            <a:spLocks noGrp="1"/>
          </p:cNvSpPr>
          <p:nvPr>
            <p:ph idx="1"/>
          </p:nvPr>
        </p:nvSpPr>
        <p:spPr>
          <a:xfrm>
            <a:off x="1653363" y="2176272"/>
            <a:ext cx="9367204" cy="4041648"/>
          </a:xfrm>
        </p:spPr>
        <p:txBody>
          <a:bodyPr anchor="t">
            <a:normAutofit/>
          </a:bodyPr>
          <a:lstStyle/>
          <a:p>
            <a:r>
              <a:rPr lang="en-US" sz="2400" dirty="0"/>
              <a:t>The elephant in the room…</a:t>
            </a:r>
          </a:p>
          <a:p>
            <a:pPr lvl="1"/>
            <a:r>
              <a:rPr lang="en-US" dirty="0"/>
              <a:t>Major food brands are intentionally adding sesame flour OR labeling “contains sesame” when products do not</a:t>
            </a:r>
          </a:p>
          <a:p>
            <a:pPr lvl="1"/>
            <a:r>
              <a:rPr lang="en-US" dirty="0"/>
              <a:t>Perceived safe foods </a:t>
            </a:r>
            <a:r>
              <a:rPr lang="en-US" dirty="0">
                <a:sym typeface="Wingdings" panose="05000000000000000000" pitchFamily="2" charset="2"/>
              </a:rPr>
              <a:t> now appear unsafe</a:t>
            </a:r>
          </a:p>
          <a:p>
            <a:pPr lvl="1"/>
            <a:r>
              <a:rPr lang="en-US" dirty="0">
                <a:sym typeface="Wingdings" panose="05000000000000000000" pitchFamily="2" charset="2"/>
              </a:rPr>
              <a:t>Who is affected? Food allergy individuals/families, restaurants, school foodservice, hospitals and other institutions…</a:t>
            </a:r>
          </a:p>
          <a:p>
            <a:r>
              <a:rPr lang="en-US" sz="2400" dirty="0">
                <a:sym typeface="Wingdings" panose="05000000000000000000" pitchFamily="2" charset="2"/>
              </a:rPr>
              <a:t>Bottom line: What’s left in the bakery that will be safe for those with sesame allergy?</a:t>
            </a:r>
          </a:p>
        </p:txBody>
      </p:sp>
      <p:sp>
        <p:nvSpPr>
          <p:cNvPr id="5" name="Rectangle 4">
            <a:extLst>
              <a:ext uri="{FF2B5EF4-FFF2-40B4-BE49-F238E27FC236}">
                <a16:creationId xmlns:a16="http://schemas.microsoft.com/office/drawing/2014/main" id="{D31A3E55-510A-569B-6A1A-2F411559978D}"/>
              </a:ext>
            </a:extLst>
          </p:cNvPr>
          <p:cNvSpPr/>
          <p:nvPr/>
        </p:nvSpPr>
        <p:spPr>
          <a:xfrm>
            <a:off x="307675" y="5382883"/>
            <a:ext cx="11576649" cy="1204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400" dirty="0">
                <a:solidFill>
                  <a:schemeClr val="tx1"/>
                </a:solidFill>
              </a:rPr>
              <a:t>FARE webpage: </a:t>
            </a:r>
            <a:r>
              <a:rPr lang="en-US" sz="2400" dirty="0">
                <a:solidFill>
                  <a:schemeClr val="tx1"/>
                </a:solidFill>
                <a:hlinkClick r:id="rId3"/>
              </a:rPr>
              <a:t>www.foodallergy.org/resources</a:t>
            </a:r>
            <a:endParaRPr lang="en-US" sz="2400" dirty="0">
              <a:solidFill>
                <a:schemeClr val="tx1"/>
              </a:solidFill>
            </a:endParaRPr>
          </a:p>
          <a:p>
            <a:pPr algn="ctr"/>
            <a:r>
              <a:rPr lang="en-US" sz="2400" dirty="0">
                <a:solidFill>
                  <a:schemeClr val="tx1"/>
                </a:solidFill>
              </a:rPr>
              <a:t>			FARE Webinar: </a:t>
            </a:r>
            <a:r>
              <a:rPr lang="en-US" sz="2400" dirty="0">
                <a:solidFill>
                  <a:schemeClr val="tx1"/>
                </a:solidFill>
                <a:hlinkClick r:id="rId4"/>
              </a:rPr>
              <a:t>www.foodallergyacademy.org</a:t>
            </a:r>
            <a:r>
              <a:rPr lang="en-US" sz="2400" dirty="0">
                <a:solidFill>
                  <a:schemeClr val="tx1"/>
                </a:solidFill>
              </a:rPr>
              <a:t> </a:t>
            </a:r>
            <a:endParaRPr lang="en-US" sz="2800" dirty="0">
              <a:solidFill>
                <a:schemeClr val="accent1"/>
              </a:solidFill>
            </a:endParaRPr>
          </a:p>
        </p:txBody>
      </p:sp>
    </p:spTree>
    <p:extLst>
      <p:ext uri="{BB962C8B-B14F-4D97-AF65-F5344CB8AC3E}">
        <p14:creationId xmlns:p14="http://schemas.microsoft.com/office/powerpoint/2010/main" val="250027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Sesame oil is safe for those with sesame allergy.</a:t>
            </a:r>
          </a:p>
        </p:txBody>
      </p:sp>
    </p:spTree>
    <p:extLst>
      <p:ext uri="{BB962C8B-B14F-4D97-AF65-F5344CB8AC3E}">
        <p14:creationId xmlns:p14="http://schemas.microsoft.com/office/powerpoint/2010/main" val="261445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DB9DA-AF22-9B11-FC19-96DB48BB14F9}"/>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kern="1200" dirty="0">
                <a:solidFill>
                  <a:schemeClr val="tx1"/>
                </a:solidFill>
                <a:latin typeface="+mj-lt"/>
                <a:ea typeface="+mj-ea"/>
                <a:cs typeface="+mj-cs"/>
              </a:rPr>
              <a:t>False: Sesame oil is not a refined oil </a:t>
            </a:r>
          </a:p>
        </p:txBody>
      </p:sp>
      <p:graphicFrame>
        <p:nvGraphicFramePr>
          <p:cNvPr id="4" name="Table 4">
            <a:extLst>
              <a:ext uri="{FF2B5EF4-FFF2-40B4-BE49-F238E27FC236}">
                <a16:creationId xmlns:a16="http://schemas.microsoft.com/office/drawing/2014/main" id="{A29E6656-5320-64F4-95FC-A19D75FC6331}"/>
              </a:ext>
            </a:extLst>
          </p:cNvPr>
          <p:cNvGraphicFramePr>
            <a:graphicFrameLocks noGrp="1"/>
          </p:cNvGraphicFramePr>
          <p:nvPr>
            <p:extLst>
              <p:ext uri="{D42A27DB-BD31-4B8C-83A1-F6EECF244321}">
                <p14:modId xmlns:p14="http://schemas.microsoft.com/office/powerpoint/2010/main" val="2189590546"/>
              </p:ext>
            </p:extLst>
          </p:nvPr>
        </p:nvGraphicFramePr>
        <p:xfrm>
          <a:off x="1205116" y="1300210"/>
          <a:ext cx="9778720" cy="5112058"/>
        </p:xfrm>
        <a:graphic>
          <a:graphicData uri="http://schemas.openxmlformats.org/drawingml/2006/table">
            <a:tbl>
              <a:tblPr firstRow="1" bandRow="1">
                <a:tableStyleId>{00A15C55-8517-42AA-B614-E9B94910E393}</a:tableStyleId>
              </a:tblPr>
              <a:tblGrid>
                <a:gridCol w="2338468">
                  <a:extLst>
                    <a:ext uri="{9D8B030D-6E8A-4147-A177-3AD203B41FA5}">
                      <a16:colId xmlns:a16="http://schemas.microsoft.com/office/drawing/2014/main" val="3449767028"/>
                    </a:ext>
                  </a:extLst>
                </a:gridCol>
                <a:gridCol w="2338468">
                  <a:extLst>
                    <a:ext uri="{9D8B030D-6E8A-4147-A177-3AD203B41FA5}">
                      <a16:colId xmlns:a16="http://schemas.microsoft.com/office/drawing/2014/main" val="519622378"/>
                    </a:ext>
                  </a:extLst>
                </a:gridCol>
                <a:gridCol w="2522416">
                  <a:extLst>
                    <a:ext uri="{9D8B030D-6E8A-4147-A177-3AD203B41FA5}">
                      <a16:colId xmlns:a16="http://schemas.microsoft.com/office/drawing/2014/main" val="1147375714"/>
                    </a:ext>
                  </a:extLst>
                </a:gridCol>
                <a:gridCol w="2579368">
                  <a:extLst>
                    <a:ext uri="{9D8B030D-6E8A-4147-A177-3AD203B41FA5}">
                      <a16:colId xmlns:a16="http://schemas.microsoft.com/office/drawing/2014/main" val="32222754"/>
                    </a:ext>
                  </a:extLst>
                </a:gridCol>
              </a:tblGrid>
              <a:tr h="337552">
                <a:tc>
                  <a:txBody>
                    <a:bodyPr/>
                    <a:lstStyle/>
                    <a:p>
                      <a:pPr algn="ctr"/>
                      <a:r>
                        <a:rPr lang="en-US" sz="2400" dirty="0"/>
                        <a:t> </a:t>
                      </a:r>
                    </a:p>
                  </a:txBody>
                  <a:tcPr marL="150876" marR="150876" marT="75438" marB="75438"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dirty="0"/>
                        <a:t>Typically safe</a:t>
                      </a:r>
                    </a:p>
                  </a:txBody>
                  <a:tcPr marL="150876" marR="150876" marT="75438" marB="75438" anchor="ctr">
                    <a:lnL w="12700" cmpd="sng">
                      <a:noFill/>
                    </a:lnL>
                  </a:tcPr>
                </a:tc>
                <a:tc>
                  <a:txBody>
                    <a:bodyPr/>
                    <a:lstStyle/>
                    <a:p>
                      <a:pPr algn="ctr"/>
                      <a:r>
                        <a:rPr lang="en-US" sz="2000" dirty="0"/>
                        <a:t>Ask the Allergist</a:t>
                      </a:r>
                    </a:p>
                  </a:txBody>
                  <a:tcPr marL="150876" marR="150876" marT="75438" marB="75438" anchor="ctr"/>
                </a:tc>
                <a:tc>
                  <a:txBody>
                    <a:bodyPr/>
                    <a:lstStyle/>
                    <a:p>
                      <a:pPr algn="ctr"/>
                      <a:r>
                        <a:rPr lang="en-US" sz="2000" dirty="0"/>
                        <a:t>Typically NOT safe</a:t>
                      </a:r>
                    </a:p>
                  </a:txBody>
                  <a:tcPr marL="150876" marR="150876" marT="75438" marB="75438" anchor="ctr"/>
                </a:tc>
                <a:extLst>
                  <a:ext uri="{0D108BD9-81ED-4DB2-BD59-A6C34878D82A}">
                    <a16:rowId xmlns:a16="http://schemas.microsoft.com/office/drawing/2014/main" val="2569655506"/>
                  </a:ext>
                </a:extLst>
              </a:tr>
              <a:tr h="391387">
                <a:tc>
                  <a:txBody>
                    <a:bodyPr/>
                    <a:lstStyle/>
                    <a:p>
                      <a:pPr algn="ctr">
                        <a:spcAft>
                          <a:spcPts val="600"/>
                        </a:spcAft>
                      </a:pPr>
                      <a:r>
                        <a:rPr lang="en-US" sz="1800" dirty="0"/>
                        <a:t>Sesame allergy</a:t>
                      </a:r>
                    </a:p>
                  </a:txBody>
                  <a:tcPr marL="150876" marR="150876" marT="75438" marB="75438" anchor="ctr">
                    <a:lnT w="38100" cmpd="sng">
                      <a:noFill/>
                    </a:lnT>
                    <a:lnB w="12700" cmpd="sng">
                      <a:noFill/>
                    </a:lnB>
                  </a:tcPr>
                </a:tc>
                <a:tc>
                  <a:txBody>
                    <a:bodyPr/>
                    <a:lstStyle/>
                    <a:p>
                      <a:pPr algn="ctr">
                        <a:spcAft>
                          <a:spcPts val="600"/>
                        </a:spcAft>
                      </a:pPr>
                      <a:endParaRPr lang="en-US" sz="1800" dirty="0"/>
                    </a:p>
                  </a:txBody>
                  <a:tcPr marL="150876" marR="150876" marT="75438" marB="75438" anchor="ctr"/>
                </a:tc>
                <a:tc>
                  <a:txBody>
                    <a:bodyPr/>
                    <a:lstStyle/>
                    <a:p>
                      <a:pPr algn="ctr">
                        <a:spcAft>
                          <a:spcPts val="600"/>
                        </a:spcAft>
                      </a:pPr>
                      <a:endParaRPr lang="en-US" sz="1800" dirty="0"/>
                    </a:p>
                  </a:txBody>
                  <a:tcPr marL="150876" marR="150876" marT="75438" marB="75438" anchor="ctr"/>
                </a:tc>
                <a:tc>
                  <a:txBody>
                    <a:bodyPr/>
                    <a:lstStyle/>
                    <a:p>
                      <a:pPr algn="ctr">
                        <a:spcAft>
                          <a:spcPts val="600"/>
                        </a:spcAft>
                      </a:pPr>
                      <a:r>
                        <a:rPr lang="en-US" sz="1800" dirty="0"/>
                        <a:t>Sesame oil</a:t>
                      </a:r>
                    </a:p>
                  </a:txBody>
                  <a:tcPr marL="150876" marR="150876" marT="75438" marB="75438" anchor="ctr"/>
                </a:tc>
                <a:extLst>
                  <a:ext uri="{0D108BD9-81ED-4DB2-BD59-A6C34878D82A}">
                    <a16:rowId xmlns:a16="http://schemas.microsoft.com/office/drawing/2014/main" val="2821721199"/>
                  </a:ext>
                </a:extLst>
              </a:tr>
              <a:tr h="794566">
                <a:tc>
                  <a:txBody>
                    <a:bodyPr/>
                    <a:lstStyle/>
                    <a:p>
                      <a:pPr algn="ctr">
                        <a:spcAft>
                          <a:spcPts val="600"/>
                        </a:spcAft>
                      </a:pPr>
                      <a:r>
                        <a:rPr lang="en-US" sz="1800" dirty="0"/>
                        <a:t>Cow’s milk allergy</a:t>
                      </a:r>
                    </a:p>
                  </a:txBody>
                  <a:tcPr marL="150876" marR="150876" marT="75438" marB="75438" anchor="ctr">
                    <a:lnT w="38100" cmpd="sng">
                      <a:noFill/>
                    </a:lnT>
                    <a:lnB w="12700" cmpd="sng">
                      <a:noFill/>
                    </a:lnB>
                  </a:tcPr>
                </a:tc>
                <a:tc>
                  <a:txBody>
                    <a:bodyPr/>
                    <a:lstStyle/>
                    <a:p>
                      <a:pPr algn="ctr">
                        <a:spcAft>
                          <a:spcPts val="600"/>
                        </a:spcAft>
                      </a:pPr>
                      <a:endParaRPr lang="en-US" sz="1800" dirty="0"/>
                    </a:p>
                  </a:txBody>
                  <a:tcPr marL="150876" marR="150876" marT="75438" marB="75438" anchor="ctr"/>
                </a:tc>
                <a:tc>
                  <a:txBody>
                    <a:bodyPr/>
                    <a:lstStyle/>
                    <a:p>
                      <a:pPr algn="ctr">
                        <a:spcAft>
                          <a:spcPts val="600"/>
                        </a:spcAft>
                      </a:pPr>
                      <a:r>
                        <a:rPr lang="en-US" sz="1800" dirty="0"/>
                        <a:t>Baked milk</a:t>
                      </a:r>
                    </a:p>
                  </a:txBody>
                  <a:tcPr marL="150876" marR="150876" marT="75438" marB="75438" anchor="ctr"/>
                </a:tc>
                <a:tc>
                  <a:txBody>
                    <a:bodyPr/>
                    <a:lstStyle/>
                    <a:p>
                      <a:pPr algn="ctr">
                        <a:spcAft>
                          <a:spcPts val="600"/>
                        </a:spcAft>
                      </a:pPr>
                      <a:r>
                        <a:rPr lang="en-US" sz="1800" dirty="0"/>
                        <a:t>Goat or sheep milk</a:t>
                      </a:r>
                    </a:p>
                    <a:p>
                      <a:pPr algn="ctr">
                        <a:spcAft>
                          <a:spcPts val="600"/>
                        </a:spcAft>
                      </a:pPr>
                      <a:r>
                        <a:rPr lang="en-US" sz="1800" dirty="0"/>
                        <a:t>Ghee or milk fat</a:t>
                      </a:r>
                    </a:p>
                  </a:txBody>
                  <a:tcPr marL="150876" marR="150876" marT="75438" marB="75438" anchor="ctr"/>
                </a:tc>
                <a:extLst>
                  <a:ext uri="{0D108BD9-81ED-4DB2-BD59-A6C34878D82A}">
                    <a16:rowId xmlns:a16="http://schemas.microsoft.com/office/drawing/2014/main" val="3751431252"/>
                  </a:ext>
                </a:extLst>
              </a:tr>
              <a:tr h="653184">
                <a:tc>
                  <a:txBody>
                    <a:bodyPr/>
                    <a:lstStyle/>
                    <a:p>
                      <a:pPr algn="ctr">
                        <a:spcAft>
                          <a:spcPts val="600"/>
                        </a:spcAft>
                      </a:pPr>
                      <a:r>
                        <a:rPr lang="en-US" sz="1800" dirty="0"/>
                        <a:t>Hen’s egg allergy</a:t>
                      </a:r>
                    </a:p>
                  </a:txBody>
                  <a:tcPr marL="150876" marR="150876" marT="75438" marB="75438" anchor="ctr">
                    <a:lnT w="38100" cmpd="sng">
                      <a:noFill/>
                    </a:lnT>
                    <a:lnB w="12700" cmpd="sng">
                      <a:noFill/>
                    </a:lnB>
                  </a:tcPr>
                </a:tc>
                <a:tc>
                  <a:txBody>
                    <a:bodyPr/>
                    <a:lstStyle/>
                    <a:p>
                      <a:pPr algn="ctr">
                        <a:spcAft>
                          <a:spcPts val="600"/>
                        </a:spcAft>
                      </a:pPr>
                      <a:endParaRPr lang="en-US" sz="1800" dirty="0"/>
                    </a:p>
                  </a:txBody>
                  <a:tcPr marL="150876" marR="150876" marT="75438" marB="75438" anchor="ctr"/>
                </a:tc>
                <a:tc>
                  <a:txBody>
                    <a:bodyPr/>
                    <a:lstStyle/>
                    <a:p>
                      <a:pPr algn="ctr">
                        <a:spcAft>
                          <a:spcPts val="600"/>
                        </a:spcAft>
                      </a:pPr>
                      <a:r>
                        <a:rPr lang="en-US" sz="1800" dirty="0"/>
                        <a:t>Baked egg</a:t>
                      </a:r>
                    </a:p>
                  </a:txBody>
                  <a:tcPr marL="150876" marR="150876" marT="75438" marB="75438" anchor="ctr"/>
                </a:tc>
                <a:tc>
                  <a:txBody>
                    <a:bodyPr/>
                    <a:lstStyle/>
                    <a:p>
                      <a:pPr algn="ctr">
                        <a:spcAft>
                          <a:spcPts val="600"/>
                        </a:spcAft>
                      </a:pPr>
                      <a:r>
                        <a:rPr lang="en-US" sz="1800" dirty="0"/>
                        <a:t>Separated yolk or egg whites</a:t>
                      </a:r>
                    </a:p>
                  </a:txBody>
                  <a:tcPr marL="150876" marR="150876" marT="75438" marB="75438" anchor="ctr"/>
                </a:tc>
                <a:extLst>
                  <a:ext uri="{0D108BD9-81ED-4DB2-BD59-A6C34878D82A}">
                    <a16:rowId xmlns:a16="http://schemas.microsoft.com/office/drawing/2014/main" val="556688002"/>
                  </a:ext>
                </a:extLst>
              </a:tr>
              <a:tr h="718633">
                <a:tc>
                  <a:txBody>
                    <a:bodyPr/>
                    <a:lstStyle/>
                    <a:p>
                      <a:pPr algn="ctr">
                        <a:spcAft>
                          <a:spcPts val="600"/>
                        </a:spcAft>
                      </a:pPr>
                      <a:r>
                        <a:rPr lang="en-US" sz="1800" dirty="0"/>
                        <a:t>Soy allergy</a:t>
                      </a:r>
                    </a:p>
                  </a:txBody>
                  <a:tcPr marL="150876" marR="150876" marT="75438" marB="75438" anchor="ctr">
                    <a:lnT w="38100" cmpd="sng">
                      <a:noFill/>
                    </a:lnT>
                    <a:lnB w="12700" cmpd="sng">
                      <a:noFill/>
                    </a:lnB>
                  </a:tcPr>
                </a:tc>
                <a:tc>
                  <a:txBody>
                    <a:bodyPr/>
                    <a:lstStyle/>
                    <a:p>
                      <a:pPr algn="ctr">
                        <a:spcAft>
                          <a:spcPts val="600"/>
                        </a:spcAft>
                      </a:pPr>
                      <a:r>
                        <a:rPr lang="en-US" sz="1800" dirty="0"/>
                        <a:t>Soy oil</a:t>
                      </a:r>
                    </a:p>
                    <a:p>
                      <a:pPr algn="ctr">
                        <a:spcAft>
                          <a:spcPts val="600"/>
                        </a:spcAft>
                      </a:pPr>
                      <a:r>
                        <a:rPr lang="en-US" sz="1800" dirty="0"/>
                        <a:t>Soy lecithin</a:t>
                      </a:r>
                    </a:p>
                  </a:txBody>
                  <a:tcPr marL="150876" marR="150876" marT="75438" marB="75438" anchor="ctr"/>
                </a:tc>
                <a:tc>
                  <a:txBody>
                    <a:bodyPr/>
                    <a:lstStyle/>
                    <a:p>
                      <a:pPr algn="ctr">
                        <a:spcAft>
                          <a:spcPts val="600"/>
                        </a:spcAft>
                      </a:pPr>
                      <a:endParaRPr lang="en-US" sz="1800" dirty="0"/>
                    </a:p>
                  </a:txBody>
                  <a:tcPr marL="150876" marR="150876" marT="75438" marB="75438" anchor="ctr"/>
                </a:tc>
                <a:tc>
                  <a:txBody>
                    <a:bodyPr/>
                    <a:lstStyle/>
                    <a:p>
                      <a:pPr algn="ctr">
                        <a:spcAft>
                          <a:spcPts val="600"/>
                        </a:spcAft>
                      </a:pPr>
                      <a:endParaRPr lang="en-US" sz="1800" dirty="0"/>
                    </a:p>
                  </a:txBody>
                  <a:tcPr marL="150876" marR="150876" marT="75438" marB="75438" anchor="ctr"/>
                </a:tc>
                <a:extLst>
                  <a:ext uri="{0D108BD9-81ED-4DB2-BD59-A6C34878D82A}">
                    <a16:rowId xmlns:a16="http://schemas.microsoft.com/office/drawing/2014/main" val="154389337"/>
                  </a:ext>
                </a:extLst>
              </a:tr>
              <a:tr h="391387">
                <a:tc>
                  <a:txBody>
                    <a:bodyPr/>
                    <a:lstStyle/>
                    <a:p>
                      <a:pPr algn="ctr">
                        <a:spcAft>
                          <a:spcPts val="600"/>
                        </a:spcAft>
                      </a:pPr>
                      <a:r>
                        <a:rPr lang="en-US" sz="1800" dirty="0"/>
                        <a:t>Fish</a:t>
                      </a:r>
                    </a:p>
                  </a:txBody>
                  <a:tcPr marL="150876" marR="150876" marT="75438" marB="75438" anchor="ctr">
                    <a:lnT w="38100" cmpd="sng">
                      <a:noFill/>
                    </a:lnT>
                    <a:lnB w="12700" cmpd="sng">
                      <a:noFill/>
                    </a:lnB>
                  </a:tcPr>
                </a:tc>
                <a:tc>
                  <a:txBody>
                    <a:bodyPr/>
                    <a:lstStyle/>
                    <a:p>
                      <a:pPr algn="ctr">
                        <a:spcAft>
                          <a:spcPts val="600"/>
                        </a:spcAft>
                      </a:pPr>
                      <a:endParaRPr lang="en-US" sz="1800" dirty="0"/>
                    </a:p>
                  </a:txBody>
                  <a:tcPr marL="150876" marR="150876" marT="75438" marB="75438" anchor="ctr"/>
                </a:tc>
                <a:tc>
                  <a:txBody>
                    <a:bodyPr/>
                    <a:lstStyle/>
                    <a:p>
                      <a:pPr algn="ctr">
                        <a:spcAft>
                          <a:spcPts val="600"/>
                        </a:spcAft>
                      </a:pPr>
                      <a:r>
                        <a:rPr lang="en-US" sz="1800" dirty="0"/>
                        <a:t>Canned tuna</a:t>
                      </a:r>
                    </a:p>
                  </a:txBody>
                  <a:tcPr marL="150876" marR="150876" marT="75438" marB="75438" anchor="ctr"/>
                </a:tc>
                <a:tc>
                  <a:txBody>
                    <a:bodyPr/>
                    <a:lstStyle/>
                    <a:p>
                      <a:pPr algn="ctr">
                        <a:spcAft>
                          <a:spcPts val="600"/>
                        </a:spcAft>
                      </a:pPr>
                      <a:r>
                        <a:rPr lang="en-US" sz="1800" dirty="0"/>
                        <a:t>Fish oil</a:t>
                      </a:r>
                    </a:p>
                  </a:txBody>
                  <a:tcPr marL="150876" marR="150876" marT="75438" marB="75438" anchor="ctr"/>
                </a:tc>
                <a:extLst>
                  <a:ext uri="{0D108BD9-81ED-4DB2-BD59-A6C34878D82A}">
                    <a16:rowId xmlns:a16="http://schemas.microsoft.com/office/drawing/2014/main" val="2954965940"/>
                  </a:ext>
                </a:extLst>
              </a:tr>
              <a:tr h="653184">
                <a:tc>
                  <a:txBody>
                    <a:bodyPr/>
                    <a:lstStyle/>
                    <a:p>
                      <a:pPr algn="ctr">
                        <a:spcAft>
                          <a:spcPts val="600"/>
                        </a:spcAft>
                      </a:pPr>
                      <a:r>
                        <a:rPr lang="en-US" sz="1800" dirty="0"/>
                        <a:t>Peanuts, tree nuts, &amp; seeds</a:t>
                      </a:r>
                    </a:p>
                  </a:txBody>
                  <a:tcPr marL="150876" marR="150876" marT="75438" marB="75438" anchor="ctr">
                    <a:lnT w="38100" cmpd="sng">
                      <a:noFill/>
                    </a:lnT>
                    <a:lnB w="12700" cmpd="sng">
                      <a:noFill/>
                    </a:lnB>
                  </a:tcPr>
                </a:tc>
                <a:tc>
                  <a:txBody>
                    <a:bodyPr/>
                    <a:lstStyle/>
                    <a:p>
                      <a:pPr algn="ctr">
                        <a:spcAft>
                          <a:spcPts val="600"/>
                        </a:spcAft>
                      </a:pPr>
                      <a:endParaRPr lang="en-US" sz="1800" dirty="0"/>
                    </a:p>
                  </a:txBody>
                  <a:tcPr marL="150876" marR="150876" marT="75438" marB="75438" anchor="ctr"/>
                </a:tc>
                <a:tc>
                  <a:txBody>
                    <a:bodyPr/>
                    <a:lstStyle/>
                    <a:p>
                      <a:pPr algn="ctr">
                        <a:spcAft>
                          <a:spcPts val="600"/>
                        </a:spcAft>
                      </a:pPr>
                      <a:r>
                        <a:rPr lang="en-US" sz="1800" dirty="0"/>
                        <a:t>Refined peanut oil</a:t>
                      </a:r>
                    </a:p>
                  </a:txBody>
                  <a:tcPr marL="150876" marR="150876" marT="75438" marB="75438" anchor="ctr"/>
                </a:tc>
                <a:tc>
                  <a:txBody>
                    <a:bodyPr/>
                    <a:lstStyle/>
                    <a:p>
                      <a:pPr algn="ctr">
                        <a:spcAft>
                          <a:spcPts val="600"/>
                        </a:spcAft>
                      </a:pPr>
                      <a:r>
                        <a:rPr lang="en-US" sz="1800" dirty="0"/>
                        <a:t>Unrefined peanut oil</a:t>
                      </a:r>
                    </a:p>
                  </a:txBody>
                  <a:tcPr marL="150876" marR="150876" marT="75438" marB="75438" anchor="ctr"/>
                </a:tc>
                <a:extLst>
                  <a:ext uri="{0D108BD9-81ED-4DB2-BD59-A6C34878D82A}">
                    <a16:rowId xmlns:a16="http://schemas.microsoft.com/office/drawing/2014/main" val="3218899595"/>
                  </a:ext>
                </a:extLst>
              </a:tr>
              <a:tr h="718633">
                <a:tc>
                  <a:txBody>
                    <a:bodyPr/>
                    <a:lstStyle/>
                    <a:p>
                      <a:pPr algn="ctr">
                        <a:spcAft>
                          <a:spcPts val="600"/>
                        </a:spcAft>
                      </a:pPr>
                      <a:r>
                        <a:rPr lang="en-US" sz="1800" dirty="0"/>
                        <a:t>Corn allergy</a:t>
                      </a:r>
                    </a:p>
                  </a:txBody>
                  <a:tcPr marL="150876" marR="150876" marT="75438" marB="75438" anchor="ctr">
                    <a:lnT w="38100" cmpd="sng">
                      <a:noFill/>
                    </a:lnT>
                    <a:lnB w="12700" cmpd="sng">
                      <a:noFill/>
                    </a:lnB>
                  </a:tcPr>
                </a:tc>
                <a:tc>
                  <a:txBody>
                    <a:bodyPr/>
                    <a:lstStyle/>
                    <a:p>
                      <a:pPr algn="ctr">
                        <a:spcAft>
                          <a:spcPts val="600"/>
                        </a:spcAft>
                      </a:pPr>
                      <a:r>
                        <a:rPr lang="en-US" sz="1800" dirty="0"/>
                        <a:t>Corn oil</a:t>
                      </a:r>
                    </a:p>
                    <a:p>
                      <a:pPr algn="ctr">
                        <a:spcAft>
                          <a:spcPts val="600"/>
                        </a:spcAft>
                      </a:pPr>
                      <a:r>
                        <a:rPr lang="en-US" sz="1800" dirty="0"/>
                        <a:t>Corn syrup</a:t>
                      </a:r>
                    </a:p>
                  </a:txBody>
                  <a:tcPr marL="150876" marR="150876" marT="75438" marB="75438" anchor="ctr"/>
                </a:tc>
                <a:tc>
                  <a:txBody>
                    <a:bodyPr/>
                    <a:lstStyle/>
                    <a:p>
                      <a:pPr algn="ctr">
                        <a:spcAft>
                          <a:spcPts val="600"/>
                        </a:spcAft>
                      </a:pPr>
                      <a:endParaRPr lang="en-US" sz="1800" dirty="0"/>
                    </a:p>
                  </a:txBody>
                  <a:tcPr marL="150876" marR="150876" marT="75438" marB="75438" anchor="ctr"/>
                </a:tc>
                <a:tc>
                  <a:txBody>
                    <a:bodyPr/>
                    <a:lstStyle/>
                    <a:p>
                      <a:pPr algn="ctr">
                        <a:spcAft>
                          <a:spcPts val="600"/>
                        </a:spcAft>
                      </a:pPr>
                      <a:endParaRPr lang="en-US" sz="1800" dirty="0"/>
                    </a:p>
                  </a:txBody>
                  <a:tcPr marL="150876" marR="150876" marT="75438" marB="75438" anchor="ctr"/>
                </a:tc>
                <a:extLst>
                  <a:ext uri="{0D108BD9-81ED-4DB2-BD59-A6C34878D82A}">
                    <a16:rowId xmlns:a16="http://schemas.microsoft.com/office/drawing/2014/main" val="684602767"/>
                  </a:ext>
                </a:extLst>
              </a:tr>
            </a:tbl>
          </a:graphicData>
        </a:graphic>
      </p:graphicFrame>
      <p:sp>
        <p:nvSpPr>
          <p:cNvPr id="5" name="TextBox 4">
            <a:extLst>
              <a:ext uri="{FF2B5EF4-FFF2-40B4-BE49-F238E27FC236}">
                <a16:creationId xmlns:a16="http://schemas.microsoft.com/office/drawing/2014/main" id="{7BBD818C-744A-F07E-7826-EB66995A32F6}"/>
              </a:ext>
            </a:extLst>
          </p:cNvPr>
          <p:cNvSpPr txBox="1"/>
          <p:nvPr/>
        </p:nvSpPr>
        <p:spPr>
          <a:xfrm>
            <a:off x="8884181" y="6450468"/>
            <a:ext cx="2469619" cy="369332"/>
          </a:xfrm>
          <a:prstGeom prst="rect">
            <a:avLst/>
          </a:prstGeom>
          <a:noFill/>
        </p:spPr>
        <p:txBody>
          <a:bodyPr wrap="square" rtlCol="0">
            <a:spAutoFit/>
          </a:bodyPr>
          <a:lstStyle/>
          <a:p>
            <a:pPr algn="r"/>
            <a:r>
              <a:rPr lang="en-US" dirty="0"/>
              <a:t>Durban et al., 2021</a:t>
            </a:r>
          </a:p>
        </p:txBody>
      </p:sp>
    </p:spTree>
    <p:extLst>
      <p:ext uri="{BB962C8B-B14F-4D97-AF65-F5344CB8AC3E}">
        <p14:creationId xmlns:p14="http://schemas.microsoft.com/office/powerpoint/2010/main" val="742567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a:bodyPr>
          <a:lstStyle/>
          <a:p>
            <a:r>
              <a:rPr lang="en-US" sz="4800" dirty="0"/>
              <a:t>Baked milk &amp; Baked egg</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904751" y="1853999"/>
            <a:ext cx="6011540" cy="4372234"/>
          </a:xfrm>
        </p:spPr>
        <p:txBody>
          <a:bodyPr anchor="t">
            <a:normAutofit/>
          </a:bodyPr>
          <a:lstStyle/>
          <a:p>
            <a:pPr>
              <a:lnSpc>
                <a:spcPct val="100000"/>
              </a:lnSpc>
              <a:spcBef>
                <a:spcPts val="1200"/>
              </a:spcBef>
            </a:pPr>
            <a:r>
              <a:rPr lang="en-US" sz="2200" dirty="0"/>
              <a:t>~70% of kids can tolerate baked milk or egg</a:t>
            </a:r>
          </a:p>
          <a:p>
            <a:pPr>
              <a:lnSpc>
                <a:spcPct val="100000"/>
              </a:lnSpc>
              <a:spcBef>
                <a:spcPts val="1200"/>
              </a:spcBef>
            </a:pPr>
            <a:r>
              <a:rPr lang="en-US" sz="2200" dirty="0"/>
              <a:t>Standardized recipes include flour matrix and baking for at least 30 minutes at 350°F</a:t>
            </a:r>
          </a:p>
          <a:p>
            <a:pPr>
              <a:lnSpc>
                <a:spcPct val="100000"/>
              </a:lnSpc>
              <a:spcBef>
                <a:spcPts val="1200"/>
              </a:spcBef>
            </a:pPr>
            <a:r>
              <a:rPr lang="en-US" sz="2200" dirty="0"/>
              <a:t>Benefits: </a:t>
            </a:r>
          </a:p>
          <a:p>
            <a:pPr lvl="1">
              <a:lnSpc>
                <a:spcPct val="100000"/>
              </a:lnSpc>
              <a:spcBef>
                <a:spcPts val="600"/>
              </a:spcBef>
            </a:pPr>
            <a:r>
              <a:rPr lang="en-US" sz="1800" dirty="0"/>
              <a:t>increased diet diversity</a:t>
            </a:r>
          </a:p>
          <a:p>
            <a:pPr lvl="1">
              <a:lnSpc>
                <a:spcPct val="100000"/>
              </a:lnSpc>
              <a:spcBef>
                <a:spcPts val="600"/>
              </a:spcBef>
            </a:pPr>
            <a:r>
              <a:rPr lang="en-US" sz="1800" dirty="0"/>
              <a:t>reduced avoidance burdens</a:t>
            </a:r>
          </a:p>
          <a:p>
            <a:pPr lvl="1">
              <a:lnSpc>
                <a:spcPct val="100000"/>
              </a:lnSpc>
              <a:spcBef>
                <a:spcPts val="600"/>
              </a:spcBef>
            </a:pPr>
            <a:r>
              <a:rPr lang="en-US" sz="1800" dirty="0"/>
              <a:t>more inclusion in social activities</a:t>
            </a:r>
          </a:p>
        </p:txBody>
      </p:sp>
      <p:sp>
        <p:nvSpPr>
          <p:cNvPr id="5" name="Rectangle 4">
            <a:extLst>
              <a:ext uri="{FF2B5EF4-FFF2-40B4-BE49-F238E27FC236}">
                <a16:creationId xmlns:a16="http://schemas.microsoft.com/office/drawing/2014/main" id="{38C797B5-6F6C-21A5-9A21-D019FE7B5E8F}"/>
              </a:ext>
            </a:extLst>
          </p:cNvPr>
          <p:cNvSpPr/>
          <p:nvPr/>
        </p:nvSpPr>
        <p:spPr>
          <a:xfrm>
            <a:off x="532133" y="4994694"/>
            <a:ext cx="6608616" cy="113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400" dirty="0">
                <a:solidFill>
                  <a:schemeClr val="tx1"/>
                </a:solidFill>
              </a:rPr>
              <a:t>Dietary Management of Food Allergy by Durban et al. (2021) – Box 1: Baked milk and baked egg recipes</a:t>
            </a:r>
          </a:p>
          <a:p>
            <a:pPr algn="ctr"/>
            <a:r>
              <a:rPr lang="en-US" sz="700" dirty="0">
                <a:solidFill>
                  <a:schemeClr val="tx1"/>
                </a:solidFill>
              </a:rPr>
              <a:t>  </a:t>
            </a:r>
          </a:p>
        </p:txBody>
      </p:sp>
      <p:sp>
        <p:nvSpPr>
          <p:cNvPr id="6" name="TextBox 5">
            <a:extLst>
              <a:ext uri="{FF2B5EF4-FFF2-40B4-BE49-F238E27FC236}">
                <a16:creationId xmlns:a16="http://schemas.microsoft.com/office/drawing/2014/main" id="{8B47201D-700D-71CB-74A6-1897AE0C2B6E}"/>
              </a:ext>
            </a:extLst>
          </p:cNvPr>
          <p:cNvSpPr txBox="1"/>
          <p:nvPr/>
        </p:nvSpPr>
        <p:spPr>
          <a:xfrm>
            <a:off x="8237200" y="6436102"/>
            <a:ext cx="2469619" cy="369332"/>
          </a:xfrm>
          <a:prstGeom prst="rect">
            <a:avLst/>
          </a:prstGeom>
          <a:noFill/>
        </p:spPr>
        <p:txBody>
          <a:bodyPr wrap="square" rtlCol="0">
            <a:spAutoFit/>
          </a:bodyPr>
          <a:lstStyle/>
          <a:p>
            <a:pPr algn="r"/>
            <a:r>
              <a:rPr lang="en-US" dirty="0"/>
              <a:t>Durban et al., 2021</a:t>
            </a:r>
          </a:p>
        </p:txBody>
      </p:sp>
      <p:sp>
        <p:nvSpPr>
          <p:cNvPr id="7" name="Rectangle 6">
            <a:extLst>
              <a:ext uri="{FF2B5EF4-FFF2-40B4-BE49-F238E27FC236}">
                <a16:creationId xmlns:a16="http://schemas.microsoft.com/office/drawing/2014/main" id="{8434F2E1-709B-1BEE-8B54-E220C39D7E24}"/>
              </a:ext>
            </a:extLst>
          </p:cNvPr>
          <p:cNvSpPr/>
          <p:nvPr/>
        </p:nvSpPr>
        <p:spPr>
          <a:xfrm>
            <a:off x="7495819" y="1802009"/>
            <a:ext cx="3566972" cy="408551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COMING SOON!</a:t>
            </a:r>
          </a:p>
          <a:p>
            <a:pPr algn="ctr"/>
            <a:endParaRPr lang="en-US" b="1" dirty="0"/>
          </a:p>
          <a:p>
            <a:pPr algn="ctr">
              <a:spcBef>
                <a:spcPts val="1200"/>
              </a:spcBef>
            </a:pPr>
            <a:r>
              <a:rPr lang="en-US" sz="2000" i="1" dirty="0"/>
              <a:t>The Baked Egg &amp; Baked Milk Cookbook: Recipes for those with milk or egg allergy </a:t>
            </a:r>
          </a:p>
          <a:p>
            <a:pPr algn="ctr"/>
            <a:endParaRPr lang="en-US" dirty="0"/>
          </a:p>
          <a:p>
            <a:pPr algn="ctr">
              <a:spcBef>
                <a:spcPts val="1200"/>
              </a:spcBef>
            </a:pPr>
            <a:r>
              <a:rPr lang="en-US" dirty="0"/>
              <a:t>By Allison </a:t>
            </a:r>
            <a:r>
              <a:rPr lang="en-US" dirty="0" err="1"/>
              <a:t>Schaible</a:t>
            </a:r>
            <a:r>
              <a:rPr lang="en-US" dirty="0"/>
              <a:t>, Wendy Elverson, Marion </a:t>
            </a:r>
            <a:r>
              <a:rPr lang="en-US" dirty="0" err="1"/>
              <a:t>Groetch</a:t>
            </a:r>
            <a:r>
              <a:rPr lang="en-US" dirty="0"/>
              <a:t> and Carina Venter</a:t>
            </a:r>
          </a:p>
        </p:txBody>
      </p:sp>
    </p:spTree>
    <p:extLst>
      <p:ext uri="{BB962C8B-B14F-4D97-AF65-F5344CB8AC3E}">
        <p14:creationId xmlns:p14="http://schemas.microsoft.com/office/powerpoint/2010/main" val="22047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a:bodyPr>
          <a:lstStyle/>
          <a:p>
            <a:r>
              <a:rPr lang="en-US" sz="4800" dirty="0"/>
              <a:t>Food Allergen Ladders</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904750" y="1782559"/>
            <a:ext cx="6768132" cy="4372234"/>
          </a:xfrm>
        </p:spPr>
        <p:txBody>
          <a:bodyPr anchor="t">
            <a:normAutofit/>
          </a:bodyPr>
          <a:lstStyle/>
          <a:p>
            <a:pPr>
              <a:lnSpc>
                <a:spcPct val="100000"/>
              </a:lnSpc>
              <a:spcBef>
                <a:spcPts val="1200"/>
              </a:spcBef>
            </a:pPr>
            <a:r>
              <a:rPr lang="en-US" sz="2200" dirty="0"/>
              <a:t>A process of gradually reintroducing food allergens (milk, egg) into an individual’s diet</a:t>
            </a:r>
          </a:p>
          <a:p>
            <a:pPr>
              <a:lnSpc>
                <a:spcPct val="100000"/>
              </a:lnSpc>
              <a:spcBef>
                <a:spcPts val="1200"/>
              </a:spcBef>
            </a:pPr>
            <a:r>
              <a:rPr lang="en-US" sz="2200" dirty="0"/>
              <a:t>Clinical uses:</a:t>
            </a:r>
          </a:p>
          <a:p>
            <a:pPr lvl="1">
              <a:lnSpc>
                <a:spcPct val="100000"/>
              </a:lnSpc>
              <a:spcBef>
                <a:spcPts val="600"/>
              </a:spcBef>
            </a:pPr>
            <a:r>
              <a:rPr lang="en-US" sz="1800" dirty="0"/>
              <a:t>Mild-moderate Non-</a:t>
            </a:r>
            <a:r>
              <a:rPr lang="en-US" sz="1800" dirty="0" err="1"/>
              <a:t>IgE</a:t>
            </a:r>
            <a:r>
              <a:rPr lang="en-US" sz="1800" dirty="0"/>
              <a:t>-mediated food allergy (not FPIES)</a:t>
            </a:r>
          </a:p>
          <a:p>
            <a:pPr lvl="1">
              <a:lnSpc>
                <a:spcPct val="100000"/>
              </a:lnSpc>
              <a:spcBef>
                <a:spcPts val="600"/>
              </a:spcBef>
            </a:pPr>
            <a:r>
              <a:rPr lang="en-US" sz="1800" dirty="0"/>
              <a:t>? </a:t>
            </a:r>
            <a:r>
              <a:rPr lang="en-US" sz="1800" dirty="0" err="1"/>
              <a:t>IgE</a:t>
            </a:r>
            <a:r>
              <a:rPr lang="en-US" sz="1800" dirty="0"/>
              <a:t>-mediated with prior mild, non-anaphylactic reactions</a:t>
            </a:r>
          </a:p>
          <a:p>
            <a:pPr lvl="1">
              <a:lnSpc>
                <a:spcPct val="100000"/>
              </a:lnSpc>
              <a:spcBef>
                <a:spcPts val="600"/>
              </a:spcBef>
            </a:pPr>
            <a:r>
              <a:rPr lang="en-US" sz="1800" dirty="0"/>
              <a:t>Non-asthmatic preferable</a:t>
            </a:r>
          </a:p>
          <a:p>
            <a:pPr lvl="1">
              <a:lnSpc>
                <a:spcPct val="100000"/>
              </a:lnSpc>
              <a:spcBef>
                <a:spcPts val="600"/>
              </a:spcBef>
            </a:pPr>
            <a:r>
              <a:rPr lang="en-US" sz="1800" dirty="0"/>
              <a:t>Willing &amp; prepared patients &amp; families with ready access to emergency services</a:t>
            </a:r>
          </a:p>
        </p:txBody>
      </p:sp>
      <p:sp>
        <p:nvSpPr>
          <p:cNvPr id="6" name="TextBox 5">
            <a:extLst>
              <a:ext uri="{FF2B5EF4-FFF2-40B4-BE49-F238E27FC236}">
                <a16:creationId xmlns:a16="http://schemas.microsoft.com/office/drawing/2014/main" id="{8B47201D-700D-71CB-74A6-1897AE0C2B6E}"/>
              </a:ext>
            </a:extLst>
          </p:cNvPr>
          <p:cNvSpPr txBox="1"/>
          <p:nvPr/>
        </p:nvSpPr>
        <p:spPr>
          <a:xfrm>
            <a:off x="5429250" y="6464678"/>
            <a:ext cx="5277569" cy="369332"/>
          </a:xfrm>
          <a:prstGeom prst="rect">
            <a:avLst/>
          </a:prstGeom>
          <a:noFill/>
        </p:spPr>
        <p:txBody>
          <a:bodyPr wrap="square" rtlCol="0">
            <a:spAutoFit/>
          </a:bodyPr>
          <a:lstStyle/>
          <a:p>
            <a:pPr algn="r"/>
            <a:r>
              <a:rPr lang="en-US" dirty="0"/>
              <a:t>Venter et. al, 2017; </a:t>
            </a:r>
            <a:r>
              <a:rPr lang="en-US" dirty="0" err="1"/>
              <a:t>Vassilopoulou</a:t>
            </a:r>
            <a:r>
              <a:rPr lang="en-US" dirty="0"/>
              <a:t> et al., 2023)</a:t>
            </a:r>
          </a:p>
        </p:txBody>
      </p:sp>
      <p:pic>
        <p:nvPicPr>
          <p:cNvPr id="9" name="Picture 8" descr="Text&#10;&#10;Description automatically generated">
            <a:extLst>
              <a:ext uri="{FF2B5EF4-FFF2-40B4-BE49-F238E27FC236}">
                <a16:creationId xmlns:a16="http://schemas.microsoft.com/office/drawing/2014/main" id="{98AF6370-0CB4-79C9-8B4A-1AC0438AF2E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2" b="18542"/>
          <a:stretch/>
        </p:blipFill>
        <p:spPr>
          <a:xfrm>
            <a:off x="7754847" y="706953"/>
            <a:ext cx="3857625" cy="5427840"/>
          </a:xfrm>
          <a:prstGeom prst="rect">
            <a:avLst/>
          </a:prstGeom>
        </p:spPr>
      </p:pic>
      <p:sp>
        <p:nvSpPr>
          <p:cNvPr id="5" name="Rectangle 4">
            <a:extLst>
              <a:ext uri="{FF2B5EF4-FFF2-40B4-BE49-F238E27FC236}">
                <a16:creationId xmlns:a16="http://schemas.microsoft.com/office/drawing/2014/main" id="{38C797B5-6F6C-21A5-9A21-D019FE7B5E8F}"/>
              </a:ext>
            </a:extLst>
          </p:cNvPr>
          <p:cNvSpPr/>
          <p:nvPr/>
        </p:nvSpPr>
        <p:spPr>
          <a:xfrm>
            <a:off x="494002" y="5108998"/>
            <a:ext cx="11111729" cy="1415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mj-lt"/>
              </a:rPr>
              <a:t>To Learn More: </a:t>
            </a:r>
            <a:r>
              <a:rPr lang="en-US" sz="2000" dirty="0">
                <a:solidFill>
                  <a:schemeClr val="tx1"/>
                </a:solidFill>
              </a:rPr>
              <a:t>Mediterranean Milk Ladder: Integrating a Healthy Eating Plan While Reintroducing Cow’s Milk by </a:t>
            </a:r>
            <a:r>
              <a:rPr lang="en-US" sz="2000" dirty="0" err="1">
                <a:solidFill>
                  <a:schemeClr val="tx1"/>
                </a:solidFill>
              </a:rPr>
              <a:t>Vassilopoulou</a:t>
            </a:r>
            <a:r>
              <a:rPr lang="en-US" sz="2000" dirty="0">
                <a:solidFill>
                  <a:schemeClr val="tx1"/>
                </a:solidFill>
              </a:rPr>
              <a:t> et al. (2023)</a:t>
            </a:r>
          </a:p>
          <a:p>
            <a:pPr algn="ctr"/>
            <a:r>
              <a:rPr lang="en-US" sz="2000" dirty="0">
                <a:solidFill>
                  <a:schemeClr val="tx1"/>
                </a:solidFill>
              </a:rPr>
              <a:t>Better recognition, diagnosis and management of non-</a:t>
            </a:r>
            <a:r>
              <a:rPr lang="en-US" sz="2000" dirty="0" err="1">
                <a:solidFill>
                  <a:schemeClr val="tx1"/>
                </a:solidFill>
              </a:rPr>
              <a:t>IgE</a:t>
            </a:r>
            <a:r>
              <a:rPr lang="en-US" sz="2000" dirty="0">
                <a:solidFill>
                  <a:schemeClr val="tx1"/>
                </a:solidFill>
              </a:rPr>
              <a:t>-mediated cow’s milk allergy in infancy: </a:t>
            </a:r>
            <a:r>
              <a:rPr lang="en-US" sz="2000" dirty="0" err="1">
                <a:solidFill>
                  <a:schemeClr val="tx1"/>
                </a:solidFill>
              </a:rPr>
              <a:t>iMAP</a:t>
            </a:r>
            <a:r>
              <a:rPr lang="en-US" sz="2000" dirty="0">
                <a:solidFill>
                  <a:schemeClr val="tx1"/>
                </a:solidFill>
              </a:rPr>
              <a:t> – an international interpretation of the MAP (Milk Allergy in Primary Care) guideline by Venter et al. (2017)- Additional File 4: </a:t>
            </a:r>
            <a:r>
              <a:rPr lang="en-US" sz="2000" dirty="0" err="1">
                <a:solidFill>
                  <a:schemeClr val="tx1"/>
                </a:solidFill>
              </a:rPr>
              <a:t>iMAP</a:t>
            </a:r>
            <a:r>
              <a:rPr lang="en-US" sz="2000" dirty="0">
                <a:solidFill>
                  <a:schemeClr val="tx1"/>
                </a:solidFill>
              </a:rPr>
              <a:t> Milk Ladder Recipes</a:t>
            </a:r>
          </a:p>
          <a:p>
            <a:pPr algn="ctr"/>
            <a:r>
              <a:rPr lang="en-US" sz="700" dirty="0">
                <a:solidFill>
                  <a:schemeClr val="tx1"/>
                </a:solidFill>
              </a:rPr>
              <a:t>  </a:t>
            </a:r>
          </a:p>
        </p:txBody>
      </p:sp>
    </p:spTree>
    <p:extLst>
      <p:ext uri="{BB962C8B-B14F-4D97-AF65-F5344CB8AC3E}">
        <p14:creationId xmlns:p14="http://schemas.microsoft.com/office/powerpoint/2010/main" val="25586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All individuals with peanut allergy must avoid tree nuts</a:t>
            </a:r>
          </a:p>
        </p:txBody>
      </p:sp>
    </p:spTree>
    <p:extLst>
      <p:ext uri="{BB962C8B-B14F-4D97-AF65-F5344CB8AC3E}">
        <p14:creationId xmlns:p14="http://schemas.microsoft.com/office/powerpoint/2010/main" val="4130490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627D-B5F7-6C43-1B32-24B70600FABB}"/>
              </a:ext>
            </a:extLst>
          </p:cNvPr>
          <p:cNvSpPr>
            <a:spLocks noGrp="1"/>
          </p:cNvSpPr>
          <p:nvPr>
            <p:ph type="title"/>
          </p:nvPr>
        </p:nvSpPr>
        <p:spPr/>
        <p:txBody>
          <a:bodyPr>
            <a:normAutofit/>
          </a:bodyPr>
          <a:lstStyle/>
          <a:p>
            <a:r>
              <a:rPr lang="en-US" dirty="0"/>
              <a:t>False: Low risk of cross reactivity</a:t>
            </a:r>
          </a:p>
        </p:txBody>
      </p:sp>
      <p:graphicFrame>
        <p:nvGraphicFramePr>
          <p:cNvPr id="4" name="Table 4">
            <a:extLst>
              <a:ext uri="{FF2B5EF4-FFF2-40B4-BE49-F238E27FC236}">
                <a16:creationId xmlns:a16="http://schemas.microsoft.com/office/drawing/2014/main" id="{8C1ED9D9-2225-8271-191A-138F82FA8F23}"/>
              </a:ext>
            </a:extLst>
          </p:cNvPr>
          <p:cNvGraphicFramePr>
            <a:graphicFrameLocks noGrp="1"/>
          </p:cNvGraphicFramePr>
          <p:nvPr>
            <p:ph idx="1"/>
            <p:extLst>
              <p:ext uri="{D42A27DB-BD31-4B8C-83A1-F6EECF244321}">
                <p14:modId xmlns:p14="http://schemas.microsoft.com/office/powerpoint/2010/main" val="3966371227"/>
              </p:ext>
            </p:extLst>
          </p:nvPr>
        </p:nvGraphicFramePr>
        <p:xfrm>
          <a:off x="1363362" y="1586117"/>
          <a:ext cx="9465276" cy="1956092"/>
        </p:xfrm>
        <a:graphic>
          <a:graphicData uri="http://schemas.openxmlformats.org/drawingml/2006/table">
            <a:tbl>
              <a:tblPr firstRow="1" bandRow="1">
                <a:tableStyleId>{00A15C55-8517-42AA-B614-E9B94910E393}</a:tableStyleId>
              </a:tblPr>
              <a:tblGrid>
                <a:gridCol w="2623102">
                  <a:extLst>
                    <a:ext uri="{9D8B030D-6E8A-4147-A177-3AD203B41FA5}">
                      <a16:colId xmlns:a16="http://schemas.microsoft.com/office/drawing/2014/main" val="3422947502"/>
                    </a:ext>
                  </a:extLst>
                </a:gridCol>
                <a:gridCol w="3518207">
                  <a:extLst>
                    <a:ext uri="{9D8B030D-6E8A-4147-A177-3AD203B41FA5}">
                      <a16:colId xmlns:a16="http://schemas.microsoft.com/office/drawing/2014/main" val="4287035986"/>
                    </a:ext>
                  </a:extLst>
                </a:gridCol>
                <a:gridCol w="3323967">
                  <a:extLst>
                    <a:ext uri="{9D8B030D-6E8A-4147-A177-3AD203B41FA5}">
                      <a16:colId xmlns:a16="http://schemas.microsoft.com/office/drawing/2014/main" val="2558663553"/>
                    </a:ext>
                  </a:extLst>
                </a:gridCol>
              </a:tblGrid>
              <a:tr h="472732">
                <a:tc rowSpan="5">
                  <a:txBody>
                    <a:bodyPr/>
                    <a:lstStyle/>
                    <a:p>
                      <a:pPr algn="ctr"/>
                      <a:r>
                        <a:rPr lang="en-US" dirty="0"/>
                        <a:t>Peanut</a:t>
                      </a:r>
                    </a:p>
                  </a:txBody>
                  <a:tcPr anchor="ctr"/>
                </a:tc>
                <a:tc>
                  <a:txBody>
                    <a:bodyPr/>
                    <a:lstStyle/>
                    <a:p>
                      <a:pPr algn="ctr"/>
                      <a:r>
                        <a:rPr lang="en-US" dirty="0"/>
                        <a:t>Cross Reactive Food</a:t>
                      </a:r>
                    </a:p>
                  </a:txBody>
                  <a:tcPr anchor="ctr"/>
                </a:tc>
                <a:tc>
                  <a:txBody>
                    <a:bodyPr/>
                    <a:lstStyle/>
                    <a:p>
                      <a:pPr algn="ctr"/>
                      <a:r>
                        <a:rPr lang="en-US" dirty="0"/>
                        <a:t>Risk (varies with region)</a:t>
                      </a:r>
                    </a:p>
                  </a:txBody>
                  <a:tcPr anchor="ctr"/>
                </a:tc>
                <a:extLst>
                  <a:ext uri="{0D108BD9-81ED-4DB2-BD59-A6C34878D82A}">
                    <a16:rowId xmlns:a16="http://schemas.microsoft.com/office/drawing/2014/main" val="3199014591"/>
                  </a:ext>
                </a:extLst>
              </a:tr>
              <a:tr h="370840">
                <a:tc vMerge="1">
                  <a:txBody>
                    <a:bodyPr/>
                    <a:lstStyle/>
                    <a:p>
                      <a:endParaRPr lang="en-US" dirty="0"/>
                    </a:p>
                  </a:txBody>
                  <a:tcPr/>
                </a:tc>
                <a:tc>
                  <a:txBody>
                    <a:bodyPr/>
                    <a:lstStyle/>
                    <a:p>
                      <a:pPr algn="ctr"/>
                      <a:r>
                        <a:rPr lang="en-US" dirty="0"/>
                        <a:t>Tree Nuts (co-allergy)</a:t>
                      </a:r>
                    </a:p>
                  </a:txBody>
                  <a:tcPr/>
                </a:tc>
                <a:tc>
                  <a:txBody>
                    <a:bodyPr/>
                    <a:lstStyle/>
                    <a:p>
                      <a:pPr algn="ctr"/>
                      <a:r>
                        <a:rPr lang="en-US" dirty="0"/>
                        <a:t>~33%</a:t>
                      </a:r>
                    </a:p>
                  </a:txBody>
                  <a:tcPr/>
                </a:tc>
                <a:extLst>
                  <a:ext uri="{0D108BD9-81ED-4DB2-BD59-A6C34878D82A}">
                    <a16:rowId xmlns:a16="http://schemas.microsoft.com/office/drawing/2014/main" val="982921675"/>
                  </a:ext>
                </a:extLst>
              </a:tr>
              <a:tr h="370840">
                <a:tc vMerge="1">
                  <a:txBody>
                    <a:bodyPr/>
                    <a:lstStyle/>
                    <a:p>
                      <a:endParaRPr lang="en-US"/>
                    </a:p>
                  </a:txBody>
                  <a:tcPr/>
                </a:tc>
                <a:tc>
                  <a:txBody>
                    <a:bodyPr/>
                    <a:lstStyle/>
                    <a:p>
                      <a:pPr algn="ctr"/>
                      <a:r>
                        <a:rPr lang="en-US" dirty="0"/>
                        <a:t>Lupine</a:t>
                      </a:r>
                    </a:p>
                  </a:txBody>
                  <a:tcPr/>
                </a:tc>
                <a:tc>
                  <a:txBody>
                    <a:bodyPr/>
                    <a:lstStyle/>
                    <a:p>
                      <a:pPr algn="ctr"/>
                      <a:r>
                        <a:rPr lang="en-US" dirty="0"/>
                        <a:t>~20%</a:t>
                      </a:r>
                    </a:p>
                  </a:txBody>
                  <a:tcPr/>
                </a:tc>
                <a:extLst>
                  <a:ext uri="{0D108BD9-81ED-4DB2-BD59-A6C34878D82A}">
                    <a16:rowId xmlns:a16="http://schemas.microsoft.com/office/drawing/2014/main" val="195007762"/>
                  </a:ext>
                </a:extLst>
              </a:tr>
              <a:tr h="370840">
                <a:tc vMerge="1">
                  <a:txBody>
                    <a:bodyPr/>
                    <a:lstStyle/>
                    <a:p>
                      <a:endParaRPr lang="en-US"/>
                    </a:p>
                  </a:txBody>
                  <a:tcPr/>
                </a:tc>
                <a:tc>
                  <a:txBody>
                    <a:bodyPr/>
                    <a:lstStyle/>
                    <a:p>
                      <a:pPr algn="ctr"/>
                      <a:r>
                        <a:rPr lang="en-US" dirty="0"/>
                        <a:t>Sesame (co-allergy)</a:t>
                      </a:r>
                    </a:p>
                  </a:txBody>
                  <a:tcPr/>
                </a:tc>
                <a:tc>
                  <a:txBody>
                    <a:bodyPr/>
                    <a:lstStyle/>
                    <a:p>
                      <a:pPr algn="ctr"/>
                      <a:r>
                        <a:rPr lang="en-US" dirty="0"/>
                        <a:t>10-15%</a:t>
                      </a:r>
                    </a:p>
                  </a:txBody>
                  <a:tcPr/>
                </a:tc>
                <a:extLst>
                  <a:ext uri="{0D108BD9-81ED-4DB2-BD59-A6C34878D82A}">
                    <a16:rowId xmlns:a16="http://schemas.microsoft.com/office/drawing/2014/main" val="1171948809"/>
                  </a:ext>
                </a:extLst>
              </a:tr>
              <a:tr h="370840">
                <a:tc vMerge="1">
                  <a:txBody>
                    <a:bodyPr/>
                    <a:lstStyle/>
                    <a:p>
                      <a:endParaRPr lang="en-US" dirty="0"/>
                    </a:p>
                  </a:txBody>
                  <a:tcPr/>
                </a:tc>
                <a:tc>
                  <a:txBody>
                    <a:bodyPr/>
                    <a:lstStyle/>
                    <a:p>
                      <a:pPr algn="ctr"/>
                      <a:r>
                        <a:rPr lang="en-US" dirty="0"/>
                        <a:t>Green bean, pea, soy</a:t>
                      </a:r>
                    </a:p>
                  </a:txBody>
                  <a:tcPr/>
                </a:tc>
                <a:tc>
                  <a:txBody>
                    <a:bodyPr/>
                    <a:lstStyle/>
                    <a:p>
                      <a:pPr algn="ctr"/>
                      <a:r>
                        <a:rPr lang="en-US" dirty="0"/>
                        <a:t>5-20%</a:t>
                      </a:r>
                    </a:p>
                  </a:txBody>
                  <a:tcPr/>
                </a:tc>
                <a:extLst>
                  <a:ext uri="{0D108BD9-81ED-4DB2-BD59-A6C34878D82A}">
                    <a16:rowId xmlns:a16="http://schemas.microsoft.com/office/drawing/2014/main" val="3448331974"/>
                  </a:ext>
                </a:extLst>
              </a:tr>
            </a:tbl>
          </a:graphicData>
        </a:graphic>
      </p:graphicFrame>
      <p:sp>
        <p:nvSpPr>
          <p:cNvPr id="5" name="TextBox 4">
            <a:extLst>
              <a:ext uri="{FF2B5EF4-FFF2-40B4-BE49-F238E27FC236}">
                <a16:creationId xmlns:a16="http://schemas.microsoft.com/office/drawing/2014/main" id="{CC05AB4F-0A0D-7454-0659-28364CD08FDC}"/>
              </a:ext>
            </a:extLst>
          </p:cNvPr>
          <p:cNvSpPr txBox="1"/>
          <p:nvPr/>
        </p:nvSpPr>
        <p:spPr>
          <a:xfrm>
            <a:off x="9062788" y="6488668"/>
            <a:ext cx="2132313" cy="369332"/>
          </a:xfrm>
          <a:prstGeom prst="rect">
            <a:avLst/>
          </a:prstGeom>
          <a:noFill/>
        </p:spPr>
        <p:txBody>
          <a:bodyPr wrap="square" rtlCol="0">
            <a:spAutoFit/>
          </a:bodyPr>
          <a:lstStyle/>
          <a:p>
            <a:r>
              <a:rPr lang="en-US" dirty="0"/>
              <a:t>Cox et al., 2021</a:t>
            </a:r>
          </a:p>
        </p:txBody>
      </p:sp>
      <p:graphicFrame>
        <p:nvGraphicFramePr>
          <p:cNvPr id="6" name="Table 4">
            <a:extLst>
              <a:ext uri="{FF2B5EF4-FFF2-40B4-BE49-F238E27FC236}">
                <a16:creationId xmlns:a16="http://schemas.microsoft.com/office/drawing/2014/main" id="{CF872F6C-563E-4E05-2756-BAFA6380CA1E}"/>
              </a:ext>
            </a:extLst>
          </p:cNvPr>
          <p:cNvGraphicFramePr>
            <a:graphicFrameLocks/>
          </p:cNvGraphicFramePr>
          <p:nvPr>
            <p:extLst>
              <p:ext uri="{D42A27DB-BD31-4B8C-83A1-F6EECF244321}">
                <p14:modId xmlns:p14="http://schemas.microsoft.com/office/powerpoint/2010/main" val="2787741333"/>
              </p:ext>
            </p:extLst>
          </p:nvPr>
        </p:nvGraphicFramePr>
        <p:xfrm>
          <a:off x="1363362" y="3627463"/>
          <a:ext cx="9465276" cy="2865412"/>
        </p:xfrm>
        <a:graphic>
          <a:graphicData uri="http://schemas.openxmlformats.org/drawingml/2006/table">
            <a:tbl>
              <a:tblPr firstRow="1" bandRow="1">
                <a:tableStyleId>{00A15C55-8517-42AA-B614-E9B94910E393}</a:tableStyleId>
              </a:tblPr>
              <a:tblGrid>
                <a:gridCol w="2623102">
                  <a:extLst>
                    <a:ext uri="{9D8B030D-6E8A-4147-A177-3AD203B41FA5}">
                      <a16:colId xmlns:a16="http://schemas.microsoft.com/office/drawing/2014/main" val="3422947502"/>
                    </a:ext>
                  </a:extLst>
                </a:gridCol>
                <a:gridCol w="3518207">
                  <a:extLst>
                    <a:ext uri="{9D8B030D-6E8A-4147-A177-3AD203B41FA5}">
                      <a16:colId xmlns:a16="http://schemas.microsoft.com/office/drawing/2014/main" val="4287035986"/>
                    </a:ext>
                  </a:extLst>
                </a:gridCol>
                <a:gridCol w="3323967">
                  <a:extLst>
                    <a:ext uri="{9D8B030D-6E8A-4147-A177-3AD203B41FA5}">
                      <a16:colId xmlns:a16="http://schemas.microsoft.com/office/drawing/2014/main" val="2558663553"/>
                    </a:ext>
                  </a:extLst>
                </a:gridCol>
              </a:tblGrid>
              <a:tr h="472732">
                <a:tc rowSpan="6">
                  <a:txBody>
                    <a:bodyPr/>
                    <a:lstStyle/>
                    <a:p>
                      <a:pPr algn="ctr"/>
                      <a:r>
                        <a:rPr lang="en-US" dirty="0"/>
                        <a:t>Tree Nuts</a:t>
                      </a:r>
                    </a:p>
                  </a:txBody>
                  <a:tcPr anchor="ctr"/>
                </a:tc>
                <a:tc>
                  <a:txBody>
                    <a:bodyPr/>
                    <a:lstStyle/>
                    <a:p>
                      <a:pPr algn="ctr"/>
                      <a:r>
                        <a:rPr lang="en-US" dirty="0"/>
                        <a:t>Cross Reactive Food</a:t>
                      </a:r>
                    </a:p>
                  </a:txBody>
                  <a:tcPr anchor="ctr"/>
                </a:tc>
                <a:tc>
                  <a:txBody>
                    <a:bodyPr/>
                    <a:lstStyle/>
                    <a:p>
                      <a:pPr algn="ctr"/>
                      <a:r>
                        <a:rPr lang="en-US" dirty="0"/>
                        <a:t>Risk (varies with region)</a:t>
                      </a:r>
                    </a:p>
                  </a:txBody>
                  <a:tcPr anchor="ctr"/>
                </a:tc>
                <a:extLst>
                  <a:ext uri="{0D108BD9-81ED-4DB2-BD59-A6C34878D82A}">
                    <a16:rowId xmlns:a16="http://schemas.microsoft.com/office/drawing/2014/main" val="3199014591"/>
                  </a:ext>
                </a:extLst>
              </a:tr>
              <a:tr h="370840">
                <a:tc vMerge="1">
                  <a:txBody>
                    <a:bodyPr/>
                    <a:lstStyle/>
                    <a:p>
                      <a:endParaRPr lang="en-US" dirty="0"/>
                    </a:p>
                  </a:txBody>
                  <a:tcPr/>
                </a:tc>
                <a:tc>
                  <a:txBody>
                    <a:bodyPr/>
                    <a:lstStyle/>
                    <a:p>
                      <a:pPr algn="ctr"/>
                      <a:r>
                        <a:rPr lang="en-US" dirty="0"/>
                        <a:t>Other Tree Nuts</a:t>
                      </a:r>
                    </a:p>
                  </a:txBody>
                  <a:tcPr/>
                </a:tc>
                <a:tc>
                  <a:txBody>
                    <a:bodyPr/>
                    <a:lstStyle/>
                    <a:p>
                      <a:pPr algn="ctr"/>
                      <a:r>
                        <a:rPr lang="en-US" dirty="0"/>
                        <a:t>15-33%</a:t>
                      </a:r>
                    </a:p>
                  </a:txBody>
                  <a:tcPr/>
                </a:tc>
                <a:extLst>
                  <a:ext uri="{0D108BD9-81ED-4DB2-BD59-A6C34878D82A}">
                    <a16:rowId xmlns:a16="http://schemas.microsoft.com/office/drawing/2014/main" val="982921675"/>
                  </a:ext>
                </a:extLst>
              </a:tr>
              <a:tr h="370840">
                <a:tc vMerge="1">
                  <a:txBody>
                    <a:bodyPr/>
                    <a:lstStyle/>
                    <a:p>
                      <a:endParaRPr lang="en-US"/>
                    </a:p>
                  </a:txBody>
                  <a:tcPr/>
                </a:tc>
                <a:tc>
                  <a:txBody>
                    <a:bodyPr/>
                    <a:lstStyle/>
                    <a:p>
                      <a:pPr algn="ctr"/>
                      <a:r>
                        <a:rPr lang="en-US" dirty="0"/>
                        <a:t>Sesame (co-allergy)</a:t>
                      </a:r>
                    </a:p>
                  </a:txBody>
                  <a:tcPr/>
                </a:tc>
                <a:tc>
                  <a:txBody>
                    <a:bodyPr/>
                    <a:lstStyle/>
                    <a:p>
                      <a:pPr algn="ctr"/>
                      <a:r>
                        <a:rPr lang="en-US" dirty="0"/>
                        <a:t>10-15%</a:t>
                      </a:r>
                    </a:p>
                  </a:txBody>
                  <a:tcPr/>
                </a:tc>
                <a:extLst>
                  <a:ext uri="{0D108BD9-81ED-4DB2-BD59-A6C34878D82A}">
                    <a16:rowId xmlns:a16="http://schemas.microsoft.com/office/drawing/2014/main" val="195007762"/>
                  </a:ext>
                </a:extLst>
              </a:tr>
              <a:tr h="370840">
                <a:tc vMerge="1">
                  <a:txBody>
                    <a:bodyPr/>
                    <a:lstStyle/>
                    <a:p>
                      <a:endParaRPr lang="en-US"/>
                    </a:p>
                  </a:txBody>
                  <a:tcPr/>
                </a:tc>
                <a:tc>
                  <a:txBody>
                    <a:bodyPr/>
                    <a:lstStyle/>
                    <a:p>
                      <a:pPr algn="ctr"/>
                      <a:r>
                        <a:rPr lang="en-US" i="1" dirty="0"/>
                        <a:t>If walnut allergy</a:t>
                      </a:r>
                      <a:r>
                        <a:rPr lang="en-US" i="1" dirty="0">
                          <a:sym typeface="Wingdings" panose="05000000000000000000" pitchFamily="2" charset="2"/>
                        </a:rPr>
                        <a:t> Pecan</a:t>
                      </a:r>
                    </a:p>
                    <a:p>
                      <a:pPr algn="ctr"/>
                      <a:r>
                        <a:rPr lang="en-US" i="1" dirty="0">
                          <a:sym typeface="Wingdings" panose="05000000000000000000" pitchFamily="2" charset="2"/>
                        </a:rPr>
                        <a:t>If pecan allergy  Walnut</a:t>
                      </a:r>
                      <a:endParaRPr lang="en-US" i="1" dirty="0"/>
                    </a:p>
                  </a:txBody>
                  <a:tcPr/>
                </a:tc>
                <a:tc>
                  <a:txBody>
                    <a:bodyPr/>
                    <a:lstStyle/>
                    <a:p>
                      <a:pPr algn="ctr"/>
                      <a:r>
                        <a:rPr lang="en-US" dirty="0"/>
                        <a:t>~66-75%</a:t>
                      </a:r>
                    </a:p>
                    <a:p>
                      <a:pPr algn="ctr"/>
                      <a:r>
                        <a:rPr lang="en-US" dirty="0"/>
                        <a:t>&gt;95%</a:t>
                      </a:r>
                    </a:p>
                  </a:txBody>
                  <a:tcPr/>
                </a:tc>
                <a:extLst>
                  <a:ext uri="{0D108BD9-81ED-4DB2-BD59-A6C34878D82A}">
                    <a16:rowId xmlns:a16="http://schemas.microsoft.com/office/drawing/2014/main" val="1171948809"/>
                  </a:ext>
                </a:extLst>
              </a:tr>
              <a:tr h="370840">
                <a:tc vMerge="1">
                  <a:txBody>
                    <a:bodyPr/>
                    <a:lstStyle/>
                    <a:p>
                      <a:endParaRPr lang="en-US" dirty="0"/>
                    </a:p>
                  </a:txBody>
                  <a:tcPr/>
                </a:tc>
                <a:tc>
                  <a:txBody>
                    <a:bodyPr/>
                    <a:lstStyle/>
                    <a:p>
                      <a:pPr algn="ctr"/>
                      <a:r>
                        <a:rPr lang="en-US" i="1" dirty="0"/>
                        <a:t>If cashew allergy </a:t>
                      </a:r>
                      <a:r>
                        <a:rPr lang="en-US" i="1" dirty="0">
                          <a:sym typeface="Wingdings" panose="05000000000000000000" pitchFamily="2" charset="2"/>
                        </a:rPr>
                        <a:t> Pistachio</a:t>
                      </a:r>
                    </a:p>
                    <a:p>
                      <a:pPr algn="ctr"/>
                      <a:r>
                        <a:rPr lang="en-US" i="1" dirty="0">
                          <a:sym typeface="Wingdings" panose="05000000000000000000" pitchFamily="2" charset="2"/>
                        </a:rPr>
                        <a:t>If pistachio allergy  Cashew</a:t>
                      </a:r>
                      <a:endParaRPr lang="en-US" i="1" dirty="0"/>
                    </a:p>
                  </a:txBody>
                  <a:tcPr/>
                </a:tc>
                <a:tc>
                  <a:txBody>
                    <a:bodyPr/>
                    <a:lstStyle/>
                    <a:p>
                      <a:pPr algn="ctr"/>
                      <a:r>
                        <a:rPr lang="en-US" dirty="0"/>
                        <a:t>~66-83%</a:t>
                      </a:r>
                    </a:p>
                    <a:p>
                      <a:pPr algn="ctr"/>
                      <a:r>
                        <a:rPr lang="en-US" dirty="0"/>
                        <a:t>&gt;95%</a:t>
                      </a:r>
                    </a:p>
                  </a:txBody>
                  <a:tcPr/>
                </a:tc>
                <a:extLst>
                  <a:ext uri="{0D108BD9-81ED-4DB2-BD59-A6C34878D82A}">
                    <a16:rowId xmlns:a16="http://schemas.microsoft.com/office/drawing/2014/main" val="3448331974"/>
                  </a:ext>
                </a:extLst>
              </a:tr>
              <a:tr h="370840">
                <a:tc vMerge="1">
                  <a:txBody>
                    <a:bodyPr/>
                    <a:lstStyle/>
                    <a:p>
                      <a:pPr algn="ctr"/>
                      <a:endParaRPr lang="en-US" dirty="0"/>
                    </a:p>
                  </a:txBody>
                  <a:tcPr anchor="ctr"/>
                </a:tc>
                <a:tc>
                  <a:txBody>
                    <a:bodyPr/>
                    <a:lstStyle/>
                    <a:p>
                      <a:pPr algn="ctr"/>
                      <a:r>
                        <a:rPr lang="en-US" i="0" dirty="0"/>
                        <a:t>If Peanut + Tree nut </a:t>
                      </a:r>
                      <a:r>
                        <a:rPr lang="en-US" i="0" dirty="0">
                          <a:sym typeface="Wingdings" panose="05000000000000000000" pitchFamily="2" charset="2"/>
                        </a:rPr>
                        <a:t> Sesame</a:t>
                      </a:r>
                      <a:endParaRPr lang="en-US" i="0" dirty="0"/>
                    </a:p>
                  </a:txBody>
                  <a:tcPr/>
                </a:tc>
                <a:tc>
                  <a:txBody>
                    <a:bodyPr/>
                    <a:lstStyle/>
                    <a:p>
                      <a:pPr algn="ctr"/>
                      <a:r>
                        <a:rPr lang="en-US" dirty="0"/>
                        <a:t>50%</a:t>
                      </a:r>
                    </a:p>
                  </a:txBody>
                  <a:tcPr/>
                </a:tc>
                <a:extLst>
                  <a:ext uri="{0D108BD9-81ED-4DB2-BD59-A6C34878D82A}">
                    <a16:rowId xmlns:a16="http://schemas.microsoft.com/office/drawing/2014/main" val="3835711105"/>
                  </a:ext>
                </a:extLst>
              </a:tr>
            </a:tbl>
          </a:graphicData>
        </a:graphic>
      </p:graphicFrame>
    </p:spTree>
    <p:extLst>
      <p:ext uri="{BB962C8B-B14F-4D97-AF65-F5344CB8AC3E}">
        <p14:creationId xmlns:p14="http://schemas.microsoft.com/office/powerpoint/2010/main" val="3319085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1ABE6-6211-69F8-7E2E-8A58F94EB081}"/>
              </a:ext>
            </a:extLst>
          </p:cNvPr>
          <p:cNvSpPr>
            <a:spLocks noGrp="1"/>
          </p:cNvSpPr>
          <p:nvPr>
            <p:ph type="title"/>
          </p:nvPr>
        </p:nvSpPr>
        <p:spPr>
          <a:xfrm>
            <a:off x="808638" y="386930"/>
            <a:ext cx="9236700" cy="1188950"/>
          </a:xfrm>
        </p:spPr>
        <p:txBody>
          <a:bodyPr anchor="b">
            <a:normAutofit/>
          </a:bodyPr>
          <a:lstStyle/>
          <a:p>
            <a:r>
              <a:rPr lang="en-US" sz="4200" dirty="0"/>
              <a:t>Growth Concerns and Food Allergies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708E15-CA35-A616-1798-716D17260290}"/>
              </a:ext>
            </a:extLst>
          </p:cNvPr>
          <p:cNvSpPr>
            <a:spLocks noGrp="1"/>
          </p:cNvSpPr>
          <p:nvPr>
            <p:ph idx="1"/>
          </p:nvPr>
        </p:nvSpPr>
        <p:spPr>
          <a:xfrm>
            <a:off x="793660" y="2599509"/>
            <a:ext cx="10143668" cy="3435531"/>
          </a:xfrm>
        </p:spPr>
        <p:txBody>
          <a:bodyPr anchor="ctr">
            <a:normAutofit/>
          </a:bodyPr>
          <a:lstStyle/>
          <a:p>
            <a:pPr>
              <a:lnSpc>
                <a:spcPct val="100000"/>
              </a:lnSpc>
            </a:pPr>
            <a:r>
              <a:rPr lang="en-US" sz="2400" dirty="0"/>
              <a:t>Stunting more prevalent than low weight</a:t>
            </a:r>
          </a:p>
          <a:p>
            <a:pPr lvl="1">
              <a:lnSpc>
                <a:spcPct val="100000"/>
              </a:lnSpc>
            </a:pPr>
            <a:r>
              <a:rPr lang="en-US" sz="2000" dirty="0"/>
              <a:t>9% stunting vs. 6% underweight</a:t>
            </a:r>
          </a:p>
          <a:p>
            <a:pPr>
              <a:lnSpc>
                <a:spcPct val="100000"/>
              </a:lnSpc>
              <a:spcBef>
                <a:spcPts val="1200"/>
              </a:spcBef>
            </a:pPr>
            <a:r>
              <a:rPr lang="en-US" sz="2400" dirty="0"/>
              <a:t>Children at risk of poor growth:</a:t>
            </a:r>
          </a:p>
          <a:p>
            <a:pPr lvl="1">
              <a:lnSpc>
                <a:spcPct val="100000"/>
              </a:lnSpc>
            </a:pPr>
            <a:r>
              <a:rPr lang="en-US" sz="2000" dirty="0"/>
              <a:t>Cow’s milk allergy</a:t>
            </a:r>
          </a:p>
          <a:p>
            <a:pPr lvl="1">
              <a:lnSpc>
                <a:spcPct val="100000"/>
              </a:lnSpc>
            </a:pPr>
            <a:r>
              <a:rPr lang="en-US" sz="2000" dirty="0"/>
              <a:t>3+ food allergens</a:t>
            </a:r>
          </a:p>
          <a:p>
            <a:pPr lvl="1">
              <a:lnSpc>
                <a:spcPct val="100000"/>
              </a:lnSpc>
            </a:pPr>
            <a:r>
              <a:rPr lang="en-US" sz="2000" dirty="0"/>
              <a:t>Non-</a:t>
            </a:r>
            <a:r>
              <a:rPr lang="en-US" sz="2000" dirty="0" err="1"/>
              <a:t>IgE</a:t>
            </a:r>
            <a:r>
              <a:rPr lang="en-US" sz="2000" dirty="0"/>
              <a:t>-mediated food allergy</a:t>
            </a:r>
          </a:p>
          <a:p>
            <a:pPr lvl="2">
              <a:lnSpc>
                <a:spcPct val="100000"/>
              </a:lnSpc>
            </a:pPr>
            <a:r>
              <a:rPr lang="en-US" dirty="0"/>
              <a:t>including FPIES</a:t>
            </a:r>
          </a:p>
          <a:p>
            <a:pPr lvl="1">
              <a:lnSpc>
                <a:spcPct val="100000"/>
              </a:lnSpc>
            </a:pPr>
            <a:r>
              <a:rPr lang="en-US" sz="2000" dirty="0"/>
              <a:t>Mixed </a:t>
            </a:r>
            <a:r>
              <a:rPr lang="en-US" sz="2000" dirty="0" err="1"/>
              <a:t>IgE</a:t>
            </a:r>
            <a:r>
              <a:rPr lang="en-US" sz="2000" dirty="0"/>
              <a:t>- and non-</a:t>
            </a:r>
            <a:r>
              <a:rPr lang="en-US" sz="2000" dirty="0" err="1"/>
              <a:t>IgE</a:t>
            </a:r>
            <a:r>
              <a:rPr lang="en-US" sz="2000" dirty="0"/>
              <a:t>-mediated</a:t>
            </a:r>
          </a:p>
        </p:txBody>
      </p:sp>
      <p:sp>
        <p:nvSpPr>
          <p:cNvPr id="4" name="TextBox 3">
            <a:extLst>
              <a:ext uri="{FF2B5EF4-FFF2-40B4-BE49-F238E27FC236}">
                <a16:creationId xmlns:a16="http://schemas.microsoft.com/office/drawing/2014/main" id="{4E6DB209-501A-BC4A-C17D-52FEA99D4F39}"/>
              </a:ext>
            </a:extLst>
          </p:cNvPr>
          <p:cNvSpPr txBox="1"/>
          <p:nvPr/>
        </p:nvSpPr>
        <p:spPr>
          <a:xfrm>
            <a:off x="9322280" y="6471070"/>
            <a:ext cx="2132313" cy="369332"/>
          </a:xfrm>
          <a:prstGeom prst="rect">
            <a:avLst/>
          </a:prstGeom>
          <a:noFill/>
        </p:spPr>
        <p:txBody>
          <a:bodyPr wrap="square" rtlCol="0">
            <a:spAutoFit/>
          </a:bodyPr>
          <a:lstStyle/>
          <a:p>
            <a:r>
              <a:rPr lang="en-US" dirty="0"/>
              <a:t>Meyer et al. 2019</a:t>
            </a:r>
          </a:p>
        </p:txBody>
      </p:sp>
      <p:sp>
        <p:nvSpPr>
          <p:cNvPr id="6" name="Rectangle: Rounded Corners 5">
            <a:extLst>
              <a:ext uri="{FF2B5EF4-FFF2-40B4-BE49-F238E27FC236}">
                <a16:creationId xmlns:a16="http://schemas.microsoft.com/office/drawing/2014/main" id="{9A73F197-F49F-C48B-6C2E-BA4D4B500571}"/>
              </a:ext>
            </a:extLst>
          </p:cNvPr>
          <p:cNvSpPr/>
          <p:nvPr/>
        </p:nvSpPr>
        <p:spPr>
          <a:xfrm>
            <a:off x="7051954" y="2479363"/>
            <a:ext cx="3993827" cy="3555677"/>
          </a:xfrm>
          <a:prstGeom prst="roundRect">
            <a:avLst/>
          </a:prstGeom>
          <a:solidFill>
            <a:schemeClr val="accent4"/>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00000"/>
              </a:lnSpc>
              <a:spcAft>
                <a:spcPts val="600"/>
              </a:spcAft>
              <a:buFont typeface="Arial" panose="020B0604020202020204" pitchFamily="34" charset="0"/>
              <a:buChar char="•"/>
            </a:pPr>
            <a:r>
              <a:rPr lang="en-US" sz="1600" dirty="0"/>
              <a:t>Inappropriate or excessive dietary elimination</a:t>
            </a:r>
          </a:p>
          <a:p>
            <a:pPr marL="285750" indent="-285750">
              <a:lnSpc>
                <a:spcPct val="100000"/>
              </a:lnSpc>
              <a:spcAft>
                <a:spcPts val="600"/>
              </a:spcAft>
              <a:buFont typeface="Arial" panose="020B0604020202020204" pitchFamily="34" charset="0"/>
              <a:buChar char="•"/>
            </a:pPr>
            <a:r>
              <a:rPr lang="en-US" sz="1600" dirty="0"/>
              <a:t>Delay in introduction of nutrient-dense solids</a:t>
            </a:r>
          </a:p>
          <a:p>
            <a:pPr marL="285750" indent="-285750">
              <a:lnSpc>
                <a:spcPct val="100000"/>
              </a:lnSpc>
              <a:spcAft>
                <a:spcPts val="600"/>
              </a:spcAft>
              <a:buFont typeface="Arial" panose="020B0604020202020204" pitchFamily="34" charset="0"/>
              <a:buChar char="•"/>
            </a:pPr>
            <a:r>
              <a:rPr lang="en-US" sz="1600" dirty="0"/>
              <a:t>Increased risk of nutrient deficiencies</a:t>
            </a:r>
          </a:p>
          <a:p>
            <a:pPr marL="285750" indent="-285750">
              <a:lnSpc>
                <a:spcPct val="100000"/>
              </a:lnSpc>
              <a:spcAft>
                <a:spcPts val="600"/>
              </a:spcAft>
              <a:buFont typeface="Arial" panose="020B0604020202020204" pitchFamily="34" charset="0"/>
              <a:buChar char="•"/>
            </a:pPr>
            <a:r>
              <a:rPr lang="en-US" sz="1600" dirty="0"/>
              <a:t>Delay in oral-motor development and texture/taste acceptance</a:t>
            </a:r>
          </a:p>
          <a:p>
            <a:pPr marL="285750" indent="-285750">
              <a:lnSpc>
                <a:spcPct val="100000"/>
              </a:lnSpc>
              <a:spcAft>
                <a:spcPts val="600"/>
              </a:spcAft>
              <a:buFont typeface="Arial" panose="020B0604020202020204" pitchFamily="34" charset="0"/>
              <a:buChar char="•"/>
            </a:pPr>
            <a:r>
              <a:rPr lang="en-US" sz="1600" dirty="0"/>
              <a:t>Feeding difficulties</a:t>
            </a:r>
          </a:p>
          <a:p>
            <a:pPr marL="285750" indent="-285750">
              <a:lnSpc>
                <a:spcPct val="100000"/>
              </a:lnSpc>
              <a:spcAft>
                <a:spcPts val="600"/>
              </a:spcAft>
              <a:buFont typeface="Arial" panose="020B0604020202020204" pitchFamily="34" charset="0"/>
              <a:buChar char="•"/>
            </a:pPr>
            <a:r>
              <a:rPr lang="en-US" sz="1600" dirty="0"/>
              <a:t>Ongoing pain &amp; discomfort</a:t>
            </a:r>
          </a:p>
          <a:p>
            <a:pPr marL="285750" indent="-285750">
              <a:lnSpc>
                <a:spcPct val="100000"/>
              </a:lnSpc>
              <a:spcAft>
                <a:spcPts val="600"/>
              </a:spcAft>
              <a:buFont typeface="Arial" panose="020B0604020202020204" pitchFamily="34" charset="0"/>
              <a:buChar char="•"/>
            </a:pPr>
            <a:r>
              <a:rPr lang="en-US" sz="1600" dirty="0"/>
              <a:t>Ongoing gut inflammation</a:t>
            </a:r>
          </a:p>
        </p:txBody>
      </p:sp>
    </p:spTree>
    <p:extLst>
      <p:ext uri="{BB962C8B-B14F-4D97-AF65-F5344CB8AC3E}">
        <p14:creationId xmlns:p14="http://schemas.microsoft.com/office/powerpoint/2010/main" val="31435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B5AC8A-73F3-BB87-C8BC-8EF592E204F2}"/>
              </a:ext>
            </a:extLst>
          </p:cNvPr>
          <p:cNvSpPr>
            <a:spLocks noGrp="1"/>
          </p:cNvSpPr>
          <p:nvPr>
            <p:ph idx="1"/>
          </p:nvPr>
        </p:nvSpPr>
        <p:spPr>
          <a:xfrm>
            <a:off x="793660" y="2398143"/>
            <a:ext cx="10589702" cy="3636897"/>
          </a:xfrm>
        </p:spPr>
        <p:txBody>
          <a:bodyPr anchor="ctr">
            <a:normAutofit lnSpcReduction="10000"/>
          </a:bodyPr>
          <a:lstStyle/>
          <a:p>
            <a:pPr>
              <a:lnSpc>
                <a:spcPct val="110000"/>
              </a:lnSpc>
            </a:pPr>
            <a:r>
              <a:rPr lang="en-US" dirty="0"/>
              <a:t>Hypoallergenic formula = tolerated by 90% of children with CMPA with a 95% Confidence Interval</a:t>
            </a:r>
          </a:p>
          <a:p>
            <a:pPr lvl="1">
              <a:lnSpc>
                <a:spcPct val="110000"/>
              </a:lnSpc>
            </a:pPr>
            <a:r>
              <a:rPr lang="en-US" dirty="0"/>
              <a:t>Extensively hydrolyzed formula (EHF)</a:t>
            </a:r>
          </a:p>
          <a:p>
            <a:pPr lvl="1">
              <a:lnSpc>
                <a:spcPct val="110000"/>
              </a:lnSpc>
            </a:pPr>
            <a:r>
              <a:rPr lang="en-US" dirty="0"/>
              <a:t>Amino Acid formula (AAF) </a:t>
            </a:r>
          </a:p>
          <a:p>
            <a:pPr>
              <a:lnSpc>
                <a:spcPct val="110000"/>
              </a:lnSpc>
              <a:spcBef>
                <a:spcPts val="1200"/>
              </a:spcBef>
            </a:pPr>
            <a:r>
              <a:rPr lang="en-US" dirty="0"/>
              <a:t>For most children, EHF sufficient for symptom resolution</a:t>
            </a:r>
          </a:p>
          <a:p>
            <a:pPr lvl="1">
              <a:lnSpc>
                <a:spcPct val="110000"/>
              </a:lnSpc>
            </a:pPr>
            <a:r>
              <a:rPr lang="en-US" dirty="0"/>
              <a:t>On average, 10% of </a:t>
            </a:r>
            <a:r>
              <a:rPr lang="en-US" dirty="0" err="1"/>
              <a:t>IgE</a:t>
            </a:r>
            <a:r>
              <a:rPr lang="en-US" dirty="0"/>
              <a:t>-mediated CMPA will react with EHF</a:t>
            </a:r>
          </a:p>
          <a:p>
            <a:pPr lvl="1">
              <a:lnSpc>
                <a:spcPct val="110000"/>
              </a:lnSpc>
            </a:pPr>
            <a:r>
              <a:rPr lang="en-US" dirty="0"/>
              <a:t>AAF considered first-line approach in </a:t>
            </a:r>
            <a:r>
              <a:rPr lang="en-US" dirty="0" err="1"/>
              <a:t>EoE</a:t>
            </a:r>
            <a:r>
              <a:rPr lang="en-US" dirty="0"/>
              <a:t>, may be warranted if growth faltering (including height), anaphylaxis, or failure on </a:t>
            </a:r>
            <a:r>
              <a:rPr lang="en-US" dirty="0" err="1"/>
              <a:t>EHFstory</a:t>
            </a:r>
            <a:r>
              <a:rPr lang="en-US" dirty="0"/>
              <a:t> and com</a:t>
            </a:r>
          </a:p>
        </p:txBody>
      </p:sp>
      <p:sp>
        <p:nvSpPr>
          <p:cNvPr id="4" name="Title 1">
            <a:extLst>
              <a:ext uri="{FF2B5EF4-FFF2-40B4-BE49-F238E27FC236}">
                <a16:creationId xmlns:a16="http://schemas.microsoft.com/office/drawing/2014/main" id="{0DFB69C8-6FBA-1687-A18F-5892325D3D82}"/>
              </a:ext>
            </a:extLst>
          </p:cNvPr>
          <p:cNvSpPr>
            <a:spLocks noGrp="1"/>
          </p:cNvSpPr>
          <p:nvPr>
            <p:ph type="title"/>
          </p:nvPr>
        </p:nvSpPr>
        <p:spPr>
          <a:xfrm>
            <a:off x="808038" y="387350"/>
            <a:ext cx="10575324" cy="1189038"/>
          </a:xfrm>
        </p:spPr>
        <p:txBody>
          <a:bodyPr anchor="b">
            <a:noAutofit/>
          </a:bodyPr>
          <a:lstStyle/>
          <a:p>
            <a:r>
              <a:rPr lang="en-US" sz="4200" dirty="0"/>
              <a:t>Infants &amp; Cow’s Milk Protein Allergy (CMPA)</a:t>
            </a:r>
          </a:p>
        </p:txBody>
      </p:sp>
      <p:sp>
        <p:nvSpPr>
          <p:cNvPr id="5" name="TextBox 4">
            <a:extLst>
              <a:ext uri="{FF2B5EF4-FFF2-40B4-BE49-F238E27FC236}">
                <a16:creationId xmlns:a16="http://schemas.microsoft.com/office/drawing/2014/main" id="{D0FE36AE-0BD2-883B-FA03-EE0F8075AEC4}"/>
              </a:ext>
            </a:extLst>
          </p:cNvPr>
          <p:cNvSpPr txBox="1"/>
          <p:nvPr/>
        </p:nvSpPr>
        <p:spPr>
          <a:xfrm>
            <a:off x="6223015" y="6395426"/>
            <a:ext cx="5231577" cy="369332"/>
          </a:xfrm>
          <a:prstGeom prst="rect">
            <a:avLst/>
          </a:prstGeom>
          <a:noFill/>
        </p:spPr>
        <p:txBody>
          <a:bodyPr wrap="square" rtlCol="0">
            <a:spAutoFit/>
          </a:bodyPr>
          <a:lstStyle/>
          <a:p>
            <a:pPr algn="r"/>
            <a:r>
              <a:rPr lang="en-US" dirty="0"/>
              <a:t>Meyer et al., 2018.</a:t>
            </a:r>
          </a:p>
        </p:txBody>
      </p:sp>
      <p:sp>
        <p:nvSpPr>
          <p:cNvPr id="6" name="Rectangle 5">
            <a:extLst>
              <a:ext uri="{FF2B5EF4-FFF2-40B4-BE49-F238E27FC236}">
                <a16:creationId xmlns:a16="http://schemas.microsoft.com/office/drawing/2014/main" id="{CB1F58FE-4EBD-4A93-B4D5-6EC293276550}"/>
              </a:ext>
            </a:extLst>
          </p:cNvPr>
          <p:cNvSpPr/>
          <p:nvPr/>
        </p:nvSpPr>
        <p:spPr>
          <a:xfrm>
            <a:off x="307676" y="5210353"/>
            <a:ext cx="10941170" cy="1204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400" dirty="0">
                <a:solidFill>
                  <a:schemeClr val="tx1"/>
                </a:solidFill>
              </a:rPr>
              <a:t>When Should Infants with Cow’s Milk Protein Allergy Use an Amino Acid Formula? A Practice Guide by Meyer et al. (2018)</a:t>
            </a:r>
          </a:p>
        </p:txBody>
      </p:sp>
    </p:spTree>
    <p:extLst>
      <p:ext uri="{BB962C8B-B14F-4D97-AF65-F5344CB8AC3E}">
        <p14:creationId xmlns:p14="http://schemas.microsoft.com/office/powerpoint/2010/main" val="342946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6">
            <a:extLst>
              <a:ext uri="{FF2B5EF4-FFF2-40B4-BE49-F238E27FC236}">
                <a16:creationId xmlns:a16="http://schemas.microsoft.com/office/drawing/2014/main" id="{AA47ACB2-E2F7-F9FF-5147-B5C505C9609F}"/>
              </a:ext>
            </a:extLst>
          </p:cNvPr>
          <p:cNvGraphicFramePr>
            <a:graphicFrameLocks noGrp="1"/>
          </p:cNvGraphicFramePr>
          <p:nvPr>
            <p:ph idx="1"/>
            <p:extLst>
              <p:ext uri="{D42A27DB-BD31-4B8C-83A1-F6EECF244321}">
                <p14:modId xmlns:p14="http://schemas.microsoft.com/office/powerpoint/2010/main" val="2643699348"/>
              </p:ext>
            </p:extLst>
          </p:nvPr>
        </p:nvGraphicFramePr>
        <p:xfrm>
          <a:off x="368636" y="2510163"/>
          <a:ext cx="10863244" cy="2834640"/>
        </p:xfrm>
        <a:graphic>
          <a:graphicData uri="http://schemas.openxmlformats.org/drawingml/2006/table">
            <a:tbl>
              <a:tblPr firstRow="1" bandRow="1">
                <a:tableStyleId>{17292A2E-F333-43FB-9621-5CBBE7FDCDCB}</a:tableStyleId>
              </a:tblPr>
              <a:tblGrid>
                <a:gridCol w="1079164">
                  <a:extLst>
                    <a:ext uri="{9D8B030D-6E8A-4147-A177-3AD203B41FA5}">
                      <a16:colId xmlns:a16="http://schemas.microsoft.com/office/drawing/2014/main" val="4229864492"/>
                    </a:ext>
                  </a:extLst>
                </a:gridCol>
                <a:gridCol w="929640">
                  <a:extLst>
                    <a:ext uri="{9D8B030D-6E8A-4147-A177-3AD203B41FA5}">
                      <a16:colId xmlns:a16="http://schemas.microsoft.com/office/drawing/2014/main" val="2404383199"/>
                    </a:ext>
                  </a:extLst>
                </a:gridCol>
                <a:gridCol w="1075548">
                  <a:extLst>
                    <a:ext uri="{9D8B030D-6E8A-4147-A177-3AD203B41FA5}">
                      <a16:colId xmlns:a16="http://schemas.microsoft.com/office/drawing/2014/main" val="3936019686"/>
                    </a:ext>
                  </a:extLst>
                </a:gridCol>
                <a:gridCol w="1010181">
                  <a:extLst>
                    <a:ext uri="{9D8B030D-6E8A-4147-A177-3AD203B41FA5}">
                      <a16:colId xmlns:a16="http://schemas.microsoft.com/office/drawing/2014/main" val="2456625030"/>
                    </a:ext>
                  </a:extLst>
                </a:gridCol>
                <a:gridCol w="1025258">
                  <a:extLst>
                    <a:ext uri="{9D8B030D-6E8A-4147-A177-3AD203B41FA5}">
                      <a16:colId xmlns:a16="http://schemas.microsoft.com/office/drawing/2014/main" val="2454794268"/>
                    </a:ext>
                  </a:extLst>
                </a:gridCol>
                <a:gridCol w="964949">
                  <a:extLst>
                    <a:ext uri="{9D8B030D-6E8A-4147-A177-3AD203B41FA5}">
                      <a16:colId xmlns:a16="http://schemas.microsoft.com/office/drawing/2014/main" val="2991239546"/>
                    </a:ext>
                  </a:extLst>
                </a:gridCol>
                <a:gridCol w="995103">
                  <a:extLst>
                    <a:ext uri="{9D8B030D-6E8A-4147-A177-3AD203B41FA5}">
                      <a16:colId xmlns:a16="http://schemas.microsoft.com/office/drawing/2014/main" val="177155378"/>
                    </a:ext>
                  </a:extLst>
                </a:gridCol>
                <a:gridCol w="889223">
                  <a:extLst>
                    <a:ext uri="{9D8B030D-6E8A-4147-A177-3AD203B41FA5}">
                      <a16:colId xmlns:a16="http://schemas.microsoft.com/office/drawing/2014/main" val="146093475"/>
                    </a:ext>
                  </a:extLst>
                </a:gridCol>
                <a:gridCol w="996133">
                  <a:extLst>
                    <a:ext uri="{9D8B030D-6E8A-4147-A177-3AD203B41FA5}">
                      <a16:colId xmlns:a16="http://schemas.microsoft.com/office/drawing/2014/main" val="4107042817"/>
                    </a:ext>
                  </a:extLst>
                </a:gridCol>
                <a:gridCol w="907445">
                  <a:extLst>
                    <a:ext uri="{9D8B030D-6E8A-4147-A177-3AD203B41FA5}">
                      <a16:colId xmlns:a16="http://schemas.microsoft.com/office/drawing/2014/main" val="200984071"/>
                    </a:ext>
                  </a:extLst>
                </a:gridCol>
                <a:gridCol w="990600">
                  <a:extLst>
                    <a:ext uri="{9D8B030D-6E8A-4147-A177-3AD203B41FA5}">
                      <a16:colId xmlns:a16="http://schemas.microsoft.com/office/drawing/2014/main" val="2513727762"/>
                    </a:ext>
                  </a:extLst>
                </a:gridCol>
              </a:tblGrid>
              <a:tr h="370840">
                <a:tc>
                  <a:txBody>
                    <a:bodyPr/>
                    <a:lstStyle/>
                    <a:p>
                      <a:pPr algn="ctr"/>
                      <a:r>
                        <a:rPr lang="en-US" sz="1600" dirty="0"/>
                        <a:t>(240 ml)</a:t>
                      </a:r>
                    </a:p>
                  </a:txBody>
                  <a:tcPr anchor="ctr"/>
                </a:tc>
                <a:tc>
                  <a:txBody>
                    <a:bodyPr/>
                    <a:lstStyle/>
                    <a:p>
                      <a:pPr algn="ctr"/>
                      <a:r>
                        <a:rPr lang="en-US" sz="1600" dirty="0"/>
                        <a:t>Cow’s milk</a:t>
                      </a:r>
                    </a:p>
                  </a:txBody>
                  <a:tcPr anchor="ctr"/>
                </a:tc>
                <a:tc>
                  <a:txBody>
                    <a:bodyPr/>
                    <a:lstStyle/>
                    <a:p>
                      <a:pPr algn="ctr"/>
                      <a:r>
                        <a:rPr lang="en-US" sz="1600" dirty="0"/>
                        <a:t>Almond</a:t>
                      </a:r>
                    </a:p>
                  </a:txBody>
                  <a:tcPr anchor="ctr"/>
                </a:tc>
                <a:tc>
                  <a:txBody>
                    <a:bodyPr/>
                    <a:lstStyle/>
                    <a:p>
                      <a:pPr algn="ctr"/>
                      <a:r>
                        <a:rPr lang="en-US" sz="1600" dirty="0"/>
                        <a:t>Cashew</a:t>
                      </a:r>
                    </a:p>
                  </a:txBody>
                  <a:tcPr anchor="ctr"/>
                </a:tc>
                <a:tc>
                  <a:txBody>
                    <a:bodyPr/>
                    <a:lstStyle/>
                    <a:p>
                      <a:pPr algn="ctr"/>
                      <a:r>
                        <a:rPr lang="en-US" sz="1600" dirty="0"/>
                        <a:t>Coconut</a:t>
                      </a:r>
                    </a:p>
                  </a:txBody>
                  <a:tcPr anchor="ctr"/>
                </a:tc>
                <a:tc>
                  <a:txBody>
                    <a:bodyPr/>
                    <a:lstStyle/>
                    <a:p>
                      <a:pPr algn="ctr"/>
                      <a:r>
                        <a:rPr lang="en-US" sz="1600" dirty="0"/>
                        <a:t>Flax-seed</a:t>
                      </a:r>
                    </a:p>
                  </a:txBody>
                  <a:tcPr anchor="ctr"/>
                </a:tc>
                <a:tc>
                  <a:txBody>
                    <a:bodyPr/>
                    <a:lstStyle/>
                    <a:p>
                      <a:pPr algn="ctr"/>
                      <a:r>
                        <a:rPr lang="en-US" sz="1600" dirty="0"/>
                        <a:t>Hemp</a:t>
                      </a:r>
                    </a:p>
                  </a:txBody>
                  <a:tcPr anchor="ctr"/>
                </a:tc>
                <a:tc>
                  <a:txBody>
                    <a:bodyPr/>
                    <a:lstStyle/>
                    <a:p>
                      <a:pPr algn="ctr"/>
                      <a:r>
                        <a:rPr lang="en-US" sz="1600" dirty="0"/>
                        <a:t>Oat</a:t>
                      </a:r>
                    </a:p>
                  </a:txBody>
                  <a:tcPr anchor="ctr"/>
                </a:tc>
                <a:tc>
                  <a:txBody>
                    <a:bodyPr/>
                    <a:lstStyle/>
                    <a:p>
                      <a:pPr algn="ctr"/>
                      <a:r>
                        <a:rPr lang="en-US" sz="1600" dirty="0"/>
                        <a:t>Pea</a:t>
                      </a:r>
                    </a:p>
                  </a:txBody>
                  <a:tcPr anchor="ctr"/>
                </a:tc>
                <a:tc>
                  <a:txBody>
                    <a:bodyPr/>
                    <a:lstStyle/>
                    <a:p>
                      <a:pPr algn="ctr"/>
                      <a:r>
                        <a:rPr lang="en-US" sz="1600" dirty="0"/>
                        <a:t>Rice</a:t>
                      </a:r>
                    </a:p>
                  </a:txBody>
                  <a:tcPr anchor="ctr"/>
                </a:tc>
                <a:tc>
                  <a:txBody>
                    <a:bodyPr/>
                    <a:lstStyle/>
                    <a:p>
                      <a:pPr algn="ctr"/>
                      <a:r>
                        <a:rPr lang="en-US" sz="1600" dirty="0"/>
                        <a:t>Soy</a:t>
                      </a:r>
                    </a:p>
                  </a:txBody>
                  <a:tcPr anchor="ctr"/>
                </a:tc>
                <a:extLst>
                  <a:ext uri="{0D108BD9-81ED-4DB2-BD59-A6C34878D82A}">
                    <a16:rowId xmlns:a16="http://schemas.microsoft.com/office/drawing/2014/main" val="3662943046"/>
                  </a:ext>
                </a:extLst>
              </a:tr>
              <a:tr h="370840">
                <a:tc>
                  <a:txBody>
                    <a:bodyPr/>
                    <a:lstStyle/>
                    <a:p>
                      <a:pPr algn="ctr">
                        <a:spcAft>
                          <a:spcPts val="600"/>
                        </a:spcAft>
                      </a:pPr>
                      <a:r>
                        <a:rPr lang="en-US" sz="1600" dirty="0"/>
                        <a:t>Calories</a:t>
                      </a:r>
                    </a:p>
                    <a:p>
                      <a:pPr algn="ctr">
                        <a:spcAft>
                          <a:spcPts val="600"/>
                        </a:spcAft>
                      </a:pPr>
                      <a:r>
                        <a:rPr lang="en-US" sz="1600" dirty="0"/>
                        <a:t>Pro (g)</a:t>
                      </a:r>
                    </a:p>
                    <a:p>
                      <a:pPr algn="ctr">
                        <a:spcAft>
                          <a:spcPts val="600"/>
                        </a:spcAft>
                      </a:pPr>
                      <a:r>
                        <a:rPr lang="en-US" sz="1600" dirty="0"/>
                        <a:t>Fat (g)</a:t>
                      </a:r>
                    </a:p>
                    <a:p>
                      <a:pPr algn="ctr">
                        <a:spcAft>
                          <a:spcPts val="600"/>
                        </a:spcAft>
                      </a:pPr>
                      <a:r>
                        <a:rPr lang="en-US" sz="1600" dirty="0"/>
                        <a:t>CHO (g)</a:t>
                      </a:r>
                    </a:p>
                    <a:p>
                      <a:pPr algn="ctr">
                        <a:spcAft>
                          <a:spcPts val="600"/>
                        </a:spcAft>
                      </a:pPr>
                      <a:r>
                        <a:rPr lang="en-US" sz="1600" dirty="0"/>
                        <a:t>Sugar (g)</a:t>
                      </a:r>
                    </a:p>
                    <a:p>
                      <a:pPr algn="ctr">
                        <a:spcAft>
                          <a:spcPts val="600"/>
                        </a:spcAft>
                      </a:pPr>
                      <a:r>
                        <a:rPr lang="en-US" sz="1600" dirty="0"/>
                        <a:t>Ca (mg)</a:t>
                      </a:r>
                    </a:p>
                    <a:p>
                      <a:pPr algn="ctr">
                        <a:spcAft>
                          <a:spcPts val="600"/>
                        </a:spcAft>
                      </a:pPr>
                      <a:r>
                        <a:rPr lang="en-US" sz="1600" dirty="0"/>
                        <a:t>Vit D (IU)</a:t>
                      </a:r>
                    </a:p>
                  </a:txBody>
                  <a:tcPr/>
                </a:tc>
                <a:tc>
                  <a:txBody>
                    <a:bodyPr/>
                    <a:lstStyle/>
                    <a:p>
                      <a:pPr algn="ctr">
                        <a:spcAft>
                          <a:spcPts val="600"/>
                        </a:spcAft>
                      </a:pPr>
                      <a:r>
                        <a:rPr lang="en-US" sz="1600" dirty="0"/>
                        <a:t>150</a:t>
                      </a:r>
                    </a:p>
                    <a:p>
                      <a:pPr algn="ctr">
                        <a:spcAft>
                          <a:spcPts val="600"/>
                        </a:spcAft>
                      </a:pPr>
                      <a:r>
                        <a:rPr lang="en-US" sz="1600" dirty="0"/>
                        <a:t>8</a:t>
                      </a:r>
                    </a:p>
                    <a:p>
                      <a:pPr algn="ctr">
                        <a:spcAft>
                          <a:spcPts val="600"/>
                        </a:spcAft>
                      </a:pPr>
                      <a:r>
                        <a:rPr lang="en-US" sz="1600" dirty="0"/>
                        <a:t>8</a:t>
                      </a:r>
                    </a:p>
                    <a:p>
                      <a:pPr algn="ctr">
                        <a:spcAft>
                          <a:spcPts val="600"/>
                        </a:spcAft>
                      </a:pPr>
                      <a:r>
                        <a:rPr lang="en-US" sz="1600" dirty="0"/>
                        <a:t>13</a:t>
                      </a:r>
                    </a:p>
                    <a:p>
                      <a:pPr algn="ctr">
                        <a:spcAft>
                          <a:spcPts val="600"/>
                        </a:spcAft>
                      </a:pPr>
                      <a:r>
                        <a:rPr lang="en-US" sz="1600" dirty="0"/>
                        <a:t>12</a:t>
                      </a:r>
                    </a:p>
                    <a:p>
                      <a:pPr algn="ctr">
                        <a:spcAft>
                          <a:spcPts val="600"/>
                        </a:spcAft>
                      </a:pPr>
                      <a:r>
                        <a:rPr lang="en-US" sz="1600" dirty="0"/>
                        <a:t>300</a:t>
                      </a:r>
                    </a:p>
                    <a:p>
                      <a:pPr algn="ctr">
                        <a:spcAft>
                          <a:spcPts val="600"/>
                        </a:spcAft>
                      </a:pPr>
                      <a:r>
                        <a:rPr lang="en-US" sz="1600" dirty="0"/>
                        <a:t>120</a:t>
                      </a:r>
                    </a:p>
                  </a:txBody>
                  <a:tcPr/>
                </a:tc>
                <a:tc>
                  <a:txBody>
                    <a:bodyPr/>
                    <a:lstStyle/>
                    <a:p>
                      <a:pPr algn="ctr">
                        <a:spcAft>
                          <a:spcPts val="600"/>
                        </a:spcAft>
                      </a:pPr>
                      <a:r>
                        <a:rPr lang="en-US" sz="1600" dirty="0"/>
                        <a:t>30-100</a:t>
                      </a:r>
                    </a:p>
                    <a:p>
                      <a:pPr algn="ctr">
                        <a:spcAft>
                          <a:spcPts val="600"/>
                        </a:spcAft>
                      </a:pPr>
                      <a:r>
                        <a:rPr lang="en-US" sz="1600" dirty="0"/>
                        <a:t>1-5</a:t>
                      </a:r>
                    </a:p>
                    <a:p>
                      <a:pPr algn="ctr">
                        <a:spcAft>
                          <a:spcPts val="600"/>
                        </a:spcAft>
                      </a:pPr>
                      <a:r>
                        <a:rPr lang="en-US" sz="1600" dirty="0"/>
                        <a:t>3</a:t>
                      </a:r>
                    </a:p>
                    <a:p>
                      <a:pPr algn="ctr">
                        <a:spcAft>
                          <a:spcPts val="600"/>
                        </a:spcAft>
                      </a:pPr>
                      <a:r>
                        <a:rPr lang="en-US" sz="1600" dirty="0"/>
                        <a:t>9-22</a:t>
                      </a:r>
                    </a:p>
                    <a:p>
                      <a:pPr algn="ctr">
                        <a:spcAft>
                          <a:spcPts val="600"/>
                        </a:spcAft>
                      </a:pPr>
                      <a:r>
                        <a:rPr lang="en-US" sz="1600" dirty="0"/>
                        <a:t>7-20</a:t>
                      </a:r>
                    </a:p>
                    <a:p>
                      <a:pPr algn="ctr">
                        <a:spcAft>
                          <a:spcPts val="600"/>
                        </a:spcAft>
                      </a:pPr>
                      <a:r>
                        <a:rPr lang="en-US" sz="1600" dirty="0"/>
                        <a:t>300</a:t>
                      </a:r>
                    </a:p>
                    <a:p>
                      <a:pPr algn="ctr">
                        <a:spcAft>
                          <a:spcPts val="600"/>
                        </a:spcAft>
                      </a:pPr>
                      <a:r>
                        <a:rPr lang="en-US" sz="1600" dirty="0"/>
                        <a:t>110</a:t>
                      </a:r>
                    </a:p>
                  </a:txBody>
                  <a:tcPr/>
                </a:tc>
                <a:tc>
                  <a:txBody>
                    <a:bodyPr/>
                    <a:lstStyle/>
                    <a:p>
                      <a:pPr algn="ctr">
                        <a:spcAft>
                          <a:spcPts val="600"/>
                        </a:spcAft>
                      </a:pPr>
                      <a:r>
                        <a:rPr lang="en-US" sz="1600" dirty="0"/>
                        <a:t>25-80</a:t>
                      </a:r>
                    </a:p>
                    <a:p>
                      <a:pPr algn="ctr">
                        <a:spcAft>
                          <a:spcPts val="600"/>
                        </a:spcAft>
                      </a:pPr>
                      <a:r>
                        <a:rPr lang="en-US" sz="1600" dirty="0"/>
                        <a:t>0-1</a:t>
                      </a:r>
                    </a:p>
                    <a:p>
                      <a:pPr algn="ctr">
                        <a:spcAft>
                          <a:spcPts val="600"/>
                        </a:spcAft>
                      </a:pPr>
                      <a:r>
                        <a:rPr lang="en-US" sz="1600" dirty="0"/>
                        <a:t>2-3.5</a:t>
                      </a:r>
                    </a:p>
                    <a:p>
                      <a:pPr algn="ctr">
                        <a:spcAft>
                          <a:spcPts val="600"/>
                        </a:spcAft>
                      </a:pPr>
                      <a:r>
                        <a:rPr lang="en-US" sz="1600" dirty="0"/>
                        <a:t>1-20</a:t>
                      </a:r>
                    </a:p>
                    <a:p>
                      <a:pPr algn="ctr">
                        <a:spcAft>
                          <a:spcPts val="600"/>
                        </a:spcAft>
                      </a:pPr>
                      <a:r>
                        <a:rPr lang="en-US" sz="1600" dirty="0"/>
                        <a:t>0-18</a:t>
                      </a:r>
                    </a:p>
                    <a:p>
                      <a:pPr algn="ctr">
                        <a:spcAft>
                          <a:spcPts val="600"/>
                        </a:spcAft>
                      </a:pPr>
                      <a:r>
                        <a:rPr lang="en-US" sz="1600" dirty="0"/>
                        <a:t>100-450</a:t>
                      </a:r>
                    </a:p>
                    <a:p>
                      <a:pPr algn="ctr">
                        <a:spcAft>
                          <a:spcPts val="600"/>
                        </a:spcAft>
                      </a:pPr>
                      <a:r>
                        <a:rPr lang="en-US" sz="1600" dirty="0"/>
                        <a:t>125</a:t>
                      </a:r>
                    </a:p>
                  </a:txBody>
                  <a:tcPr/>
                </a:tc>
                <a:tc>
                  <a:txBody>
                    <a:bodyPr/>
                    <a:lstStyle/>
                    <a:p>
                      <a:pPr algn="ctr">
                        <a:spcAft>
                          <a:spcPts val="600"/>
                        </a:spcAft>
                      </a:pPr>
                      <a:r>
                        <a:rPr lang="en-US" sz="1600" dirty="0"/>
                        <a:t>45-90</a:t>
                      </a:r>
                    </a:p>
                    <a:p>
                      <a:pPr algn="ctr">
                        <a:spcAft>
                          <a:spcPts val="600"/>
                        </a:spcAft>
                      </a:pPr>
                      <a:r>
                        <a:rPr lang="en-US" sz="1600" dirty="0"/>
                        <a:t>0-1</a:t>
                      </a:r>
                    </a:p>
                    <a:p>
                      <a:pPr algn="ctr">
                        <a:spcAft>
                          <a:spcPts val="600"/>
                        </a:spcAft>
                      </a:pPr>
                      <a:r>
                        <a:rPr lang="en-US" sz="1600" dirty="0"/>
                        <a:t>5</a:t>
                      </a:r>
                    </a:p>
                    <a:p>
                      <a:pPr algn="ctr">
                        <a:spcAft>
                          <a:spcPts val="600"/>
                        </a:spcAft>
                      </a:pPr>
                      <a:r>
                        <a:rPr lang="en-US" sz="1600" dirty="0"/>
                        <a:t>8-13</a:t>
                      </a:r>
                    </a:p>
                    <a:p>
                      <a:pPr algn="ctr">
                        <a:spcAft>
                          <a:spcPts val="600"/>
                        </a:spcAft>
                      </a:pPr>
                      <a:r>
                        <a:rPr lang="en-US" sz="1600" dirty="0"/>
                        <a:t>0-9</a:t>
                      </a:r>
                    </a:p>
                    <a:p>
                      <a:pPr algn="ctr">
                        <a:spcAft>
                          <a:spcPts val="600"/>
                        </a:spcAft>
                      </a:pPr>
                      <a:r>
                        <a:rPr lang="en-US" sz="1600" dirty="0"/>
                        <a:t>100-450</a:t>
                      </a:r>
                    </a:p>
                    <a:p>
                      <a:pPr algn="ctr">
                        <a:spcAft>
                          <a:spcPts val="600"/>
                        </a:spcAft>
                      </a:pPr>
                      <a:r>
                        <a:rPr lang="en-US" sz="1600" dirty="0"/>
                        <a:t>125</a:t>
                      </a:r>
                    </a:p>
                  </a:txBody>
                  <a:tcPr/>
                </a:tc>
                <a:tc>
                  <a:txBody>
                    <a:bodyPr/>
                    <a:lstStyle/>
                    <a:p>
                      <a:pPr algn="ctr">
                        <a:spcAft>
                          <a:spcPts val="600"/>
                        </a:spcAft>
                      </a:pPr>
                      <a:r>
                        <a:rPr lang="en-US" sz="1600" dirty="0"/>
                        <a:t>55</a:t>
                      </a:r>
                    </a:p>
                    <a:p>
                      <a:pPr algn="ctr">
                        <a:spcAft>
                          <a:spcPts val="600"/>
                        </a:spcAft>
                      </a:pPr>
                      <a:r>
                        <a:rPr lang="en-US" sz="1600" dirty="0"/>
                        <a:t>0</a:t>
                      </a:r>
                    </a:p>
                    <a:p>
                      <a:pPr algn="ctr">
                        <a:spcAft>
                          <a:spcPts val="600"/>
                        </a:spcAft>
                      </a:pPr>
                      <a:r>
                        <a:rPr lang="en-US" sz="1600" dirty="0"/>
                        <a:t>2.5</a:t>
                      </a:r>
                    </a:p>
                    <a:p>
                      <a:pPr algn="ctr">
                        <a:spcAft>
                          <a:spcPts val="600"/>
                        </a:spcAft>
                      </a:pPr>
                      <a:r>
                        <a:rPr lang="en-US" sz="1600" dirty="0"/>
                        <a:t>9</a:t>
                      </a:r>
                    </a:p>
                    <a:p>
                      <a:pPr algn="ctr">
                        <a:spcAft>
                          <a:spcPts val="600"/>
                        </a:spcAft>
                      </a:pPr>
                      <a:r>
                        <a:rPr lang="en-US" sz="1600" dirty="0"/>
                        <a:t>9</a:t>
                      </a:r>
                    </a:p>
                    <a:p>
                      <a:pPr algn="ctr">
                        <a:spcAft>
                          <a:spcPts val="600"/>
                        </a:spcAft>
                      </a:pPr>
                      <a:r>
                        <a:rPr lang="en-US" sz="1600" dirty="0"/>
                        <a:t>300</a:t>
                      </a:r>
                    </a:p>
                    <a:p>
                      <a:pPr algn="ctr">
                        <a:spcAft>
                          <a:spcPts val="600"/>
                        </a:spcAft>
                      </a:pPr>
                      <a:r>
                        <a:rPr lang="en-US" sz="1600" dirty="0"/>
                        <a:t>100</a:t>
                      </a:r>
                    </a:p>
                  </a:txBody>
                  <a:tcPr/>
                </a:tc>
                <a:tc>
                  <a:txBody>
                    <a:bodyPr/>
                    <a:lstStyle/>
                    <a:p>
                      <a:pPr algn="ctr">
                        <a:spcAft>
                          <a:spcPts val="600"/>
                        </a:spcAft>
                      </a:pPr>
                      <a:r>
                        <a:rPr lang="en-US" sz="1600" dirty="0"/>
                        <a:t>70-170</a:t>
                      </a:r>
                    </a:p>
                    <a:p>
                      <a:pPr algn="ctr">
                        <a:spcAft>
                          <a:spcPts val="600"/>
                        </a:spcAft>
                      </a:pPr>
                      <a:r>
                        <a:rPr lang="en-US" sz="1600" dirty="0"/>
                        <a:t>2-4</a:t>
                      </a:r>
                    </a:p>
                    <a:p>
                      <a:pPr algn="ctr">
                        <a:spcAft>
                          <a:spcPts val="600"/>
                        </a:spcAft>
                      </a:pPr>
                      <a:r>
                        <a:rPr lang="en-US" sz="1600" dirty="0"/>
                        <a:t>5-6</a:t>
                      </a:r>
                    </a:p>
                    <a:p>
                      <a:pPr algn="ctr">
                        <a:spcAft>
                          <a:spcPts val="600"/>
                        </a:spcAft>
                      </a:pPr>
                      <a:r>
                        <a:rPr lang="en-US" sz="1600" dirty="0"/>
                        <a:t>1-35</a:t>
                      </a:r>
                    </a:p>
                    <a:p>
                      <a:pPr algn="ctr">
                        <a:spcAft>
                          <a:spcPts val="600"/>
                        </a:spcAft>
                      </a:pPr>
                      <a:r>
                        <a:rPr lang="en-US" sz="1600" dirty="0"/>
                        <a:t>0-23</a:t>
                      </a:r>
                    </a:p>
                    <a:p>
                      <a:pPr algn="ctr">
                        <a:spcAft>
                          <a:spcPts val="600"/>
                        </a:spcAft>
                      </a:pPr>
                      <a:r>
                        <a:rPr lang="en-US" sz="1600" dirty="0"/>
                        <a:t>400</a:t>
                      </a:r>
                    </a:p>
                    <a:p>
                      <a:pPr algn="ctr">
                        <a:spcAft>
                          <a:spcPts val="600"/>
                        </a:spcAft>
                      </a:pPr>
                      <a:r>
                        <a:rPr lang="en-US" sz="1600" dirty="0"/>
                        <a:t>150</a:t>
                      </a:r>
                    </a:p>
                  </a:txBody>
                  <a:tcPr/>
                </a:tc>
                <a:tc>
                  <a:txBody>
                    <a:bodyPr/>
                    <a:lstStyle/>
                    <a:p>
                      <a:pPr algn="ctr">
                        <a:spcAft>
                          <a:spcPts val="600"/>
                        </a:spcAft>
                      </a:pPr>
                      <a:r>
                        <a:rPr lang="en-US" sz="1600" dirty="0"/>
                        <a:t>130</a:t>
                      </a:r>
                    </a:p>
                    <a:p>
                      <a:pPr algn="ctr">
                        <a:spcAft>
                          <a:spcPts val="600"/>
                        </a:spcAft>
                      </a:pPr>
                      <a:r>
                        <a:rPr lang="en-US" sz="1600" dirty="0"/>
                        <a:t>4</a:t>
                      </a:r>
                    </a:p>
                    <a:p>
                      <a:pPr algn="ctr">
                        <a:spcAft>
                          <a:spcPts val="600"/>
                        </a:spcAft>
                      </a:pPr>
                      <a:r>
                        <a:rPr lang="en-US" sz="1600" dirty="0"/>
                        <a:t>2.5</a:t>
                      </a:r>
                    </a:p>
                    <a:p>
                      <a:pPr algn="ctr">
                        <a:spcAft>
                          <a:spcPts val="600"/>
                        </a:spcAft>
                      </a:pPr>
                      <a:r>
                        <a:rPr lang="en-US" sz="1600" dirty="0"/>
                        <a:t>24</a:t>
                      </a:r>
                    </a:p>
                    <a:p>
                      <a:pPr algn="ctr">
                        <a:spcAft>
                          <a:spcPts val="600"/>
                        </a:spcAft>
                      </a:pPr>
                      <a:r>
                        <a:rPr lang="en-US" sz="1600" dirty="0"/>
                        <a:t>19</a:t>
                      </a:r>
                    </a:p>
                    <a:p>
                      <a:pPr algn="ctr">
                        <a:spcAft>
                          <a:spcPts val="600"/>
                        </a:spcAft>
                      </a:pPr>
                      <a:r>
                        <a:rPr lang="en-US" sz="1600" dirty="0"/>
                        <a:t>350</a:t>
                      </a:r>
                    </a:p>
                    <a:p>
                      <a:pPr algn="ctr">
                        <a:spcAft>
                          <a:spcPts val="600"/>
                        </a:spcAft>
                      </a:pPr>
                      <a:r>
                        <a:rPr lang="en-US" sz="1600" dirty="0"/>
                        <a:t>120</a:t>
                      </a:r>
                    </a:p>
                  </a:txBody>
                  <a:tcPr/>
                </a:tc>
                <a:tc>
                  <a:txBody>
                    <a:bodyPr/>
                    <a:lstStyle/>
                    <a:p>
                      <a:pPr algn="ctr">
                        <a:spcAft>
                          <a:spcPts val="600"/>
                        </a:spcAft>
                      </a:pPr>
                      <a:r>
                        <a:rPr lang="en-US" sz="1600" dirty="0"/>
                        <a:t>115</a:t>
                      </a:r>
                    </a:p>
                    <a:p>
                      <a:pPr algn="ctr">
                        <a:spcAft>
                          <a:spcPts val="600"/>
                        </a:spcAft>
                      </a:pPr>
                      <a:r>
                        <a:rPr lang="en-US" sz="1600" dirty="0"/>
                        <a:t>8</a:t>
                      </a:r>
                    </a:p>
                    <a:p>
                      <a:pPr algn="ctr">
                        <a:spcAft>
                          <a:spcPts val="600"/>
                        </a:spcAft>
                      </a:pPr>
                      <a:r>
                        <a:rPr lang="en-US" sz="1600" dirty="0"/>
                        <a:t>5</a:t>
                      </a:r>
                    </a:p>
                    <a:p>
                      <a:pPr algn="ctr">
                        <a:spcAft>
                          <a:spcPts val="600"/>
                        </a:spcAft>
                      </a:pPr>
                      <a:r>
                        <a:rPr lang="en-US" sz="1600" dirty="0"/>
                        <a:t>11</a:t>
                      </a:r>
                    </a:p>
                    <a:p>
                      <a:pPr algn="ctr">
                        <a:spcAft>
                          <a:spcPts val="600"/>
                        </a:spcAft>
                      </a:pPr>
                      <a:r>
                        <a:rPr lang="en-US" sz="1600" dirty="0"/>
                        <a:t>10</a:t>
                      </a:r>
                    </a:p>
                    <a:p>
                      <a:pPr algn="ctr">
                        <a:spcAft>
                          <a:spcPts val="600"/>
                        </a:spcAft>
                      </a:pPr>
                      <a:r>
                        <a:rPr lang="en-US" sz="1600" dirty="0"/>
                        <a:t>450</a:t>
                      </a:r>
                    </a:p>
                    <a:p>
                      <a:pPr algn="ctr">
                        <a:spcAft>
                          <a:spcPts val="600"/>
                        </a:spcAft>
                      </a:pPr>
                      <a:r>
                        <a:rPr lang="en-US" sz="1600" dirty="0"/>
                        <a:t>150</a:t>
                      </a:r>
                    </a:p>
                  </a:txBody>
                  <a:tcPr/>
                </a:tc>
                <a:tc>
                  <a:txBody>
                    <a:bodyPr/>
                    <a:lstStyle/>
                    <a:p>
                      <a:pPr algn="ctr">
                        <a:spcAft>
                          <a:spcPts val="600"/>
                        </a:spcAft>
                      </a:pPr>
                      <a:r>
                        <a:rPr lang="en-US" sz="1600" dirty="0"/>
                        <a:t>110</a:t>
                      </a:r>
                    </a:p>
                    <a:p>
                      <a:pPr algn="ctr">
                        <a:spcAft>
                          <a:spcPts val="600"/>
                        </a:spcAft>
                      </a:pPr>
                      <a:r>
                        <a:rPr lang="en-US" sz="1600" dirty="0"/>
                        <a:t>1</a:t>
                      </a:r>
                    </a:p>
                    <a:p>
                      <a:pPr algn="ctr">
                        <a:spcAft>
                          <a:spcPts val="600"/>
                        </a:spcAft>
                      </a:pPr>
                      <a:r>
                        <a:rPr lang="en-US" sz="1600" dirty="0"/>
                        <a:t>2.5</a:t>
                      </a:r>
                    </a:p>
                    <a:p>
                      <a:pPr algn="ctr">
                        <a:spcAft>
                          <a:spcPts val="600"/>
                        </a:spcAft>
                      </a:pPr>
                      <a:r>
                        <a:rPr lang="en-US" sz="1600" dirty="0"/>
                        <a:t>20</a:t>
                      </a:r>
                    </a:p>
                    <a:p>
                      <a:pPr algn="ctr">
                        <a:spcAft>
                          <a:spcPts val="600"/>
                        </a:spcAft>
                      </a:pPr>
                      <a:r>
                        <a:rPr lang="en-US" sz="1600" dirty="0"/>
                        <a:t>13</a:t>
                      </a:r>
                    </a:p>
                    <a:p>
                      <a:pPr algn="ctr">
                        <a:spcAft>
                          <a:spcPts val="600"/>
                        </a:spcAft>
                      </a:pPr>
                      <a:r>
                        <a:rPr lang="en-US" sz="1600" dirty="0"/>
                        <a:t>300</a:t>
                      </a:r>
                    </a:p>
                    <a:p>
                      <a:pPr algn="ctr">
                        <a:spcAft>
                          <a:spcPts val="600"/>
                        </a:spcAft>
                      </a:pPr>
                      <a:r>
                        <a:rPr lang="en-US" sz="1600" dirty="0"/>
                        <a:t>120</a:t>
                      </a:r>
                    </a:p>
                  </a:txBody>
                  <a:tcPr/>
                </a:tc>
                <a:tc>
                  <a:txBody>
                    <a:bodyPr/>
                    <a:lstStyle/>
                    <a:p>
                      <a:pPr algn="ctr">
                        <a:spcAft>
                          <a:spcPts val="600"/>
                        </a:spcAft>
                      </a:pPr>
                      <a:r>
                        <a:rPr lang="en-US" sz="1600" dirty="0"/>
                        <a:t>90</a:t>
                      </a:r>
                    </a:p>
                    <a:p>
                      <a:pPr algn="ctr">
                        <a:spcAft>
                          <a:spcPts val="600"/>
                        </a:spcAft>
                      </a:pPr>
                      <a:r>
                        <a:rPr lang="en-US" sz="1600" dirty="0"/>
                        <a:t>6</a:t>
                      </a:r>
                    </a:p>
                    <a:p>
                      <a:pPr algn="ctr">
                        <a:spcAft>
                          <a:spcPts val="600"/>
                        </a:spcAft>
                      </a:pPr>
                      <a:r>
                        <a:rPr lang="en-US" sz="1600" dirty="0"/>
                        <a:t>3.5</a:t>
                      </a:r>
                    </a:p>
                    <a:p>
                      <a:pPr algn="ctr">
                        <a:spcAft>
                          <a:spcPts val="600"/>
                        </a:spcAft>
                      </a:pPr>
                      <a:r>
                        <a:rPr lang="en-US" sz="1600" dirty="0"/>
                        <a:t>15</a:t>
                      </a:r>
                    </a:p>
                    <a:p>
                      <a:pPr algn="ctr">
                        <a:spcAft>
                          <a:spcPts val="600"/>
                        </a:spcAft>
                      </a:pPr>
                      <a:r>
                        <a:rPr lang="en-US" sz="1600" dirty="0"/>
                        <a:t>9</a:t>
                      </a:r>
                    </a:p>
                    <a:p>
                      <a:pPr algn="ctr">
                        <a:spcAft>
                          <a:spcPts val="600"/>
                        </a:spcAft>
                      </a:pPr>
                      <a:r>
                        <a:rPr lang="en-US" sz="1600" dirty="0"/>
                        <a:t>400</a:t>
                      </a:r>
                    </a:p>
                    <a:p>
                      <a:pPr algn="ctr">
                        <a:spcAft>
                          <a:spcPts val="600"/>
                        </a:spcAft>
                      </a:pPr>
                      <a:r>
                        <a:rPr lang="en-US" sz="1600" dirty="0"/>
                        <a:t>120</a:t>
                      </a:r>
                    </a:p>
                  </a:txBody>
                  <a:tcPr/>
                </a:tc>
                <a:extLst>
                  <a:ext uri="{0D108BD9-81ED-4DB2-BD59-A6C34878D82A}">
                    <a16:rowId xmlns:a16="http://schemas.microsoft.com/office/drawing/2014/main" val="1911824545"/>
                  </a:ext>
                </a:extLst>
              </a:tr>
            </a:tbl>
          </a:graphicData>
        </a:graphic>
      </p:graphicFrame>
      <p:sp>
        <p:nvSpPr>
          <p:cNvPr id="4" name="Title 1">
            <a:extLst>
              <a:ext uri="{FF2B5EF4-FFF2-40B4-BE49-F238E27FC236}">
                <a16:creationId xmlns:a16="http://schemas.microsoft.com/office/drawing/2014/main" id="{0DFB69C8-6FBA-1687-A18F-5892325D3D82}"/>
              </a:ext>
            </a:extLst>
          </p:cNvPr>
          <p:cNvSpPr>
            <a:spLocks noGrp="1"/>
          </p:cNvSpPr>
          <p:nvPr>
            <p:ph type="title"/>
          </p:nvPr>
        </p:nvSpPr>
        <p:spPr>
          <a:xfrm>
            <a:off x="808038" y="387350"/>
            <a:ext cx="10575324" cy="1189038"/>
          </a:xfrm>
        </p:spPr>
        <p:txBody>
          <a:bodyPr anchor="b">
            <a:noAutofit/>
          </a:bodyPr>
          <a:lstStyle/>
          <a:p>
            <a:r>
              <a:rPr lang="en-US" dirty="0"/>
              <a:t>Cow’s Milk Substitutes (CMPA)</a:t>
            </a:r>
          </a:p>
        </p:txBody>
      </p:sp>
      <p:sp>
        <p:nvSpPr>
          <p:cNvPr id="5" name="TextBox 4">
            <a:extLst>
              <a:ext uri="{FF2B5EF4-FFF2-40B4-BE49-F238E27FC236}">
                <a16:creationId xmlns:a16="http://schemas.microsoft.com/office/drawing/2014/main" id="{D0FE36AE-0BD2-883B-FA03-EE0F8075AEC4}"/>
              </a:ext>
            </a:extLst>
          </p:cNvPr>
          <p:cNvSpPr txBox="1"/>
          <p:nvPr/>
        </p:nvSpPr>
        <p:spPr>
          <a:xfrm>
            <a:off x="6223015" y="6395426"/>
            <a:ext cx="5231577" cy="369332"/>
          </a:xfrm>
          <a:prstGeom prst="rect">
            <a:avLst/>
          </a:prstGeom>
          <a:noFill/>
        </p:spPr>
        <p:txBody>
          <a:bodyPr wrap="square" rtlCol="0">
            <a:spAutoFit/>
          </a:bodyPr>
          <a:lstStyle/>
          <a:p>
            <a:pPr algn="r"/>
            <a:r>
              <a:rPr lang="en-US" dirty="0"/>
              <a:t>Merritt et al., 2020</a:t>
            </a:r>
          </a:p>
        </p:txBody>
      </p:sp>
      <p:sp>
        <p:nvSpPr>
          <p:cNvPr id="6" name="Rectangle 5">
            <a:extLst>
              <a:ext uri="{FF2B5EF4-FFF2-40B4-BE49-F238E27FC236}">
                <a16:creationId xmlns:a16="http://schemas.microsoft.com/office/drawing/2014/main" id="{CB1F58FE-4EBD-4A93-B4D5-6EC293276550}"/>
              </a:ext>
            </a:extLst>
          </p:cNvPr>
          <p:cNvSpPr/>
          <p:nvPr/>
        </p:nvSpPr>
        <p:spPr>
          <a:xfrm>
            <a:off x="368403" y="5368410"/>
            <a:ext cx="11454594" cy="1019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400" dirty="0">
                <a:solidFill>
                  <a:schemeClr val="tx1"/>
                </a:solidFill>
              </a:rPr>
              <a:t>North American Society for Pediatric Gastroenterology, Hepatology, and Nutrition Position Paper: Plant-based Milks by Merritt et al. (2020)</a:t>
            </a:r>
          </a:p>
        </p:txBody>
      </p:sp>
      <p:sp>
        <p:nvSpPr>
          <p:cNvPr id="7" name="TextBox 6">
            <a:extLst>
              <a:ext uri="{FF2B5EF4-FFF2-40B4-BE49-F238E27FC236}">
                <a16:creationId xmlns:a16="http://schemas.microsoft.com/office/drawing/2014/main" id="{1E600DD8-1C80-B816-9FA1-92FF1A553486}"/>
              </a:ext>
            </a:extLst>
          </p:cNvPr>
          <p:cNvSpPr txBox="1"/>
          <p:nvPr/>
        </p:nvSpPr>
        <p:spPr>
          <a:xfrm>
            <a:off x="8317760" y="346440"/>
            <a:ext cx="3505237" cy="923330"/>
          </a:xfrm>
          <a:prstGeom prst="rect">
            <a:avLst/>
          </a:prstGeom>
          <a:noFill/>
        </p:spPr>
        <p:txBody>
          <a:bodyPr wrap="square" rtlCol="0">
            <a:spAutoFit/>
          </a:bodyPr>
          <a:lstStyle/>
          <a:p>
            <a:pPr algn="ctr"/>
            <a:r>
              <a:rPr lang="en-US" b="1" dirty="0">
                <a:solidFill>
                  <a:schemeClr val="accent1"/>
                </a:solidFill>
              </a:rPr>
              <a:t>Infant formula or breast milk should be sole source of “milk” until at least 1 year.</a:t>
            </a:r>
          </a:p>
        </p:txBody>
      </p:sp>
    </p:spTree>
    <p:extLst>
      <p:ext uri="{BB962C8B-B14F-4D97-AF65-F5344CB8AC3E}">
        <p14:creationId xmlns:p14="http://schemas.microsoft.com/office/powerpoint/2010/main" val="34571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9F6F08-16D3-CF8D-14C9-039358B0AF12}"/>
              </a:ext>
            </a:extLst>
          </p:cNvPr>
          <p:cNvSpPr>
            <a:spLocks noGrp="1"/>
          </p:cNvSpPr>
          <p:nvPr>
            <p:ph type="title"/>
          </p:nvPr>
        </p:nvSpPr>
        <p:spPr>
          <a:xfrm>
            <a:off x="1043631" y="809898"/>
            <a:ext cx="9942716" cy="1554480"/>
          </a:xfrm>
        </p:spPr>
        <p:txBody>
          <a:bodyPr anchor="ctr">
            <a:normAutofit/>
          </a:bodyPr>
          <a:lstStyle/>
          <a:p>
            <a:r>
              <a:rPr lang="en-US" sz="4800"/>
              <a:t>Disparities in Food Allergy</a:t>
            </a:r>
          </a:p>
        </p:txBody>
      </p:sp>
      <p:sp>
        <p:nvSpPr>
          <p:cNvPr id="3" name="Content Placeholder 2">
            <a:extLst>
              <a:ext uri="{FF2B5EF4-FFF2-40B4-BE49-F238E27FC236}">
                <a16:creationId xmlns:a16="http://schemas.microsoft.com/office/drawing/2014/main" id="{3448AA5A-A5AC-A33E-2063-5ED53A9ADC20}"/>
              </a:ext>
            </a:extLst>
          </p:cNvPr>
          <p:cNvSpPr>
            <a:spLocks noGrp="1"/>
          </p:cNvSpPr>
          <p:nvPr>
            <p:ph idx="1"/>
          </p:nvPr>
        </p:nvSpPr>
        <p:spPr>
          <a:xfrm>
            <a:off x="1045028" y="3017522"/>
            <a:ext cx="9941319" cy="3124658"/>
          </a:xfrm>
        </p:spPr>
        <p:txBody>
          <a:bodyPr anchor="t">
            <a:normAutofit/>
          </a:bodyPr>
          <a:lstStyle/>
          <a:p>
            <a:pPr>
              <a:lnSpc>
                <a:spcPct val="100000"/>
              </a:lnSpc>
              <a:spcBef>
                <a:spcPts val="1200"/>
              </a:spcBef>
            </a:pPr>
            <a:r>
              <a:rPr lang="en-US" sz="2400" dirty="0"/>
              <a:t>Higher prevalence in Black Americans than White Americans</a:t>
            </a:r>
          </a:p>
          <a:p>
            <a:pPr>
              <a:lnSpc>
                <a:spcPct val="100000"/>
              </a:lnSpc>
              <a:spcBef>
                <a:spcPts val="1200"/>
              </a:spcBef>
            </a:pPr>
            <a:r>
              <a:rPr lang="en-US" sz="2400" dirty="0"/>
              <a:t>White Americans have a lower prevalence than Hispanic- and Asian-Americans</a:t>
            </a:r>
          </a:p>
          <a:p>
            <a:pPr>
              <a:lnSpc>
                <a:spcPct val="100000"/>
              </a:lnSpc>
              <a:spcBef>
                <a:spcPts val="1200"/>
              </a:spcBef>
            </a:pPr>
            <a:r>
              <a:rPr lang="en-US" sz="2400" dirty="0"/>
              <a:t>Increase in self-reported food allergy per decade:</a:t>
            </a:r>
          </a:p>
          <a:p>
            <a:pPr lvl="1">
              <a:lnSpc>
                <a:spcPct val="100000"/>
              </a:lnSpc>
            </a:pPr>
            <a:r>
              <a:rPr lang="en-US" sz="2000" dirty="0"/>
              <a:t>Non-Hispanic blacks: 2.1%</a:t>
            </a:r>
          </a:p>
          <a:p>
            <a:pPr lvl="1">
              <a:lnSpc>
                <a:spcPct val="100000"/>
              </a:lnSpc>
            </a:pPr>
            <a:r>
              <a:rPr lang="en-US" sz="2000" dirty="0"/>
              <a:t>Hispanics: 1.2%</a:t>
            </a:r>
          </a:p>
          <a:p>
            <a:pPr lvl="1">
              <a:lnSpc>
                <a:spcPct val="100000"/>
              </a:lnSpc>
            </a:pPr>
            <a:r>
              <a:rPr lang="en-US" sz="2000" dirty="0"/>
              <a:t>Non-Hispanic whites: 1.0%</a:t>
            </a:r>
          </a:p>
          <a:p>
            <a:pPr lvl="1"/>
            <a:endParaRPr lang="en-US" dirty="0"/>
          </a:p>
          <a:p>
            <a:endParaRPr lang="en-US" sz="24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86B54E8-388A-1BD7-A71E-D85DA8EE2863}"/>
              </a:ext>
            </a:extLst>
          </p:cNvPr>
          <p:cNvSpPr txBox="1"/>
          <p:nvPr/>
        </p:nvSpPr>
        <p:spPr>
          <a:xfrm>
            <a:off x="1676257" y="6456549"/>
            <a:ext cx="9746973" cy="369332"/>
          </a:xfrm>
          <a:prstGeom prst="rect">
            <a:avLst/>
          </a:prstGeom>
          <a:noFill/>
        </p:spPr>
        <p:txBody>
          <a:bodyPr wrap="square" rtlCol="0">
            <a:spAutoFit/>
          </a:bodyPr>
          <a:lstStyle/>
          <a:p>
            <a:pPr algn="r"/>
            <a:r>
              <a:rPr lang="en-US" dirty="0"/>
              <a:t>Warren et al., 2021; </a:t>
            </a:r>
            <a:r>
              <a:rPr lang="en-US" dirty="0" err="1"/>
              <a:t>Keet</a:t>
            </a:r>
            <a:r>
              <a:rPr lang="en-US" dirty="0"/>
              <a:t> et al., 2014</a:t>
            </a:r>
          </a:p>
        </p:txBody>
      </p:sp>
    </p:spTree>
    <p:extLst>
      <p:ext uri="{BB962C8B-B14F-4D97-AF65-F5344CB8AC3E}">
        <p14:creationId xmlns:p14="http://schemas.microsoft.com/office/powerpoint/2010/main" val="1317341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822960" y="1584683"/>
            <a:ext cx="10591800" cy="2551829"/>
          </a:xfrm>
        </p:spPr>
        <p:txBody>
          <a:bodyPr vert="horz" lIns="91440" tIns="45720" rIns="91440" bIns="45720" rtlCol="0" anchor="ctr">
            <a:normAutofit/>
          </a:bodyPr>
          <a:lstStyle/>
          <a:p>
            <a:pPr algn="ctr"/>
            <a:r>
              <a:rPr lang="en-US" sz="4800" kern="1200" dirty="0">
                <a:solidFill>
                  <a:schemeClr val="tx1"/>
                </a:solidFill>
                <a:latin typeface="+mj-lt"/>
                <a:ea typeface="+mj-ea"/>
                <a:cs typeface="+mj-cs"/>
              </a:rPr>
              <a:t>True or False: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Only </a:t>
            </a:r>
            <a:r>
              <a:rPr lang="en-US" sz="4800" kern="1200" dirty="0" err="1">
                <a:solidFill>
                  <a:schemeClr val="tx1"/>
                </a:solidFill>
                <a:latin typeface="+mj-lt"/>
                <a:ea typeface="+mj-ea"/>
                <a:cs typeface="+mj-cs"/>
              </a:rPr>
              <a:t>IgE</a:t>
            </a:r>
            <a:r>
              <a:rPr lang="en-US" sz="4800" kern="1200" dirty="0">
                <a:solidFill>
                  <a:schemeClr val="tx1"/>
                </a:solidFill>
                <a:latin typeface="+mj-lt"/>
                <a:ea typeface="+mj-ea"/>
                <a:cs typeface="+mj-cs"/>
              </a:rPr>
              <a:t>-mediated food allergy reactions can be medical emergencies</a:t>
            </a:r>
          </a:p>
        </p:txBody>
      </p:sp>
    </p:spTree>
    <p:extLst>
      <p:ext uri="{BB962C8B-B14F-4D97-AF65-F5344CB8AC3E}">
        <p14:creationId xmlns:p14="http://schemas.microsoft.com/office/powerpoint/2010/main" val="1745779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3A92F-1098-BBD3-5D1E-C22BFB4999EF}"/>
              </a:ext>
            </a:extLst>
          </p:cNvPr>
          <p:cNvSpPr>
            <a:spLocks noGrp="1"/>
          </p:cNvSpPr>
          <p:nvPr>
            <p:ph type="title"/>
          </p:nvPr>
        </p:nvSpPr>
        <p:spPr>
          <a:xfrm>
            <a:off x="808638" y="386930"/>
            <a:ext cx="9236700" cy="1188950"/>
          </a:xfrm>
        </p:spPr>
        <p:txBody>
          <a:bodyPr anchor="b">
            <a:noAutofit/>
          </a:bodyPr>
          <a:lstStyle/>
          <a:p>
            <a:r>
              <a:rPr lang="en-US" dirty="0"/>
              <a:t>Food Protein Induced Enterocolitis Syndrome (FPIES)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55D421-E958-5D04-6627-9DC50AAB3261}"/>
              </a:ext>
            </a:extLst>
          </p:cNvPr>
          <p:cNvSpPr>
            <a:spLocks noGrp="1"/>
          </p:cNvSpPr>
          <p:nvPr>
            <p:ph idx="1"/>
          </p:nvPr>
        </p:nvSpPr>
        <p:spPr>
          <a:xfrm>
            <a:off x="793660" y="2853550"/>
            <a:ext cx="4986038" cy="3570380"/>
          </a:xfrm>
        </p:spPr>
        <p:txBody>
          <a:bodyPr anchor="ctr">
            <a:normAutofit fontScale="92500" lnSpcReduction="10000"/>
          </a:bodyPr>
          <a:lstStyle/>
          <a:p>
            <a:pPr>
              <a:lnSpc>
                <a:spcPct val="110000"/>
              </a:lnSpc>
            </a:pPr>
            <a:r>
              <a:rPr lang="en-US" sz="2600" dirty="0"/>
              <a:t>Onset 1-4 weeks after milk or soy formula introduction in infants</a:t>
            </a:r>
          </a:p>
          <a:p>
            <a:pPr>
              <a:lnSpc>
                <a:spcPct val="110000"/>
              </a:lnSpc>
            </a:pPr>
            <a:r>
              <a:rPr lang="en-US" sz="2600" dirty="0"/>
              <a:t>Progressive illness:</a:t>
            </a:r>
          </a:p>
          <a:p>
            <a:pPr lvl="1">
              <a:lnSpc>
                <a:spcPct val="110000"/>
              </a:lnSpc>
            </a:pPr>
            <a:r>
              <a:rPr lang="en-US" sz="2200" dirty="0"/>
              <a:t>Watery diarrhea</a:t>
            </a:r>
          </a:p>
          <a:p>
            <a:pPr lvl="1">
              <a:lnSpc>
                <a:spcPct val="110000"/>
              </a:lnSpc>
            </a:pPr>
            <a:r>
              <a:rPr lang="en-US" sz="2200" dirty="0"/>
              <a:t>Mucous &amp; blood in stools</a:t>
            </a:r>
          </a:p>
          <a:p>
            <a:pPr lvl="1">
              <a:lnSpc>
                <a:spcPct val="110000"/>
              </a:lnSpc>
            </a:pPr>
            <a:r>
              <a:rPr lang="en-US" sz="2200" dirty="0"/>
              <a:t>Intermittent &amp; progressive emesis</a:t>
            </a:r>
          </a:p>
          <a:p>
            <a:pPr lvl="1">
              <a:lnSpc>
                <a:spcPct val="110000"/>
              </a:lnSpc>
            </a:pPr>
            <a:r>
              <a:rPr lang="en-US" sz="2200" dirty="0"/>
              <a:t>Low albumin &amp; total protein</a:t>
            </a:r>
          </a:p>
          <a:p>
            <a:pPr lvl="1">
              <a:lnSpc>
                <a:spcPct val="110000"/>
              </a:lnSpc>
            </a:pPr>
            <a:r>
              <a:rPr lang="en-US" sz="2200" dirty="0"/>
              <a:t>Elevated WBC, neutrophils</a:t>
            </a:r>
          </a:p>
          <a:p>
            <a:pPr lvl="1">
              <a:lnSpc>
                <a:spcPct val="110000"/>
              </a:lnSpc>
            </a:pPr>
            <a:r>
              <a:rPr lang="en-US" sz="2200" dirty="0"/>
              <a:t>“Failure to Thrive”</a:t>
            </a:r>
          </a:p>
        </p:txBody>
      </p:sp>
      <p:sp>
        <p:nvSpPr>
          <p:cNvPr id="4" name="Text Placeholder 4">
            <a:extLst>
              <a:ext uri="{FF2B5EF4-FFF2-40B4-BE49-F238E27FC236}">
                <a16:creationId xmlns:a16="http://schemas.microsoft.com/office/drawing/2014/main" id="{8E4FE048-B050-6612-4127-B2B46CA73EA1}"/>
              </a:ext>
            </a:extLst>
          </p:cNvPr>
          <p:cNvSpPr txBox="1">
            <a:spLocks/>
          </p:cNvSpPr>
          <p:nvPr/>
        </p:nvSpPr>
        <p:spPr>
          <a:xfrm>
            <a:off x="6244227" y="2188049"/>
            <a:ext cx="5183188" cy="82391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Acute</a:t>
            </a:r>
          </a:p>
        </p:txBody>
      </p:sp>
      <p:sp>
        <p:nvSpPr>
          <p:cNvPr id="5" name="Content Placeholder 5">
            <a:extLst>
              <a:ext uri="{FF2B5EF4-FFF2-40B4-BE49-F238E27FC236}">
                <a16:creationId xmlns:a16="http://schemas.microsoft.com/office/drawing/2014/main" id="{4D89E547-4337-8105-4CD8-3646B177EACF}"/>
              </a:ext>
            </a:extLst>
          </p:cNvPr>
          <p:cNvSpPr txBox="1">
            <a:spLocks/>
          </p:cNvSpPr>
          <p:nvPr/>
        </p:nvSpPr>
        <p:spPr>
          <a:xfrm>
            <a:off x="6172200" y="2853550"/>
            <a:ext cx="4986038" cy="34973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t>Occurs after accidental ingestion or exposure to new food</a:t>
            </a:r>
          </a:p>
          <a:p>
            <a:pPr>
              <a:lnSpc>
                <a:spcPct val="100000"/>
              </a:lnSpc>
            </a:pPr>
            <a:r>
              <a:rPr lang="en-US" sz="2400" dirty="0"/>
              <a:t>Repetitive, profuse vomiting 1-4 hours after ingestion</a:t>
            </a:r>
          </a:p>
          <a:p>
            <a:pPr>
              <a:lnSpc>
                <a:spcPct val="100000"/>
              </a:lnSpc>
            </a:pPr>
            <a:r>
              <a:rPr lang="en-US" sz="2400" dirty="0"/>
              <a:t>Systemic reaction may include  lethargy, pallor, limpness, </a:t>
            </a:r>
            <a:r>
              <a:rPr lang="en-US" sz="2400" b="1" dirty="0"/>
              <a:t>shock</a:t>
            </a:r>
          </a:p>
          <a:p>
            <a:pPr lvl="1">
              <a:lnSpc>
                <a:spcPct val="100000"/>
              </a:lnSpc>
            </a:pPr>
            <a:r>
              <a:rPr lang="en-US" sz="2000" dirty="0"/>
              <a:t>May have diarrhea 5-10 hours later (may contain blood)</a:t>
            </a:r>
          </a:p>
        </p:txBody>
      </p:sp>
      <p:sp>
        <p:nvSpPr>
          <p:cNvPr id="6" name="Text Placeholder 4">
            <a:extLst>
              <a:ext uri="{FF2B5EF4-FFF2-40B4-BE49-F238E27FC236}">
                <a16:creationId xmlns:a16="http://schemas.microsoft.com/office/drawing/2014/main" id="{EBA3D3EF-9859-4970-F514-A52EAD291A00}"/>
              </a:ext>
            </a:extLst>
          </p:cNvPr>
          <p:cNvSpPr txBox="1">
            <a:spLocks/>
          </p:cNvSpPr>
          <p:nvPr/>
        </p:nvSpPr>
        <p:spPr>
          <a:xfrm>
            <a:off x="793660" y="2189820"/>
            <a:ext cx="5183188" cy="82391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Chronic</a:t>
            </a:r>
          </a:p>
        </p:txBody>
      </p:sp>
      <p:sp>
        <p:nvSpPr>
          <p:cNvPr id="7" name="TextBox 6">
            <a:extLst>
              <a:ext uri="{FF2B5EF4-FFF2-40B4-BE49-F238E27FC236}">
                <a16:creationId xmlns:a16="http://schemas.microsoft.com/office/drawing/2014/main" id="{DE4F909D-2FD4-962D-8D4F-B78102623C68}"/>
              </a:ext>
            </a:extLst>
          </p:cNvPr>
          <p:cNvSpPr txBox="1"/>
          <p:nvPr/>
        </p:nvSpPr>
        <p:spPr>
          <a:xfrm>
            <a:off x="6223015" y="6395426"/>
            <a:ext cx="5231577" cy="369332"/>
          </a:xfrm>
          <a:prstGeom prst="rect">
            <a:avLst/>
          </a:prstGeom>
          <a:noFill/>
        </p:spPr>
        <p:txBody>
          <a:bodyPr wrap="square" rtlCol="0">
            <a:spAutoFit/>
          </a:bodyPr>
          <a:lstStyle/>
          <a:p>
            <a:r>
              <a:rPr lang="en-US" dirty="0"/>
              <a:t>Nowak-</a:t>
            </a:r>
            <a:r>
              <a:rPr lang="en-US" dirty="0" err="1"/>
              <a:t>Wegrzyn</a:t>
            </a:r>
            <a:r>
              <a:rPr lang="en-US" dirty="0"/>
              <a:t>, </a:t>
            </a:r>
            <a:r>
              <a:rPr lang="en-US" dirty="0" err="1"/>
              <a:t>Chehade</a:t>
            </a:r>
            <a:r>
              <a:rPr lang="en-US" dirty="0"/>
              <a:t>, </a:t>
            </a:r>
            <a:r>
              <a:rPr lang="en-US" dirty="0" err="1"/>
              <a:t>Groetch</a:t>
            </a:r>
            <a:r>
              <a:rPr lang="en-US" dirty="0"/>
              <a:t> et al. 2017</a:t>
            </a:r>
          </a:p>
        </p:txBody>
      </p:sp>
    </p:spTree>
    <p:extLst>
      <p:ext uri="{BB962C8B-B14F-4D97-AF65-F5344CB8AC3E}">
        <p14:creationId xmlns:p14="http://schemas.microsoft.com/office/powerpoint/2010/main" val="7705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3A92F-1098-BBD3-5D1E-C22BFB4999EF}"/>
              </a:ext>
            </a:extLst>
          </p:cNvPr>
          <p:cNvSpPr>
            <a:spLocks noGrp="1"/>
          </p:cNvSpPr>
          <p:nvPr>
            <p:ph type="title"/>
          </p:nvPr>
        </p:nvSpPr>
        <p:spPr>
          <a:xfrm>
            <a:off x="808637" y="386930"/>
            <a:ext cx="10645955" cy="1188950"/>
          </a:xfrm>
        </p:spPr>
        <p:txBody>
          <a:bodyPr anchor="b">
            <a:normAutofit fontScale="90000"/>
          </a:bodyPr>
          <a:lstStyle/>
          <a:p>
            <a:r>
              <a:rPr lang="en-US" sz="5400"/>
              <a:t>FPIES and Complementary Feeding</a:t>
            </a:r>
            <a:endParaRPr lang="en-US"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4">
            <a:extLst>
              <a:ext uri="{FF2B5EF4-FFF2-40B4-BE49-F238E27FC236}">
                <a16:creationId xmlns:a16="http://schemas.microsoft.com/office/drawing/2014/main" id="{1AF2EB3D-7C9A-6FB1-BED7-5B9F4787598F}"/>
              </a:ext>
            </a:extLst>
          </p:cNvPr>
          <p:cNvGraphicFramePr>
            <a:graphicFrameLocks noGrp="1"/>
          </p:cNvGraphicFramePr>
          <p:nvPr>
            <p:extLst>
              <p:ext uri="{D42A27DB-BD31-4B8C-83A1-F6EECF244321}">
                <p14:modId xmlns:p14="http://schemas.microsoft.com/office/powerpoint/2010/main" val="118231147"/>
              </p:ext>
            </p:extLst>
          </p:nvPr>
        </p:nvGraphicFramePr>
        <p:xfrm>
          <a:off x="816460" y="2387196"/>
          <a:ext cx="10308374" cy="3571826"/>
        </p:xfrm>
        <a:graphic>
          <a:graphicData uri="http://schemas.openxmlformats.org/drawingml/2006/table">
            <a:tbl>
              <a:tblPr firstRow="1" bandRow="1">
                <a:tableStyleId>{00A15C55-8517-42AA-B614-E9B94910E393}</a:tableStyleId>
              </a:tblPr>
              <a:tblGrid>
                <a:gridCol w="2168497">
                  <a:extLst>
                    <a:ext uri="{9D8B030D-6E8A-4147-A177-3AD203B41FA5}">
                      <a16:colId xmlns:a16="http://schemas.microsoft.com/office/drawing/2014/main" val="149851200"/>
                    </a:ext>
                  </a:extLst>
                </a:gridCol>
                <a:gridCol w="2699364">
                  <a:extLst>
                    <a:ext uri="{9D8B030D-6E8A-4147-A177-3AD203B41FA5}">
                      <a16:colId xmlns:a16="http://schemas.microsoft.com/office/drawing/2014/main" val="1646232744"/>
                    </a:ext>
                  </a:extLst>
                </a:gridCol>
                <a:gridCol w="2852579">
                  <a:extLst>
                    <a:ext uri="{9D8B030D-6E8A-4147-A177-3AD203B41FA5}">
                      <a16:colId xmlns:a16="http://schemas.microsoft.com/office/drawing/2014/main" val="8727985"/>
                    </a:ext>
                  </a:extLst>
                </a:gridCol>
                <a:gridCol w="2587934">
                  <a:extLst>
                    <a:ext uri="{9D8B030D-6E8A-4147-A177-3AD203B41FA5}">
                      <a16:colId xmlns:a16="http://schemas.microsoft.com/office/drawing/2014/main" val="526483550"/>
                    </a:ext>
                  </a:extLst>
                </a:gridCol>
              </a:tblGrid>
              <a:tr h="462684">
                <a:tc>
                  <a:txBody>
                    <a:bodyPr/>
                    <a:lstStyle/>
                    <a:p>
                      <a:r>
                        <a:rPr lang="en-US" sz="1700" dirty="0"/>
                        <a:t>  </a:t>
                      </a:r>
                    </a:p>
                  </a:txBody>
                  <a:tcPr marL="87097" marR="87097" marT="43548" marB="4354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t>Lower Risk</a:t>
                      </a:r>
                    </a:p>
                  </a:txBody>
                  <a:tcPr marL="87097" marR="87097" marT="43548" marB="43548" anchor="ctr">
                    <a:lnL w="12700" cmpd="sng">
                      <a:noFill/>
                    </a:lnL>
                  </a:tcPr>
                </a:tc>
                <a:tc>
                  <a:txBody>
                    <a:bodyPr/>
                    <a:lstStyle/>
                    <a:p>
                      <a:pPr algn="ctr"/>
                      <a:r>
                        <a:rPr lang="en-US" sz="1800" dirty="0"/>
                        <a:t>Moderate Risk</a:t>
                      </a:r>
                    </a:p>
                  </a:txBody>
                  <a:tcPr marL="87097" marR="87097" marT="43548" marB="43548" anchor="ctr"/>
                </a:tc>
                <a:tc>
                  <a:txBody>
                    <a:bodyPr/>
                    <a:lstStyle/>
                    <a:p>
                      <a:pPr algn="ctr"/>
                      <a:r>
                        <a:rPr lang="en-US" sz="1800" dirty="0"/>
                        <a:t>Higher Risk</a:t>
                      </a:r>
                    </a:p>
                  </a:txBody>
                  <a:tcPr marL="87097" marR="87097" marT="43548" marB="43548" anchor="ctr"/>
                </a:tc>
                <a:extLst>
                  <a:ext uri="{0D108BD9-81ED-4DB2-BD59-A6C34878D82A}">
                    <a16:rowId xmlns:a16="http://schemas.microsoft.com/office/drawing/2014/main" val="1479805038"/>
                  </a:ext>
                </a:extLst>
              </a:tr>
              <a:tr h="644515">
                <a:tc>
                  <a:txBody>
                    <a:bodyPr/>
                    <a:lstStyle/>
                    <a:p>
                      <a:r>
                        <a:rPr lang="en-US" sz="1800" dirty="0"/>
                        <a:t>Vegetables</a:t>
                      </a:r>
                    </a:p>
                  </a:txBody>
                  <a:tcPr marL="87097" marR="87097" marT="43548" marB="43548" anchor="ctr">
                    <a:lnT w="38100" cmpd="sng">
                      <a:noFill/>
                    </a:lnT>
                  </a:tcPr>
                </a:tc>
                <a:tc>
                  <a:txBody>
                    <a:bodyPr/>
                    <a:lstStyle/>
                    <a:p>
                      <a:pPr algn="ctr"/>
                      <a:r>
                        <a:rPr lang="en-US" sz="1800" dirty="0"/>
                        <a:t>Squash, carrot, white potato, green bean</a:t>
                      </a:r>
                    </a:p>
                  </a:txBody>
                  <a:tcPr marL="87097" marR="87097" marT="43548" marB="435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Squash, carrot, white potato, green bean</a:t>
                      </a:r>
                    </a:p>
                  </a:txBody>
                  <a:tcPr marL="87097" marR="87097" marT="43548" marB="43548" anchor="ctr"/>
                </a:tc>
                <a:tc>
                  <a:txBody>
                    <a:bodyPr/>
                    <a:lstStyle/>
                    <a:p>
                      <a:pPr algn="ctr"/>
                      <a:r>
                        <a:rPr lang="en-US" sz="1800"/>
                        <a:t>Sweet potato, green pea</a:t>
                      </a:r>
                    </a:p>
                  </a:txBody>
                  <a:tcPr marL="87097" marR="87097" marT="43548" marB="43548" anchor="ctr"/>
                </a:tc>
                <a:extLst>
                  <a:ext uri="{0D108BD9-81ED-4DB2-BD59-A6C34878D82A}">
                    <a16:rowId xmlns:a16="http://schemas.microsoft.com/office/drawing/2014/main" val="2203731311"/>
                  </a:ext>
                </a:extLst>
              </a:tr>
              <a:tr h="905805">
                <a:tc>
                  <a:txBody>
                    <a:bodyPr/>
                    <a:lstStyle/>
                    <a:p>
                      <a:r>
                        <a:rPr lang="en-US" sz="1800"/>
                        <a:t>Fruit</a:t>
                      </a:r>
                    </a:p>
                  </a:txBody>
                  <a:tcPr marL="87097" marR="87097" marT="43548" marB="43548" anchor="ctr"/>
                </a:tc>
                <a:tc>
                  <a:txBody>
                    <a:bodyPr/>
                    <a:lstStyle/>
                    <a:p>
                      <a:pPr algn="ctr"/>
                      <a:r>
                        <a:rPr lang="en-US" sz="1800"/>
                        <a:t>Blueberries, strawberries, peach, plum, watermelon</a:t>
                      </a:r>
                    </a:p>
                  </a:txBody>
                  <a:tcPr marL="87097" marR="87097" marT="43548" marB="43548" anchor="ctr"/>
                </a:tc>
                <a:tc>
                  <a:txBody>
                    <a:bodyPr/>
                    <a:lstStyle/>
                    <a:p>
                      <a:pPr algn="ctr"/>
                      <a:r>
                        <a:rPr lang="en-US" sz="1800" dirty="0"/>
                        <a:t>Apple, pear, orange</a:t>
                      </a:r>
                    </a:p>
                  </a:txBody>
                  <a:tcPr marL="87097" marR="87097" marT="43548" marB="43548" anchor="ctr"/>
                </a:tc>
                <a:tc>
                  <a:txBody>
                    <a:bodyPr/>
                    <a:lstStyle/>
                    <a:p>
                      <a:pPr algn="ctr"/>
                      <a:r>
                        <a:rPr lang="en-US" sz="1800" dirty="0"/>
                        <a:t>Banana, avocado</a:t>
                      </a:r>
                    </a:p>
                  </a:txBody>
                  <a:tcPr marL="87097" marR="87097" marT="43548" marB="43548" anchor="ctr"/>
                </a:tc>
                <a:extLst>
                  <a:ext uri="{0D108BD9-81ED-4DB2-BD59-A6C34878D82A}">
                    <a16:rowId xmlns:a16="http://schemas.microsoft.com/office/drawing/2014/main" val="82219150"/>
                  </a:ext>
                </a:extLst>
              </a:tr>
              <a:tr h="905805">
                <a:tc>
                  <a:txBody>
                    <a:bodyPr/>
                    <a:lstStyle/>
                    <a:p>
                      <a:r>
                        <a:rPr lang="en-US" sz="1800"/>
                        <a:t>High Iron Foods</a:t>
                      </a:r>
                    </a:p>
                  </a:txBody>
                  <a:tcPr marL="87097" marR="87097" marT="43548" marB="43548" anchor="ctr"/>
                </a:tc>
                <a:tc>
                  <a:txBody>
                    <a:bodyPr/>
                    <a:lstStyle/>
                    <a:p>
                      <a:pPr algn="ctr"/>
                      <a:r>
                        <a:rPr lang="en-US" sz="1800" dirty="0"/>
                        <a:t>Lamb, fortified quinoa cereal, millet</a:t>
                      </a:r>
                    </a:p>
                  </a:txBody>
                  <a:tcPr marL="87097" marR="87097" marT="43548" marB="43548" anchor="ctr"/>
                </a:tc>
                <a:tc>
                  <a:txBody>
                    <a:bodyPr/>
                    <a:lstStyle/>
                    <a:p>
                      <a:pPr algn="ctr"/>
                      <a:r>
                        <a:rPr lang="en-US" sz="1800"/>
                        <a:t>Beef, fortified grits and corn cereal, wheat, fortified barley cereal</a:t>
                      </a:r>
                    </a:p>
                  </a:txBody>
                  <a:tcPr marL="87097" marR="87097" marT="43548" marB="43548" anchor="ctr"/>
                </a:tc>
                <a:tc>
                  <a:txBody>
                    <a:bodyPr/>
                    <a:lstStyle/>
                    <a:p>
                      <a:pPr algn="ctr"/>
                      <a:r>
                        <a:rPr lang="en-US" sz="1800" dirty="0"/>
                        <a:t>Fortified infant rice and oat cereals</a:t>
                      </a:r>
                    </a:p>
                  </a:txBody>
                  <a:tcPr marL="87097" marR="87097" marT="43548" marB="43548" anchor="ctr"/>
                </a:tc>
                <a:extLst>
                  <a:ext uri="{0D108BD9-81ED-4DB2-BD59-A6C34878D82A}">
                    <a16:rowId xmlns:a16="http://schemas.microsoft.com/office/drawing/2014/main" val="543441638"/>
                  </a:ext>
                </a:extLst>
              </a:tr>
              <a:tr h="644515">
                <a:tc>
                  <a:txBody>
                    <a:bodyPr/>
                    <a:lstStyle/>
                    <a:p>
                      <a:r>
                        <a:rPr lang="en-US" sz="1800" dirty="0"/>
                        <a:t>Other</a:t>
                      </a:r>
                    </a:p>
                  </a:txBody>
                  <a:tcPr marL="87097" marR="87097" marT="43548" marB="43548" anchor="ctr"/>
                </a:tc>
                <a:tc>
                  <a:txBody>
                    <a:bodyPr/>
                    <a:lstStyle/>
                    <a:p>
                      <a:pPr algn="ctr"/>
                      <a:r>
                        <a:rPr lang="en-US" sz="1800"/>
                        <a:t>Tree nut and seed butters</a:t>
                      </a:r>
                    </a:p>
                  </a:txBody>
                  <a:tcPr marL="87097" marR="87097" marT="43548" marB="43548" anchor="ctr"/>
                </a:tc>
                <a:tc>
                  <a:txBody>
                    <a:bodyPr/>
                    <a:lstStyle/>
                    <a:p>
                      <a:pPr algn="ctr"/>
                      <a:r>
                        <a:rPr lang="en-US" sz="1800"/>
                        <a:t>Peanut, beans, chickpeas, lentils</a:t>
                      </a:r>
                    </a:p>
                  </a:txBody>
                  <a:tcPr marL="87097" marR="87097" marT="43548" marB="43548" anchor="ctr"/>
                </a:tc>
                <a:tc>
                  <a:txBody>
                    <a:bodyPr/>
                    <a:lstStyle/>
                    <a:p>
                      <a:pPr algn="ctr"/>
                      <a:r>
                        <a:rPr lang="en-US" sz="1800" dirty="0"/>
                        <a:t>Milk, soy, poultry, egg, fish</a:t>
                      </a:r>
                    </a:p>
                  </a:txBody>
                  <a:tcPr marL="87097" marR="87097" marT="43548" marB="43548" anchor="ctr"/>
                </a:tc>
                <a:extLst>
                  <a:ext uri="{0D108BD9-81ED-4DB2-BD59-A6C34878D82A}">
                    <a16:rowId xmlns:a16="http://schemas.microsoft.com/office/drawing/2014/main" val="1657233773"/>
                  </a:ext>
                </a:extLst>
              </a:tr>
            </a:tbl>
          </a:graphicData>
        </a:graphic>
      </p:graphicFrame>
      <p:sp>
        <p:nvSpPr>
          <p:cNvPr id="15" name="TextBox 14">
            <a:extLst>
              <a:ext uri="{FF2B5EF4-FFF2-40B4-BE49-F238E27FC236}">
                <a16:creationId xmlns:a16="http://schemas.microsoft.com/office/drawing/2014/main" id="{B666E9AB-D20E-4215-1DF9-E6463E4FD174}"/>
              </a:ext>
            </a:extLst>
          </p:cNvPr>
          <p:cNvSpPr txBox="1"/>
          <p:nvPr/>
        </p:nvSpPr>
        <p:spPr>
          <a:xfrm>
            <a:off x="6223015" y="6395426"/>
            <a:ext cx="5231577" cy="369332"/>
          </a:xfrm>
          <a:prstGeom prst="rect">
            <a:avLst/>
          </a:prstGeom>
          <a:noFill/>
        </p:spPr>
        <p:txBody>
          <a:bodyPr wrap="square" rtlCol="0">
            <a:spAutoFit/>
          </a:bodyPr>
          <a:lstStyle/>
          <a:p>
            <a:r>
              <a:rPr lang="en-US" dirty="0"/>
              <a:t>Nowak-</a:t>
            </a:r>
            <a:r>
              <a:rPr lang="en-US" dirty="0" err="1"/>
              <a:t>Wegrzyn</a:t>
            </a:r>
            <a:r>
              <a:rPr lang="en-US" dirty="0"/>
              <a:t>, </a:t>
            </a:r>
            <a:r>
              <a:rPr lang="en-US" dirty="0" err="1"/>
              <a:t>Chehade</a:t>
            </a:r>
            <a:r>
              <a:rPr lang="en-US" dirty="0"/>
              <a:t>, </a:t>
            </a:r>
            <a:r>
              <a:rPr lang="en-US" dirty="0" err="1"/>
              <a:t>Groetch</a:t>
            </a:r>
            <a:r>
              <a:rPr lang="en-US" dirty="0"/>
              <a:t> et al. 2017</a:t>
            </a:r>
          </a:p>
        </p:txBody>
      </p:sp>
    </p:spTree>
    <p:extLst>
      <p:ext uri="{BB962C8B-B14F-4D97-AF65-F5344CB8AC3E}">
        <p14:creationId xmlns:p14="http://schemas.microsoft.com/office/powerpoint/2010/main" val="3034317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441CA-4A47-1A33-FDD6-22526C887A02}"/>
              </a:ext>
            </a:extLst>
          </p:cNvPr>
          <p:cNvSpPr>
            <a:spLocks noGrp="1"/>
          </p:cNvSpPr>
          <p:nvPr>
            <p:ph type="title"/>
          </p:nvPr>
        </p:nvSpPr>
        <p:spPr>
          <a:xfrm>
            <a:off x="808638" y="386930"/>
            <a:ext cx="9236700" cy="1188950"/>
          </a:xfrm>
        </p:spPr>
        <p:txBody>
          <a:bodyPr anchor="b">
            <a:normAutofit/>
          </a:bodyPr>
          <a:lstStyle/>
          <a:p>
            <a:r>
              <a:rPr lang="en-US" sz="5000"/>
              <a:t>FPIES and Psychosocial Impact</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2DD0C83-E605-D8C0-F36C-6DD3583932D5}"/>
              </a:ext>
            </a:extLst>
          </p:cNvPr>
          <p:cNvSpPr>
            <a:spLocks noGrp="1"/>
          </p:cNvSpPr>
          <p:nvPr>
            <p:ph idx="1"/>
          </p:nvPr>
        </p:nvSpPr>
        <p:spPr>
          <a:xfrm>
            <a:off x="793659" y="2599509"/>
            <a:ext cx="10252121" cy="3435531"/>
          </a:xfrm>
        </p:spPr>
        <p:txBody>
          <a:bodyPr anchor="t">
            <a:normAutofit/>
          </a:bodyPr>
          <a:lstStyle/>
          <a:p>
            <a:r>
              <a:rPr lang="en-US" dirty="0"/>
              <a:t>FPIES parents report more difficulty managing the food allergy</a:t>
            </a:r>
          </a:p>
          <a:p>
            <a:pPr lvl="1"/>
            <a:r>
              <a:rPr lang="en-US" dirty="0"/>
              <a:t>Burden on caregiver significantly higher</a:t>
            </a:r>
          </a:p>
          <a:p>
            <a:pPr lvl="1"/>
            <a:r>
              <a:rPr lang="en-US" dirty="0"/>
              <a:t>Self-efficacy significantly lower </a:t>
            </a:r>
          </a:p>
        </p:txBody>
      </p:sp>
      <p:sp>
        <p:nvSpPr>
          <p:cNvPr id="4" name="Rectangle 3">
            <a:extLst>
              <a:ext uri="{FF2B5EF4-FFF2-40B4-BE49-F238E27FC236}">
                <a16:creationId xmlns:a16="http://schemas.microsoft.com/office/drawing/2014/main" id="{92F0B060-EB82-E55D-90BE-2384A83B0869}"/>
              </a:ext>
            </a:extLst>
          </p:cNvPr>
          <p:cNvSpPr/>
          <p:nvPr/>
        </p:nvSpPr>
        <p:spPr>
          <a:xfrm>
            <a:off x="307675" y="4433978"/>
            <a:ext cx="10738106" cy="1805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400" dirty="0">
                <a:solidFill>
                  <a:schemeClr val="tx1"/>
                </a:solidFill>
              </a:rPr>
              <a:t>The Practical Dietary Management of Food Protein-induced Enterocolitis Syndrome by </a:t>
            </a:r>
            <a:r>
              <a:rPr lang="en-US" sz="2400" dirty="0" err="1">
                <a:solidFill>
                  <a:schemeClr val="tx1"/>
                </a:solidFill>
              </a:rPr>
              <a:t>Groetch</a:t>
            </a:r>
            <a:r>
              <a:rPr lang="en-US" sz="2400" dirty="0">
                <a:solidFill>
                  <a:schemeClr val="tx1"/>
                </a:solidFill>
              </a:rPr>
              <a:t> et al. (2021)</a:t>
            </a:r>
          </a:p>
          <a:p>
            <a:pPr algn="ctr"/>
            <a:r>
              <a:rPr lang="en-US" sz="700" dirty="0">
                <a:solidFill>
                  <a:schemeClr val="tx1"/>
                </a:solidFill>
              </a:rPr>
              <a:t>  </a:t>
            </a:r>
          </a:p>
          <a:p>
            <a:pPr algn="ctr"/>
            <a:r>
              <a:rPr lang="en-US" sz="2400" dirty="0">
                <a:solidFill>
                  <a:schemeClr val="tx1"/>
                </a:solidFill>
              </a:rPr>
              <a:t>International Consensus Guidelines for the Diagnosis and Management of Food Protein-induced Enterocolitis Syndrome: Executive summary – Workgroup of the Adverse Reactions to Foods Committee, AAAAI (2017)</a:t>
            </a:r>
            <a:endParaRPr lang="en-US" sz="2800" dirty="0">
              <a:solidFill>
                <a:schemeClr val="accent1"/>
              </a:solidFill>
            </a:endParaRPr>
          </a:p>
        </p:txBody>
      </p:sp>
      <p:sp>
        <p:nvSpPr>
          <p:cNvPr id="5" name="TextBox 4">
            <a:extLst>
              <a:ext uri="{FF2B5EF4-FFF2-40B4-BE49-F238E27FC236}">
                <a16:creationId xmlns:a16="http://schemas.microsoft.com/office/drawing/2014/main" id="{991FB0A1-FA03-A8B0-9131-2FCD38EDA77B}"/>
              </a:ext>
            </a:extLst>
          </p:cNvPr>
          <p:cNvSpPr txBox="1"/>
          <p:nvPr/>
        </p:nvSpPr>
        <p:spPr>
          <a:xfrm>
            <a:off x="6177295" y="6395426"/>
            <a:ext cx="5231577" cy="369332"/>
          </a:xfrm>
          <a:prstGeom prst="rect">
            <a:avLst/>
          </a:prstGeom>
          <a:noFill/>
        </p:spPr>
        <p:txBody>
          <a:bodyPr wrap="square" rtlCol="0">
            <a:spAutoFit/>
          </a:bodyPr>
          <a:lstStyle/>
          <a:p>
            <a:pPr algn="r"/>
            <a:r>
              <a:rPr lang="en-US" dirty="0" err="1"/>
              <a:t>Maciag</a:t>
            </a:r>
            <a:r>
              <a:rPr lang="en-US" dirty="0"/>
              <a:t> et al. 2020</a:t>
            </a:r>
          </a:p>
        </p:txBody>
      </p:sp>
    </p:spTree>
    <p:extLst>
      <p:ext uri="{BB962C8B-B14F-4D97-AF65-F5344CB8AC3E}">
        <p14:creationId xmlns:p14="http://schemas.microsoft.com/office/powerpoint/2010/main" val="19791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81C2050-ABFF-DBE4-09C0-D87963CEF9FA}"/>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Nutrition for Food Allergy Families</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6487664-7AB2-76C9-ECF3-8D3E094D223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3530965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9D0E3-807A-B3C1-F32F-DA70BADEB3B1}"/>
              </a:ext>
            </a:extLst>
          </p:cNvPr>
          <p:cNvSpPr>
            <a:spLocks noGrp="1"/>
          </p:cNvSpPr>
          <p:nvPr>
            <p:ph type="title"/>
          </p:nvPr>
        </p:nvSpPr>
        <p:spPr>
          <a:xfrm>
            <a:off x="808638" y="386930"/>
            <a:ext cx="9236700" cy="1188950"/>
          </a:xfrm>
        </p:spPr>
        <p:txBody>
          <a:bodyPr anchor="b">
            <a:normAutofit/>
          </a:bodyPr>
          <a:lstStyle/>
          <a:p>
            <a:r>
              <a:rPr lang="en-US" sz="5400"/>
              <a:t>Breastfeeding Mothers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A7D220-8C5D-01DF-92A9-C0AB5EB6B5B5}"/>
              </a:ext>
            </a:extLst>
          </p:cNvPr>
          <p:cNvSpPr>
            <a:spLocks noGrp="1"/>
          </p:cNvSpPr>
          <p:nvPr>
            <p:ph idx="1"/>
          </p:nvPr>
        </p:nvSpPr>
        <p:spPr>
          <a:xfrm>
            <a:off x="793660" y="2599509"/>
            <a:ext cx="10589702" cy="3435531"/>
          </a:xfrm>
        </p:spPr>
        <p:txBody>
          <a:bodyPr anchor="ctr">
            <a:normAutofit/>
          </a:bodyPr>
          <a:lstStyle/>
          <a:p>
            <a:pPr>
              <a:lnSpc>
                <a:spcPct val="100000"/>
              </a:lnSpc>
              <a:spcAft>
                <a:spcPts val="1800"/>
              </a:spcAft>
            </a:pPr>
            <a:r>
              <a:rPr lang="en-US" sz="2400" b="1" dirty="0"/>
              <a:t>Are there food antigens in breast milk?</a:t>
            </a:r>
          </a:p>
          <a:p>
            <a:pPr>
              <a:lnSpc>
                <a:spcPct val="100000"/>
              </a:lnSpc>
            </a:pPr>
            <a:r>
              <a:rPr lang="en-US" sz="2400" dirty="0"/>
              <a:t>2001 study: Participants avoided peanuts/legumes for 24 hours, then consumed 50 grams dry roasted peanuts</a:t>
            </a:r>
          </a:p>
          <a:p>
            <a:pPr lvl="1">
              <a:lnSpc>
                <a:spcPct val="100000"/>
              </a:lnSpc>
            </a:pPr>
            <a:r>
              <a:rPr lang="en-US" sz="2000" dirty="0"/>
              <a:t>Peanut protein detected in breast milk of 11/23 (48%)</a:t>
            </a:r>
          </a:p>
          <a:p>
            <a:pPr lvl="1">
              <a:lnSpc>
                <a:spcPct val="100000"/>
              </a:lnSpc>
            </a:pPr>
            <a:r>
              <a:rPr lang="en-US" sz="2000" dirty="0"/>
              <a:t>Peanut protein appeared after 1 hour in 8/11</a:t>
            </a:r>
          </a:p>
          <a:p>
            <a:pPr lvl="1">
              <a:lnSpc>
                <a:spcPct val="100000"/>
              </a:lnSpc>
            </a:pPr>
            <a:r>
              <a:rPr lang="en-US" sz="2000" dirty="0"/>
              <a:t>Peak peanut protein concentration: &lt;1 mg peanut protein per 8-oz breast milk </a:t>
            </a:r>
          </a:p>
        </p:txBody>
      </p:sp>
      <p:sp>
        <p:nvSpPr>
          <p:cNvPr id="4" name="TextBox 3">
            <a:extLst>
              <a:ext uri="{FF2B5EF4-FFF2-40B4-BE49-F238E27FC236}">
                <a16:creationId xmlns:a16="http://schemas.microsoft.com/office/drawing/2014/main" id="{A15708BD-68CB-2D45-E44A-3E30886A78EF}"/>
              </a:ext>
            </a:extLst>
          </p:cNvPr>
          <p:cNvSpPr txBox="1"/>
          <p:nvPr/>
        </p:nvSpPr>
        <p:spPr>
          <a:xfrm>
            <a:off x="9322280" y="6471070"/>
            <a:ext cx="2132313" cy="369332"/>
          </a:xfrm>
          <a:prstGeom prst="rect">
            <a:avLst/>
          </a:prstGeom>
          <a:noFill/>
        </p:spPr>
        <p:txBody>
          <a:bodyPr wrap="square" rtlCol="0">
            <a:spAutoFit/>
          </a:bodyPr>
          <a:lstStyle/>
          <a:p>
            <a:r>
              <a:rPr lang="en-US" dirty="0"/>
              <a:t>Vadas et al. 2001</a:t>
            </a:r>
          </a:p>
        </p:txBody>
      </p:sp>
    </p:spTree>
    <p:extLst>
      <p:ext uri="{BB962C8B-B14F-4D97-AF65-F5344CB8AC3E}">
        <p14:creationId xmlns:p14="http://schemas.microsoft.com/office/powerpoint/2010/main" val="2004375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9D0E3-807A-B3C1-F32F-DA70BADEB3B1}"/>
              </a:ext>
            </a:extLst>
          </p:cNvPr>
          <p:cNvSpPr>
            <a:spLocks noGrp="1"/>
          </p:cNvSpPr>
          <p:nvPr>
            <p:ph type="title"/>
          </p:nvPr>
        </p:nvSpPr>
        <p:spPr>
          <a:xfrm>
            <a:off x="808638" y="386930"/>
            <a:ext cx="9236700" cy="1188950"/>
          </a:xfrm>
        </p:spPr>
        <p:txBody>
          <a:bodyPr anchor="b">
            <a:normAutofit/>
          </a:bodyPr>
          <a:lstStyle/>
          <a:p>
            <a:r>
              <a:rPr lang="en-US" sz="5400"/>
              <a:t>Breastfeeding Mothers</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A7D220-8C5D-01DF-92A9-C0AB5EB6B5B5}"/>
              </a:ext>
            </a:extLst>
          </p:cNvPr>
          <p:cNvSpPr>
            <a:spLocks noGrp="1"/>
          </p:cNvSpPr>
          <p:nvPr>
            <p:ph idx="1"/>
          </p:nvPr>
        </p:nvSpPr>
        <p:spPr>
          <a:xfrm>
            <a:off x="808638" y="2389218"/>
            <a:ext cx="10143668" cy="2886891"/>
          </a:xfrm>
        </p:spPr>
        <p:txBody>
          <a:bodyPr anchor="ctr">
            <a:normAutofit/>
          </a:bodyPr>
          <a:lstStyle/>
          <a:p>
            <a:pPr>
              <a:lnSpc>
                <a:spcPct val="100000"/>
              </a:lnSpc>
            </a:pPr>
            <a:r>
              <a:rPr lang="en-US" sz="2400" b="1" dirty="0"/>
              <a:t>Should breastfeeding mothers also do elimination diets?</a:t>
            </a:r>
          </a:p>
          <a:p>
            <a:pPr lvl="1">
              <a:lnSpc>
                <a:spcPct val="100000"/>
              </a:lnSpc>
            </a:pPr>
            <a:r>
              <a:rPr lang="en-US" sz="2000" dirty="0"/>
              <a:t>Food antigens have been seen in breast milk BUT amounts are very small</a:t>
            </a:r>
          </a:p>
          <a:p>
            <a:pPr lvl="1">
              <a:lnSpc>
                <a:spcPct val="100000"/>
              </a:lnSpc>
            </a:pPr>
            <a:r>
              <a:rPr lang="en-US" sz="2000" dirty="0"/>
              <a:t>Many mothers don’t have any proteins in their breast milk</a:t>
            </a:r>
          </a:p>
          <a:p>
            <a:pPr>
              <a:lnSpc>
                <a:spcPct val="100000"/>
              </a:lnSpc>
              <a:spcBef>
                <a:spcPts val="1800"/>
              </a:spcBef>
            </a:pPr>
            <a:r>
              <a:rPr lang="en-US" sz="2400" dirty="0"/>
              <a:t>Bottom line: Breastfeeding mothers should not eliminate allergens themselves </a:t>
            </a:r>
            <a:r>
              <a:rPr lang="en-US" sz="2400" b="1" dirty="0"/>
              <a:t>unless</a:t>
            </a:r>
            <a:r>
              <a:rPr lang="en-US" sz="2400" dirty="0"/>
              <a:t> a reaction is suspected from breastfeeding</a:t>
            </a:r>
          </a:p>
        </p:txBody>
      </p:sp>
      <p:sp>
        <p:nvSpPr>
          <p:cNvPr id="4" name="Rectangle 3">
            <a:extLst>
              <a:ext uri="{FF2B5EF4-FFF2-40B4-BE49-F238E27FC236}">
                <a16:creationId xmlns:a16="http://schemas.microsoft.com/office/drawing/2014/main" id="{24CB7D61-75B6-1B75-B957-5B46794FF632}"/>
              </a:ext>
            </a:extLst>
          </p:cNvPr>
          <p:cNvSpPr/>
          <p:nvPr/>
        </p:nvSpPr>
        <p:spPr>
          <a:xfrm>
            <a:off x="409887" y="5262735"/>
            <a:ext cx="10941170" cy="1204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800" b="1" dirty="0">
                <a:solidFill>
                  <a:schemeClr val="accent1"/>
                </a:solidFill>
              </a:rPr>
              <a:t>The probability of an </a:t>
            </a:r>
            <a:r>
              <a:rPr lang="en-US" sz="2800" b="1" dirty="0" err="1">
                <a:solidFill>
                  <a:schemeClr val="accent1"/>
                </a:solidFill>
              </a:rPr>
              <a:t>IgE</a:t>
            </a:r>
            <a:r>
              <a:rPr lang="en-US" sz="2800" b="1" dirty="0">
                <a:solidFill>
                  <a:schemeClr val="accent1"/>
                </a:solidFill>
              </a:rPr>
              <a:t>-mediated allergic reaction in a food-allergic infant breast fed by a women consuming the allergen(s) is estimated at &lt;1:1,000. </a:t>
            </a:r>
            <a:endParaRPr lang="en-US" sz="2000" dirty="0">
              <a:solidFill>
                <a:schemeClr val="accent1"/>
              </a:solidFill>
            </a:endParaRPr>
          </a:p>
        </p:txBody>
      </p:sp>
      <p:sp>
        <p:nvSpPr>
          <p:cNvPr id="5" name="TextBox 4">
            <a:extLst>
              <a:ext uri="{FF2B5EF4-FFF2-40B4-BE49-F238E27FC236}">
                <a16:creationId xmlns:a16="http://schemas.microsoft.com/office/drawing/2014/main" id="{96AE233C-EE55-C220-686D-9EFB860E1158}"/>
              </a:ext>
            </a:extLst>
          </p:cNvPr>
          <p:cNvSpPr txBox="1"/>
          <p:nvPr/>
        </p:nvSpPr>
        <p:spPr>
          <a:xfrm>
            <a:off x="8833450" y="6471071"/>
            <a:ext cx="2621144" cy="369332"/>
          </a:xfrm>
          <a:prstGeom prst="rect">
            <a:avLst/>
          </a:prstGeom>
          <a:noFill/>
        </p:spPr>
        <p:txBody>
          <a:bodyPr wrap="square" rtlCol="0">
            <a:spAutoFit/>
          </a:bodyPr>
          <a:lstStyle/>
          <a:p>
            <a:r>
              <a:rPr lang="en-US" dirty="0" err="1"/>
              <a:t>Gamirova</a:t>
            </a:r>
            <a:r>
              <a:rPr lang="en-US" dirty="0"/>
              <a:t> et al. 2022</a:t>
            </a:r>
          </a:p>
        </p:txBody>
      </p:sp>
      <p:sp>
        <p:nvSpPr>
          <p:cNvPr id="6" name="TextBox 5">
            <a:extLst>
              <a:ext uri="{FF2B5EF4-FFF2-40B4-BE49-F238E27FC236}">
                <a16:creationId xmlns:a16="http://schemas.microsoft.com/office/drawing/2014/main" id="{BBCC28EF-753F-EF36-686F-8636C0765942}"/>
              </a:ext>
            </a:extLst>
          </p:cNvPr>
          <p:cNvSpPr txBox="1"/>
          <p:nvPr/>
        </p:nvSpPr>
        <p:spPr>
          <a:xfrm>
            <a:off x="7863840" y="291598"/>
            <a:ext cx="4050597" cy="1200329"/>
          </a:xfrm>
          <a:prstGeom prst="rect">
            <a:avLst/>
          </a:prstGeom>
          <a:noFill/>
        </p:spPr>
        <p:txBody>
          <a:bodyPr wrap="square" rtlCol="0">
            <a:spAutoFit/>
          </a:bodyPr>
          <a:lstStyle/>
          <a:p>
            <a:pPr algn="ctr"/>
            <a:r>
              <a:rPr lang="en-US" b="1" dirty="0">
                <a:solidFill>
                  <a:schemeClr val="accent1"/>
                </a:solidFill>
              </a:rPr>
              <a:t>**Exception** First step is  maternal milk elimination diet OR hypoallergenic formula for Allergic Proctocolitis (AP or FPIAP)</a:t>
            </a:r>
          </a:p>
        </p:txBody>
      </p:sp>
    </p:spTree>
    <p:extLst>
      <p:ext uri="{BB962C8B-B14F-4D97-AF65-F5344CB8AC3E}">
        <p14:creationId xmlns:p14="http://schemas.microsoft.com/office/powerpoint/2010/main" val="64548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9D0E3-807A-B3C1-F32F-DA70BADEB3B1}"/>
              </a:ext>
            </a:extLst>
          </p:cNvPr>
          <p:cNvSpPr>
            <a:spLocks noGrp="1"/>
          </p:cNvSpPr>
          <p:nvPr>
            <p:ph type="title"/>
          </p:nvPr>
        </p:nvSpPr>
        <p:spPr>
          <a:xfrm>
            <a:off x="808638" y="386930"/>
            <a:ext cx="9236700" cy="1188950"/>
          </a:xfrm>
        </p:spPr>
        <p:txBody>
          <a:bodyPr anchor="b">
            <a:normAutofit/>
          </a:bodyPr>
          <a:lstStyle/>
          <a:p>
            <a:r>
              <a:rPr lang="en-US" sz="5400"/>
              <a:t>Breastfeeding Mothers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A7D220-8C5D-01DF-92A9-C0AB5EB6B5B5}"/>
              </a:ext>
            </a:extLst>
          </p:cNvPr>
          <p:cNvSpPr>
            <a:spLocks noGrp="1"/>
          </p:cNvSpPr>
          <p:nvPr>
            <p:ph idx="1"/>
          </p:nvPr>
        </p:nvSpPr>
        <p:spPr>
          <a:xfrm>
            <a:off x="793660" y="2599509"/>
            <a:ext cx="10143668" cy="3435531"/>
          </a:xfrm>
        </p:spPr>
        <p:txBody>
          <a:bodyPr anchor="ctr">
            <a:normAutofit/>
          </a:bodyPr>
          <a:lstStyle/>
          <a:p>
            <a:pPr>
              <a:lnSpc>
                <a:spcPct val="100000"/>
              </a:lnSpc>
            </a:pPr>
            <a:r>
              <a:rPr lang="en-US" sz="2400" b="1" dirty="0"/>
              <a:t>How long do food antigens stay in breast milk?</a:t>
            </a:r>
          </a:p>
          <a:p>
            <a:pPr>
              <a:lnSpc>
                <a:spcPct val="100000"/>
              </a:lnSpc>
              <a:spcBef>
                <a:spcPts val="1800"/>
              </a:spcBef>
            </a:pPr>
            <a:r>
              <a:rPr lang="en-US" sz="2400" dirty="0"/>
              <a:t>2010 NAIAD Food Allergy Guidelines</a:t>
            </a:r>
          </a:p>
          <a:p>
            <a:pPr lvl="1">
              <a:lnSpc>
                <a:spcPct val="100000"/>
              </a:lnSpc>
            </a:pPr>
            <a:r>
              <a:rPr lang="en-US" sz="2000" dirty="0"/>
              <a:t>Once suspected trigger foods are eliminated, immunologically active protein may persist for a few days.</a:t>
            </a:r>
          </a:p>
          <a:p>
            <a:pPr lvl="1">
              <a:lnSpc>
                <a:spcPct val="100000"/>
              </a:lnSpc>
            </a:pPr>
            <a:r>
              <a:rPr lang="en-US" sz="2000" dirty="0"/>
              <a:t>Most often, allergens are not detectable in breastmilk after a few hours.</a:t>
            </a:r>
          </a:p>
          <a:p>
            <a:pPr>
              <a:lnSpc>
                <a:spcPct val="100000"/>
              </a:lnSpc>
              <a:spcBef>
                <a:spcPts val="1800"/>
              </a:spcBef>
            </a:pPr>
            <a:r>
              <a:rPr lang="en-US" sz="2400" b="1" dirty="0"/>
              <a:t>Bottom line: For those with a suspected reaction after breastfeeding, 2-4 weeks of “pump and dump” is unnecessary.</a:t>
            </a:r>
          </a:p>
        </p:txBody>
      </p:sp>
    </p:spTree>
    <p:extLst>
      <p:ext uri="{BB962C8B-B14F-4D97-AF65-F5344CB8AC3E}">
        <p14:creationId xmlns:p14="http://schemas.microsoft.com/office/powerpoint/2010/main" val="14550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49D0E3-807A-B3C1-F32F-DA70BADEB3B1}"/>
              </a:ext>
            </a:extLst>
          </p:cNvPr>
          <p:cNvSpPr>
            <a:spLocks noGrp="1"/>
          </p:cNvSpPr>
          <p:nvPr>
            <p:ph type="title"/>
          </p:nvPr>
        </p:nvSpPr>
        <p:spPr>
          <a:xfrm>
            <a:off x="808638" y="386930"/>
            <a:ext cx="9236700" cy="1188950"/>
          </a:xfrm>
        </p:spPr>
        <p:txBody>
          <a:bodyPr anchor="b">
            <a:normAutofit/>
          </a:bodyPr>
          <a:lstStyle/>
          <a:p>
            <a:r>
              <a:rPr lang="en-US" sz="5400"/>
              <a:t>Breastfeeding Mothers</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A7D220-8C5D-01DF-92A9-C0AB5EB6B5B5}"/>
              </a:ext>
            </a:extLst>
          </p:cNvPr>
          <p:cNvSpPr>
            <a:spLocks noGrp="1"/>
          </p:cNvSpPr>
          <p:nvPr>
            <p:ph idx="1"/>
          </p:nvPr>
        </p:nvSpPr>
        <p:spPr>
          <a:xfrm>
            <a:off x="793660" y="2599509"/>
            <a:ext cx="10420680" cy="3628763"/>
          </a:xfrm>
        </p:spPr>
        <p:txBody>
          <a:bodyPr anchor="ctr">
            <a:normAutofit/>
          </a:bodyPr>
          <a:lstStyle/>
          <a:p>
            <a:pPr>
              <a:lnSpc>
                <a:spcPct val="100000"/>
              </a:lnSpc>
            </a:pPr>
            <a:r>
              <a:rPr lang="en-US" sz="2400" b="1" dirty="0"/>
              <a:t>How long should a trial maternal elimination diet last?</a:t>
            </a:r>
          </a:p>
          <a:p>
            <a:pPr>
              <a:lnSpc>
                <a:spcPct val="100000"/>
              </a:lnSpc>
              <a:spcBef>
                <a:spcPts val="1800"/>
              </a:spcBef>
            </a:pPr>
            <a:r>
              <a:rPr lang="en-US" sz="2400" dirty="0"/>
              <a:t>2010 NAIAD Food Allergy Guidelines</a:t>
            </a:r>
          </a:p>
          <a:p>
            <a:pPr lvl="1">
              <a:lnSpc>
                <a:spcPct val="100000"/>
              </a:lnSpc>
            </a:pPr>
            <a:r>
              <a:rPr lang="en-US" sz="2000" dirty="0"/>
              <a:t>If reaction suspected after breastfeeding, may pursue trial maternal elimination:</a:t>
            </a:r>
          </a:p>
          <a:p>
            <a:pPr lvl="2">
              <a:lnSpc>
                <a:spcPct val="100000"/>
              </a:lnSpc>
            </a:pPr>
            <a:r>
              <a:rPr lang="en-US" dirty="0" err="1"/>
              <a:t>IgE</a:t>
            </a:r>
            <a:r>
              <a:rPr lang="en-US" dirty="0"/>
              <a:t>-mediated: typically 2 weeks</a:t>
            </a:r>
          </a:p>
          <a:p>
            <a:pPr lvl="2">
              <a:lnSpc>
                <a:spcPct val="100000"/>
              </a:lnSpc>
            </a:pPr>
            <a:r>
              <a:rPr lang="en-US" dirty="0"/>
              <a:t>Non </a:t>
            </a:r>
            <a:r>
              <a:rPr lang="en-US" dirty="0" err="1"/>
              <a:t>IgE</a:t>
            </a:r>
            <a:r>
              <a:rPr lang="en-US" dirty="0"/>
              <a:t>-mediated: longer duration, possibly up to 4-6 weeks </a:t>
            </a:r>
          </a:p>
          <a:p>
            <a:pPr>
              <a:lnSpc>
                <a:spcPct val="100000"/>
              </a:lnSpc>
              <a:spcBef>
                <a:spcPts val="1800"/>
              </a:spcBef>
            </a:pPr>
            <a:r>
              <a:rPr lang="en-US" sz="2400" b="1" dirty="0"/>
              <a:t>Bottom line: Educate breastfeeding moms that it could take several weeks for symptoms to resolve after starting elimination diet</a:t>
            </a:r>
          </a:p>
        </p:txBody>
      </p:sp>
    </p:spTree>
    <p:extLst>
      <p:ext uri="{BB962C8B-B14F-4D97-AF65-F5344CB8AC3E}">
        <p14:creationId xmlns:p14="http://schemas.microsoft.com/office/powerpoint/2010/main" val="16701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2422A-2BA6-9D11-DF43-5A214CC86910}"/>
              </a:ext>
            </a:extLst>
          </p:cNvPr>
          <p:cNvSpPr>
            <a:spLocks noGrp="1"/>
          </p:cNvSpPr>
          <p:nvPr>
            <p:ph type="title"/>
          </p:nvPr>
        </p:nvSpPr>
        <p:spPr>
          <a:xfrm>
            <a:off x="1043631" y="809898"/>
            <a:ext cx="10173010" cy="1554480"/>
          </a:xfrm>
        </p:spPr>
        <p:txBody>
          <a:bodyPr anchor="ctr">
            <a:normAutofit/>
          </a:bodyPr>
          <a:lstStyle/>
          <a:p>
            <a:r>
              <a:rPr lang="en-US" dirty="0"/>
              <a:t>Young Siblings without Food Allergies</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708082E-F1D5-77EF-9668-94BAC5087996}"/>
              </a:ext>
            </a:extLst>
          </p:cNvPr>
          <p:cNvGraphicFramePr>
            <a:graphicFrameLocks noGrp="1"/>
          </p:cNvGraphicFramePr>
          <p:nvPr>
            <p:ph idx="1"/>
            <p:extLst>
              <p:ext uri="{D42A27DB-BD31-4B8C-83A1-F6EECF244321}">
                <p14:modId xmlns:p14="http://schemas.microsoft.com/office/powerpoint/2010/main" val="1781483957"/>
              </p:ext>
            </p:extLst>
          </p:nvPr>
        </p:nvGraphicFramePr>
        <p:xfrm>
          <a:off x="904602" y="3017519"/>
          <a:ext cx="9475074" cy="2518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771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a:bodyPr>
          <a:lstStyle/>
          <a:p>
            <a:r>
              <a:rPr lang="en-US" sz="5200" dirty="0"/>
              <a:t>But what exactly is food allergy…</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1063775" y="2157413"/>
            <a:ext cx="5565017" cy="3787574"/>
          </a:xfrm>
        </p:spPr>
        <p:txBody>
          <a:bodyPr anchor="t">
            <a:normAutofit/>
          </a:bodyPr>
          <a:lstStyle/>
          <a:p>
            <a:pPr marL="0" indent="0" algn="ctr">
              <a:lnSpc>
                <a:spcPct val="114000"/>
              </a:lnSpc>
              <a:buNone/>
            </a:pPr>
            <a:r>
              <a:rPr lang="en-US" sz="2600" dirty="0"/>
              <a:t>When the body’s immune system sees a certain food as </a:t>
            </a:r>
            <a:r>
              <a:rPr lang="en-US" sz="2600" b="1" dirty="0"/>
              <a:t>harmful</a:t>
            </a:r>
            <a:r>
              <a:rPr lang="en-US" sz="2600" dirty="0"/>
              <a:t> and </a:t>
            </a:r>
            <a:r>
              <a:rPr lang="en-US" sz="2600" b="1" dirty="0"/>
              <a:t>reacts</a:t>
            </a:r>
            <a:r>
              <a:rPr lang="en-US" sz="2600" dirty="0"/>
              <a:t> by causing symptoms with </a:t>
            </a:r>
            <a:r>
              <a:rPr lang="en-US" sz="2600" b="1" dirty="0"/>
              <a:t>every</a:t>
            </a:r>
            <a:r>
              <a:rPr lang="en-US" sz="2600" dirty="0"/>
              <a:t> exposure.</a:t>
            </a:r>
          </a:p>
        </p:txBody>
      </p:sp>
      <p:pic>
        <p:nvPicPr>
          <p:cNvPr id="20" name="Picture 19">
            <a:extLst>
              <a:ext uri="{FF2B5EF4-FFF2-40B4-BE49-F238E27FC236}">
                <a16:creationId xmlns:a16="http://schemas.microsoft.com/office/drawing/2014/main" id="{C37FDCCF-4AA7-4CAE-58C7-55CC83D023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114531" y="1853999"/>
            <a:ext cx="4090988" cy="4090988"/>
          </a:xfrm>
          <a:prstGeom prst="rect">
            <a:avLst/>
          </a:prstGeom>
        </p:spPr>
      </p:pic>
      <p:sp>
        <p:nvSpPr>
          <p:cNvPr id="26" name="TextBox 25">
            <a:extLst>
              <a:ext uri="{FF2B5EF4-FFF2-40B4-BE49-F238E27FC236}">
                <a16:creationId xmlns:a16="http://schemas.microsoft.com/office/drawing/2014/main" id="{CBF6203B-871B-83AA-5CE4-F05F03B5C6DF}"/>
              </a:ext>
            </a:extLst>
          </p:cNvPr>
          <p:cNvSpPr txBox="1"/>
          <p:nvPr/>
        </p:nvSpPr>
        <p:spPr>
          <a:xfrm>
            <a:off x="7251110" y="5987651"/>
            <a:ext cx="4090988" cy="307777"/>
          </a:xfrm>
          <a:prstGeom prst="rect">
            <a:avLst/>
          </a:prstGeom>
          <a:noFill/>
        </p:spPr>
        <p:txBody>
          <a:bodyPr wrap="square">
            <a:spAutoFit/>
          </a:bodyPr>
          <a:lstStyle/>
          <a:p>
            <a:pPr algn="ctr"/>
            <a:r>
              <a:rPr lang="en-US" sz="1400" dirty="0"/>
              <a:t>Photo by Lisa Woodruff</a:t>
            </a:r>
          </a:p>
        </p:txBody>
      </p:sp>
    </p:spTree>
    <p:extLst>
      <p:ext uri="{BB962C8B-B14F-4D97-AF65-F5344CB8AC3E}">
        <p14:creationId xmlns:p14="http://schemas.microsoft.com/office/powerpoint/2010/main" val="4222371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81C2050-ABFF-DBE4-09C0-D87963CEF9FA}"/>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Food Allergy Management</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6487664-7AB2-76C9-ECF3-8D3E094D223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1730847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22" name="Straight Connector 2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Rectangle 2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01391-16B0-8284-E683-198E8E39FB2A}"/>
              </a:ext>
            </a:extLst>
          </p:cNvPr>
          <p:cNvSpPr>
            <a:spLocks noGrp="1"/>
          </p:cNvSpPr>
          <p:nvPr>
            <p:ph type="title"/>
          </p:nvPr>
        </p:nvSpPr>
        <p:spPr>
          <a:xfrm>
            <a:off x="1906620" y="1584683"/>
            <a:ext cx="8482519" cy="2551829"/>
          </a:xfrm>
        </p:spPr>
        <p:txBody>
          <a:bodyPr vert="horz" lIns="91440" tIns="45720" rIns="91440" bIns="45720" rtlCol="0" anchor="ctr">
            <a:normAutofit/>
          </a:bodyPr>
          <a:lstStyle/>
          <a:p>
            <a:pPr algn="ctr"/>
            <a:r>
              <a:rPr lang="en-US" sz="5600" kern="1200" dirty="0">
                <a:solidFill>
                  <a:schemeClr val="tx1"/>
                </a:solidFill>
                <a:latin typeface="+mj-lt"/>
                <a:ea typeface="+mj-ea"/>
                <a:cs typeface="+mj-cs"/>
              </a:rPr>
              <a:t>True or False: </a:t>
            </a:r>
            <a:br>
              <a:rPr lang="en-US" sz="5600" kern="1200" dirty="0">
                <a:solidFill>
                  <a:schemeClr val="tx1"/>
                </a:solidFill>
                <a:latin typeface="+mj-lt"/>
                <a:ea typeface="+mj-ea"/>
                <a:cs typeface="+mj-cs"/>
              </a:rPr>
            </a:br>
            <a:r>
              <a:rPr lang="en-US" sz="5600" kern="1200" dirty="0">
                <a:solidFill>
                  <a:schemeClr val="tx1"/>
                </a:solidFill>
                <a:latin typeface="+mj-lt"/>
                <a:ea typeface="+mj-ea"/>
                <a:cs typeface="+mj-cs"/>
              </a:rPr>
              <a:t>There is no “cure” for food allergies</a:t>
            </a:r>
          </a:p>
        </p:txBody>
      </p:sp>
    </p:spTree>
    <p:extLst>
      <p:ext uri="{BB962C8B-B14F-4D97-AF65-F5344CB8AC3E}">
        <p14:creationId xmlns:p14="http://schemas.microsoft.com/office/powerpoint/2010/main" val="2121233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a:bodyPr>
          <a:lstStyle/>
          <a:p>
            <a:r>
              <a:rPr lang="en-US" sz="5200" dirty="0"/>
              <a:t>There is no “cure” for food allergy</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904751" y="1853999"/>
            <a:ext cx="5853860" cy="4090988"/>
          </a:xfrm>
        </p:spPr>
        <p:txBody>
          <a:bodyPr anchor="ctr">
            <a:normAutofit/>
          </a:bodyPr>
          <a:lstStyle/>
          <a:p>
            <a:pPr marL="0" indent="0" algn="ctr">
              <a:lnSpc>
                <a:spcPct val="100000"/>
              </a:lnSpc>
              <a:buNone/>
            </a:pPr>
            <a:r>
              <a:rPr lang="en-US" sz="2400" b="1" dirty="0"/>
              <a:t>“For those who have not acquired tolerance naturally, a cure for food allergy does not exist yet.”</a:t>
            </a:r>
          </a:p>
          <a:p>
            <a:pPr marL="0" indent="0" algn="ctr">
              <a:lnSpc>
                <a:spcPct val="100000"/>
              </a:lnSpc>
              <a:spcBef>
                <a:spcPts val="1800"/>
              </a:spcBef>
              <a:buNone/>
            </a:pPr>
            <a:r>
              <a:rPr lang="en-US" sz="2000" i="1" dirty="0"/>
              <a:t>Finding a Path to Safety in Food Allergy </a:t>
            </a:r>
          </a:p>
          <a:p>
            <a:pPr marL="0" indent="0" algn="ctr">
              <a:lnSpc>
                <a:spcPct val="100000"/>
              </a:lnSpc>
              <a:spcBef>
                <a:spcPts val="0"/>
              </a:spcBef>
              <a:buNone/>
            </a:pPr>
            <a:r>
              <a:rPr lang="en-US" sz="2000" i="1" dirty="0"/>
              <a:t>(Chapter 2), </a:t>
            </a:r>
            <a:r>
              <a:rPr lang="en-US" sz="2000" dirty="0"/>
              <a:t>2016</a:t>
            </a:r>
            <a:endParaRPr lang="en-US" sz="2000" b="1" i="1" dirty="0"/>
          </a:p>
        </p:txBody>
      </p:sp>
      <p:pic>
        <p:nvPicPr>
          <p:cNvPr id="20" name="Picture 19">
            <a:extLst>
              <a:ext uri="{FF2B5EF4-FFF2-40B4-BE49-F238E27FC236}">
                <a16:creationId xmlns:a16="http://schemas.microsoft.com/office/drawing/2014/main" id="{C37FDCCF-4AA7-4CAE-58C7-55CC83D023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4531" y="1853999"/>
            <a:ext cx="4090988" cy="4090988"/>
          </a:xfrm>
          <a:prstGeom prst="rect">
            <a:avLst/>
          </a:prstGeom>
        </p:spPr>
      </p:pic>
      <p:sp>
        <p:nvSpPr>
          <p:cNvPr id="26" name="TextBox 25">
            <a:extLst>
              <a:ext uri="{FF2B5EF4-FFF2-40B4-BE49-F238E27FC236}">
                <a16:creationId xmlns:a16="http://schemas.microsoft.com/office/drawing/2014/main" id="{CBF6203B-871B-83AA-5CE4-F05F03B5C6DF}"/>
              </a:ext>
            </a:extLst>
          </p:cNvPr>
          <p:cNvSpPr txBox="1"/>
          <p:nvPr/>
        </p:nvSpPr>
        <p:spPr>
          <a:xfrm>
            <a:off x="7251110" y="5987651"/>
            <a:ext cx="4090988" cy="307777"/>
          </a:xfrm>
          <a:prstGeom prst="rect">
            <a:avLst/>
          </a:prstGeom>
          <a:noFill/>
        </p:spPr>
        <p:txBody>
          <a:bodyPr wrap="square">
            <a:spAutoFit/>
          </a:bodyPr>
          <a:lstStyle/>
          <a:p>
            <a:pPr algn="ctr"/>
            <a:r>
              <a:rPr lang="en-US" sz="1400" dirty="0"/>
              <a:t>Photo by Lisa Woodruff</a:t>
            </a:r>
          </a:p>
        </p:txBody>
      </p:sp>
    </p:spTree>
    <p:extLst>
      <p:ext uri="{BB962C8B-B14F-4D97-AF65-F5344CB8AC3E}">
        <p14:creationId xmlns:p14="http://schemas.microsoft.com/office/powerpoint/2010/main" val="1428299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D460B8-AE48-6A35-5D13-8B9FDF94CFDC}"/>
              </a:ext>
            </a:extLst>
          </p:cNvPr>
          <p:cNvSpPr>
            <a:spLocks noGrp="1"/>
          </p:cNvSpPr>
          <p:nvPr>
            <p:ph type="title"/>
          </p:nvPr>
        </p:nvSpPr>
        <p:spPr>
          <a:xfrm>
            <a:off x="808638" y="386930"/>
            <a:ext cx="10574724" cy="1188950"/>
          </a:xfrm>
        </p:spPr>
        <p:txBody>
          <a:bodyPr anchor="ctr">
            <a:normAutofit/>
          </a:bodyPr>
          <a:lstStyle/>
          <a:p>
            <a:r>
              <a:rPr lang="en-US" dirty="0"/>
              <a:t>Food Allergy Tolerance &amp; Desensitization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EF81ED-14D3-6D84-143B-0B3E37C10B9D}"/>
              </a:ext>
            </a:extLst>
          </p:cNvPr>
          <p:cNvSpPr>
            <a:spLocks noGrp="1"/>
          </p:cNvSpPr>
          <p:nvPr>
            <p:ph idx="1"/>
          </p:nvPr>
        </p:nvSpPr>
        <p:spPr>
          <a:xfrm>
            <a:off x="815425" y="2502293"/>
            <a:ext cx="10143668" cy="3435531"/>
          </a:xfrm>
        </p:spPr>
        <p:txBody>
          <a:bodyPr anchor="t">
            <a:normAutofit/>
          </a:bodyPr>
          <a:lstStyle/>
          <a:p>
            <a:pPr>
              <a:lnSpc>
                <a:spcPct val="100000"/>
              </a:lnSpc>
            </a:pPr>
            <a:r>
              <a:rPr lang="en-US" sz="2400" b="1" dirty="0"/>
              <a:t>Tolerance</a:t>
            </a:r>
            <a:r>
              <a:rPr lang="en-US" sz="2400" dirty="0"/>
              <a:t> = immune system no longer responds to a former allergen</a:t>
            </a:r>
          </a:p>
          <a:p>
            <a:pPr lvl="1">
              <a:lnSpc>
                <a:spcPct val="100000"/>
              </a:lnSpc>
            </a:pPr>
            <a:r>
              <a:rPr lang="en-US" sz="2000" dirty="0"/>
              <a:t>65-80% for cow’s milk, wheat, soy, or egg</a:t>
            </a:r>
          </a:p>
          <a:p>
            <a:pPr lvl="1">
              <a:lnSpc>
                <a:spcPct val="100000"/>
              </a:lnSpc>
            </a:pPr>
            <a:r>
              <a:rPr lang="en-US" sz="2000" dirty="0"/>
              <a:t>10-20% for peanut or tree nuts</a:t>
            </a:r>
          </a:p>
          <a:p>
            <a:pPr>
              <a:lnSpc>
                <a:spcPct val="100000"/>
              </a:lnSpc>
            </a:pPr>
            <a:r>
              <a:rPr lang="en-US" sz="2400" b="1" dirty="0"/>
              <a:t>Desensitization</a:t>
            </a:r>
            <a:r>
              <a:rPr lang="en-US" sz="2400" dirty="0"/>
              <a:t> = state of clinical &amp; immunological non-responsiveness to an allergen</a:t>
            </a:r>
          </a:p>
          <a:p>
            <a:pPr lvl="1">
              <a:lnSpc>
                <a:spcPct val="100000"/>
              </a:lnSpc>
            </a:pPr>
            <a:r>
              <a:rPr lang="en-US" sz="2000" dirty="0"/>
              <a:t>Achieved by careful, physician-guided administration of gradually increasing amounts of the allergen over a relatively short period of time</a:t>
            </a:r>
          </a:p>
          <a:p>
            <a:pPr lvl="1">
              <a:lnSpc>
                <a:spcPct val="100000"/>
              </a:lnSpc>
            </a:pPr>
            <a:r>
              <a:rPr lang="en-US" sz="2000" dirty="0"/>
              <a:t>Maintenance typically requires </a:t>
            </a:r>
            <a:r>
              <a:rPr lang="en-US" sz="2000" b="1" dirty="0"/>
              <a:t>continued regular exposure</a:t>
            </a:r>
            <a:endParaRPr lang="en-US" sz="2000" dirty="0"/>
          </a:p>
        </p:txBody>
      </p:sp>
      <p:sp>
        <p:nvSpPr>
          <p:cNvPr id="4" name="TextBox 3">
            <a:extLst>
              <a:ext uri="{FF2B5EF4-FFF2-40B4-BE49-F238E27FC236}">
                <a16:creationId xmlns:a16="http://schemas.microsoft.com/office/drawing/2014/main" id="{56C938D7-4857-541F-475A-26C7172E1875}"/>
              </a:ext>
            </a:extLst>
          </p:cNvPr>
          <p:cNvSpPr txBox="1"/>
          <p:nvPr/>
        </p:nvSpPr>
        <p:spPr>
          <a:xfrm>
            <a:off x="6223015" y="6395426"/>
            <a:ext cx="5231577" cy="369332"/>
          </a:xfrm>
          <a:prstGeom prst="rect">
            <a:avLst/>
          </a:prstGeom>
          <a:noFill/>
        </p:spPr>
        <p:txBody>
          <a:bodyPr wrap="square" rtlCol="0">
            <a:spAutoFit/>
          </a:bodyPr>
          <a:lstStyle/>
          <a:p>
            <a:pPr algn="r"/>
            <a:r>
              <a:rPr lang="en-US" dirty="0"/>
              <a:t>Finding a Path to Safety in Food Allergy, 2016</a:t>
            </a:r>
          </a:p>
        </p:txBody>
      </p:sp>
      <p:sp>
        <p:nvSpPr>
          <p:cNvPr id="5" name="Rectangle 4">
            <a:extLst>
              <a:ext uri="{FF2B5EF4-FFF2-40B4-BE49-F238E27FC236}">
                <a16:creationId xmlns:a16="http://schemas.microsoft.com/office/drawing/2014/main" id="{66DF0BD5-FB5F-D996-3BA1-84CD425C1FB7}"/>
              </a:ext>
            </a:extLst>
          </p:cNvPr>
          <p:cNvSpPr/>
          <p:nvPr/>
        </p:nvSpPr>
        <p:spPr>
          <a:xfrm>
            <a:off x="888405" y="5591476"/>
            <a:ext cx="9677779" cy="781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tIns="137160" rtlCol="0" anchor="t"/>
          <a:lstStyle/>
          <a:p>
            <a:pPr algn="ctr"/>
            <a:r>
              <a:rPr lang="en-US" sz="2800" b="1" dirty="0"/>
              <a:t>Desensitization does not guarantee true tolerance </a:t>
            </a:r>
            <a:endParaRPr lang="en-US" sz="2800" dirty="0"/>
          </a:p>
        </p:txBody>
      </p:sp>
    </p:spTree>
    <p:extLst>
      <p:ext uri="{BB962C8B-B14F-4D97-AF65-F5344CB8AC3E}">
        <p14:creationId xmlns:p14="http://schemas.microsoft.com/office/powerpoint/2010/main" val="262203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600" dirty="0"/>
              <a:t>Food Immunotherapy</a:t>
            </a:r>
            <a:endParaRPr lang="en-US" sz="3300" dirty="0"/>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16533" y="2156906"/>
            <a:ext cx="4282984" cy="3451056"/>
          </a:xfrm>
        </p:spPr>
        <p:txBody>
          <a:bodyPr anchor="ctr">
            <a:normAutofit fontScale="85000" lnSpcReduction="10000"/>
          </a:bodyPr>
          <a:lstStyle/>
          <a:p>
            <a:pPr>
              <a:lnSpc>
                <a:spcPct val="120000"/>
              </a:lnSpc>
              <a:spcBef>
                <a:spcPts val="1200"/>
              </a:spcBef>
            </a:pPr>
            <a:r>
              <a:rPr lang="en-US" sz="2400" b="1" dirty="0"/>
              <a:t>Oral (OIT)</a:t>
            </a:r>
            <a:r>
              <a:rPr lang="en-US" sz="2400" dirty="0"/>
              <a:t>:</a:t>
            </a:r>
            <a:r>
              <a:rPr lang="en-US" sz="2400" b="1" dirty="0"/>
              <a:t> </a:t>
            </a:r>
            <a:r>
              <a:rPr lang="en-US" sz="2400" dirty="0"/>
              <a:t>allergen swallowed directly, often in powder mixed with another food</a:t>
            </a:r>
          </a:p>
          <a:p>
            <a:pPr>
              <a:lnSpc>
                <a:spcPct val="120000"/>
              </a:lnSpc>
              <a:spcBef>
                <a:spcPts val="1200"/>
              </a:spcBef>
            </a:pPr>
            <a:r>
              <a:rPr lang="en-US" sz="2400" b="1" dirty="0"/>
              <a:t>Sublingual (SLIT)</a:t>
            </a:r>
            <a:r>
              <a:rPr lang="en-US" sz="2400" dirty="0"/>
              <a:t>: drops of liquid with allergen placed under tongue &amp; held for 1-2 minutes</a:t>
            </a:r>
            <a:endParaRPr lang="en-US" sz="2400" b="1" dirty="0"/>
          </a:p>
          <a:p>
            <a:pPr>
              <a:lnSpc>
                <a:spcPct val="120000"/>
              </a:lnSpc>
              <a:spcBef>
                <a:spcPts val="1200"/>
              </a:spcBef>
            </a:pPr>
            <a:r>
              <a:rPr lang="en-US" sz="2400" b="1" dirty="0" err="1"/>
              <a:t>Epicutaneous</a:t>
            </a:r>
            <a:r>
              <a:rPr lang="en-US" sz="2400" b="1" dirty="0"/>
              <a:t> (EPIT)</a:t>
            </a:r>
            <a:r>
              <a:rPr lang="en-US" sz="2400" dirty="0"/>
              <a:t>: allergen embedded in a small patch that is placed on the skin for 24 hours</a:t>
            </a:r>
            <a:endParaRPr lang="en-US" sz="2400" b="1" dirty="0"/>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5C9067-46A2-24C0-BECF-8BB0F3D81133}"/>
              </a:ext>
            </a:extLst>
          </p:cNvPr>
          <p:cNvSpPr txBox="1"/>
          <p:nvPr/>
        </p:nvSpPr>
        <p:spPr>
          <a:xfrm>
            <a:off x="6223015" y="6436991"/>
            <a:ext cx="5231577" cy="369332"/>
          </a:xfrm>
          <a:prstGeom prst="rect">
            <a:avLst/>
          </a:prstGeom>
          <a:noFill/>
        </p:spPr>
        <p:txBody>
          <a:bodyPr wrap="square" rtlCol="0">
            <a:spAutoFit/>
          </a:bodyPr>
          <a:lstStyle/>
          <a:p>
            <a:pPr algn="r"/>
            <a:r>
              <a:rPr lang="en-US" dirty="0"/>
              <a:t>Sampson et al., 2014</a:t>
            </a:r>
          </a:p>
        </p:txBody>
      </p:sp>
      <p:sp>
        <p:nvSpPr>
          <p:cNvPr id="9" name="TextBox 8">
            <a:extLst>
              <a:ext uri="{FF2B5EF4-FFF2-40B4-BE49-F238E27FC236}">
                <a16:creationId xmlns:a16="http://schemas.microsoft.com/office/drawing/2014/main" id="{DAA979EA-CBDC-6390-5349-EC56EDE119E1}"/>
              </a:ext>
            </a:extLst>
          </p:cNvPr>
          <p:cNvSpPr txBox="1"/>
          <p:nvPr/>
        </p:nvSpPr>
        <p:spPr>
          <a:xfrm>
            <a:off x="6096000" y="850609"/>
            <a:ext cx="5599608" cy="4054956"/>
          </a:xfrm>
          <a:prstGeom prst="rect">
            <a:avLst/>
          </a:prstGeom>
          <a:noFill/>
        </p:spPr>
        <p:txBody>
          <a:bodyPr wrap="square" rtlCol="0">
            <a:spAutoFit/>
          </a:bodyPr>
          <a:lstStyle/>
          <a:p>
            <a:pPr>
              <a:spcAft>
                <a:spcPts val="300"/>
              </a:spcAft>
            </a:pPr>
            <a:r>
              <a:rPr lang="en-US" sz="2400" b="1" dirty="0"/>
              <a:t>FDA-approved OIT:</a:t>
            </a:r>
          </a:p>
          <a:p>
            <a:pPr marL="800100" lvl="1" indent="-342900">
              <a:spcAft>
                <a:spcPts val="300"/>
              </a:spcAft>
              <a:buFont typeface="Arial" panose="020B0604020202020204" pitchFamily="34" charset="0"/>
              <a:buChar char="•"/>
            </a:pPr>
            <a:r>
              <a:rPr lang="en-US" sz="2000" dirty="0" err="1"/>
              <a:t>Palforzia</a:t>
            </a:r>
            <a:r>
              <a:rPr lang="en-US" sz="2000" dirty="0"/>
              <a:t> (peanut) for 4–17-year-olds</a:t>
            </a:r>
          </a:p>
          <a:p>
            <a:pPr>
              <a:spcBef>
                <a:spcPts val="1800"/>
              </a:spcBef>
              <a:spcAft>
                <a:spcPts val="300"/>
              </a:spcAft>
            </a:pPr>
            <a:r>
              <a:rPr lang="en-US" sz="2400" b="1" dirty="0"/>
              <a:t>Therapies currently in clinical trials:</a:t>
            </a:r>
          </a:p>
          <a:p>
            <a:pPr marL="800100" lvl="1" indent="-342900">
              <a:spcAft>
                <a:spcPts val="300"/>
              </a:spcAft>
              <a:buFont typeface="Arial" panose="020B0604020202020204" pitchFamily="34" charset="0"/>
              <a:buChar char="•"/>
            </a:pPr>
            <a:r>
              <a:rPr lang="en-US" sz="2000" dirty="0"/>
              <a:t>OIT</a:t>
            </a:r>
          </a:p>
          <a:p>
            <a:pPr marL="1257300" lvl="2" indent="-342900">
              <a:spcAft>
                <a:spcPts val="300"/>
              </a:spcAft>
              <a:buFont typeface="Arial" panose="020B0604020202020204" pitchFamily="34" charset="0"/>
              <a:buChar char="•"/>
            </a:pPr>
            <a:r>
              <a:rPr lang="en-US" dirty="0"/>
              <a:t>Milk, egg, multiple food combinations</a:t>
            </a:r>
          </a:p>
          <a:p>
            <a:pPr marL="1257300" lvl="2" indent="-342900">
              <a:spcAft>
                <a:spcPts val="300"/>
              </a:spcAft>
              <a:buFont typeface="Arial" panose="020B0604020202020204" pitchFamily="34" charset="0"/>
              <a:buChar char="•"/>
            </a:pPr>
            <a:r>
              <a:rPr lang="en-US" dirty="0"/>
              <a:t>Baked milk, baked egg </a:t>
            </a:r>
          </a:p>
          <a:p>
            <a:pPr marL="1257300" lvl="2" indent="-342900">
              <a:spcAft>
                <a:spcPts val="300"/>
              </a:spcAft>
              <a:buFont typeface="Arial" panose="020B0604020202020204" pitchFamily="34" charset="0"/>
              <a:buChar char="•"/>
            </a:pPr>
            <a:r>
              <a:rPr lang="en-US" dirty="0"/>
              <a:t>OIT in combination with anti-</a:t>
            </a:r>
            <a:r>
              <a:rPr lang="en-US" dirty="0" err="1"/>
              <a:t>IgE</a:t>
            </a:r>
            <a:r>
              <a:rPr lang="en-US" dirty="0"/>
              <a:t> medication</a:t>
            </a:r>
          </a:p>
          <a:p>
            <a:pPr marL="800100" lvl="1" indent="-342900">
              <a:spcAft>
                <a:spcPts val="300"/>
              </a:spcAft>
              <a:buFont typeface="Arial" panose="020B0604020202020204" pitchFamily="34" charset="0"/>
              <a:buChar char="•"/>
            </a:pPr>
            <a:r>
              <a:rPr lang="en-US" sz="2000" dirty="0"/>
              <a:t>SLIT</a:t>
            </a:r>
          </a:p>
          <a:p>
            <a:pPr marL="800100" lvl="1" indent="-342900">
              <a:spcAft>
                <a:spcPts val="300"/>
              </a:spcAft>
              <a:buFont typeface="Arial" panose="020B0604020202020204" pitchFamily="34" charset="0"/>
              <a:buChar char="•"/>
            </a:pPr>
            <a:r>
              <a:rPr lang="en-US" sz="2000" dirty="0"/>
              <a:t>EPIT (milk, peanut)</a:t>
            </a:r>
          </a:p>
          <a:p>
            <a:endParaRPr lang="en-US" sz="2000" b="1" dirty="0"/>
          </a:p>
        </p:txBody>
      </p:sp>
      <p:sp>
        <p:nvSpPr>
          <p:cNvPr id="5" name="Rectangle 4">
            <a:extLst>
              <a:ext uri="{FF2B5EF4-FFF2-40B4-BE49-F238E27FC236}">
                <a16:creationId xmlns:a16="http://schemas.microsoft.com/office/drawing/2014/main" id="{6D1C6DA4-F259-4B7A-7806-C011CC965145}"/>
              </a:ext>
            </a:extLst>
          </p:cNvPr>
          <p:cNvSpPr/>
          <p:nvPr/>
        </p:nvSpPr>
        <p:spPr>
          <a:xfrm>
            <a:off x="5696791" y="5304003"/>
            <a:ext cx="6184972" cy="78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000" dirty="0">
                <a:solidFill>
                  <a:schemeClr val="tx1"/>
                </a:solidFill>
              </a:rPr>
              <a:t>FREE CEU webinar from FARE (foodallergy.org/our-initiatives)</a:t>
            </a:r>
            <a:r>
              <a:rPr lang="en-US" sz="2000" b="1" dirty="0">
                <a:solidFill>
                  <a:schemeClr val="tx1"/>
                </a:solidFill>
              </a:rPr>
              <a:t> </a:t>
            </a:r>
          </a:p>
          <a:p>
            <a:pPr algn="ctr"/>
            <a:r>
              <a:rPr lang="en-US" sz="2000" b="1" dirty="0">
                <a:solidFill>
                  <a:schemeClr val="tx1"/>
                </a:solidFill>
              </a:rPr>
              <a:t>Food Allergy in 5 Lessons: Treatment, Lesson 4</a:t>
            </a:r>
          </a:p>
          <a:p>
            <a:pPr algn="ctr"/>
            <a:endParaRPr lang="en-US" sz="2800" dirty="0">
              <a:solidFill>
                <a:schemeClr val="accent1"/>
              </a:solidFill>
            </a:endParaRPr>
          </a:p>
        </p:txBody>
      </p:sp>
    </p:spTree>
    <p:extLst>
      <p:ext uri="{BB962C8B-B14F-4D97-AF65-F5344CB8AC3E}">
        <p14:creationId xmlns:p14="http://schemas.microsoft.com/office/powerpoint/2010/main" val="1338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27" name="Rectangle 10">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DA7F8-0595-694D-306B-A7AE87E1CD8F}"/>
              </a:ext>
            </a:extLst>
          </p:cNvPr>
          <p:cNvSpPr>
            <a:spLocks noGrp="1"/>
          </p:cNvSpPr>
          <p:nvPr>
            <p:ph type="title"/>
          </p:nvPr>
        </p:nvSpPr>
        <p:spPr>
          <a:xfrm>
            <a:off x="1045552" y="631133"/>
            <a:ext cx="10566920" cy="1232174"/>
          </a:xfrm>
        </p:spPr>
        <p:txBody>
          <a:bodyPr anchor="ctr">
            <a:normAutofit/>
          </a:bodyPr>
          <a:lstStyle/>
          <a:p>
            <a:r>
              <a:rPr lang="en-US" sz="5200" dirty="0"/>
              <a:t>Reasons for Allergist Referral</a:t>
            </a:r>
          </a:p>
        </p:txBody>
      </p:sp>
      <p:sp>
        <p:nvSpPr>
          <p:cNvPr id="3" name="Content Placeholder 2">
            <a:extLst>
              <a:ext uri="{FF2B5EF4-FFF2-40B4-BE49-F238E27FC236}">
                <a16:creationId xmlns:a16="http://schemas.microsoft.com/office/drawing/2014/main" id="{3BA5BC59-C16B-5E71-9C40-25FAFADC44F9}"/>
              </a:ext>
            </a:extLst>
          </p:cNvPr>
          <p:cNvSpPr>
            <a:spLocks noGrp="1"/>
          </p:cNvSpPr>
          <p:nvPr>
            <p:ph idx="1"/>
          </p:nvPr>
        </p:nvSpPr>
        <p:spPr>
          <a:xfrm>
            <a:off x="904751" y="1853999"/>
            <a:ext cx="6011540" cy="4372234"/>
          </a:xfrm>
        </p:spPr>
        <p:txBody>
          <a:bodyPr anchor="t">
            <a:normAutofit/>
          </a:bodyPr>
          <a:lstStyle/>
          <a:p>
            <a:pPr>
              <a:lnSpc>
                <a:spcPct val="100000"/>
              </a:lnSpc>
              <a:spcBef>
                <a:spcPts val="1200"/>
              </a:spcBef>
            </a:pPr>
            <a:r>
              <a:rPr lang="en-US" sz="2000" dirty="0"/>
              <a:t>Evaluation of suspected food allergy</a:t>
            </a:r>
          </a:p>
          <a:p>
            <a:pPr>
              <a:lnSpc>
                <a:spcPct val="100000"/>
              </a:lnSpc>
              <a:spcBef>
                <a:spcPts val="1200"/>
              </a:spcBef>
            </a:pPr>
            <a:r>
              <a:rPr lang="en-US" sz="2000" dirty="0"/>
              <a:t>Confirmation of food allergy diagnosis</a:t>
            </a:r>
          </a:p>
          <a:p>
            <a:pPr>
              <a:lnSpc>
                <a:spcPct val="100000"/>
              </a:lnSpc>
              <a:spcBef>
                <a:spcPts val="1200"/>
              </a:spcBef>
            </a:pPr>
            <a:r>
              <a:rPr lang="en-US" sz="2000" dirty="0"/>
              <a:t>Education on signs &amp; symptoms of allergic reaction and anaphylaxis</a:t>
            </a:r>
          </a:p>
          <a:p>
            <a:pPr>
              <a:lnSpc>
                <a:spcPct val="100000"/>
              </a:lnSpc>
              <a:spcBef>
                <a:spcPts val="1200"/>
              </a:spcBef>
            </a:pPr>
            <a:r>
              <a:rPr lang="en-US" sz="2000" dirty="0"/>
              <a:t>Recommendation of appropriate food elimination/avoidance diet</a:t>
            </a:r>
          </a:p>
          <a:p>
            <a:pPr>
              <a:lnSpc>
                <a:spcPct val="100000"/>
              </a:lnSpc>
              <a:spcBef>
                <a:spcPts val="1200"/>
              </a:spcBef>
            </a:pPr>
            <a:r>
              <a:rPr lang="en-US" sz="2000" dirty="0"/>
              <a:t>Update prescriptions and Emergency Care Plans</a:t>
            </a:r>
          </a:p>
          <a:p>
            <a:pPr>
              <a:lnSpc>
                <a:spcPct val="100000"/>
              </a:lnSpc>
              <a:spcBef>
                <a:spcPts val="1200"/>
              </a:spcBef>
            </a:pPr>
            <a:r>
              <a:rPr lang="en-US" sz="2000" dirty="0"/>
              <a:t>Establish appropriate food allergy management plan, including follow-up testing, oral food challenges, and potential immunotherapies</a:t>
            </a:r>
            <a:endParaRPr lang="en-US" sz="2400" dirty="0"/>
          </a:p>
        </p:txBody>
      </p:sp>
      <p:pic>
        <p:nvPicPr>
          <p:cNvPr id="20" name="Picture 19">
            <a:extLst>
              <a:ext uri="{FF2B5EF4-FFF2-40B4-BE49-F238E27FC236}">
                <a16:creationId xmlns:a16="http://schemas.microsoft.com/office/drawing/2014/main" id="{C37FDCCF-4AA7-4CAE-58C7-55CC83D023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7114531" y="1737269"/>
            <a:ext cx="4090988" cy="4090988"/>
          </a:xfrm>
          <a:prstGeom prst="rect">
            <a:avLst/>
          </a:prstGeom>
        </p:spPr>
      </p:pic>
      <p:sp>
        <p:nvSpPr>
          <p:cNvPr id="4" name="TextBox 3">
            <a:extLst>
              <a:ext uri="{FF2B5EF4-FFF2-40B4-BE49-F238E27FC236}">
                <a16:creationId xmlns:a16="http://schemas.microsoft.com/office/drawing/2014/main" id="{98132986-425F-7CFD-4A21-0E7BC1E4F791}"/>
              </a:ext>
            </a:extLst>
          </p:cNvPr>
          <p:cNvSpPr txBox="1"/>
          <p:nvPr/>
        </p:nvSpPr>
        <p:spPr>
          <a:xfrm>
            <a:off x="7820620" y="5852612"/>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spTree>
    <p:extLst>
      <p:ext uri="{BB962C8B-B14F-4D97-AF65-F5344CB8AC3E}">
        <p14:creationId xmlns:p14="http://schemas.microsoft.com/office/powerpoint/2010/main" val="35203213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5339E5F-C3EF-EB26-1F46-254A37A8265B}"/>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Food Allergy Prevention</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6EE82D-326C-E0EF-4DC1-25AB9777B09C}"/>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23629528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ABD9A-E687-8EA8-53E3-C79F939BFEBC}"/>
              </a:ext>
            </a:extLst>
          </p:cNvPr>
          <p:cNvSpPr>
            <a:spLocks noGrp="1"/>
          </p:cNvSpPr>
          <p:nvPr>
            <p:ph type="title"/>
          </p:nvPr>
        </p:nvSpPr>
        <p:spPr>
          <a:xfrm>
            <a:off x="464458" y="525982"/>
            <a:ext cx="5232334" cy="1200361"/>
          </a:xfrm>
        </p:spPr>
        <p:txBody>
          <a:bodyPr anchor="ctr">
            <a:normAutofit/>
          </a:bodyPr>
          <a:lstStyle/>
          <a:p>
            <a:r>
              <a:rPr lang="en-US" sz="3600" dirty="0"/>
              <a:t>Early Intervention</a:t>
            </a:r>
            <a:endParaRPr lang="en-US" sz="3300" dirty="0"/>
          </a:p>
        </p:txBody>
      </p:sp>
      <p:sp>
        <p:nvSpPr>
          <p:cNvPr id="13" name="Rectangle 1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D9FBEA-6B9E-E0AA-DF39-7C93032CC918}"/>
              </a:ext>
            </a:extLst>
          </p:cNvPr>
          <p:cNvSpPr>
            <a:spLocks noGrp="1"/>
          </p:cNvSpPr>
          <p:nvPr>
            <p:ph idx="1"/>
          </p:nvPr>
        </p:nvSpPr>
        <p:spPr>
          <a:xfrm>
            <a:off x="616532" y="2156906"/>
            <a:ext cx="4635089" cy="3451056"/>
          </a:xfrm>
        </p:spPr>
        <p:txBody>
          <a:bodyPr anchor="ctr">
            <a:normAutofit/>
          </a:bodyPr>
          <a:lstStyle/>
          <a:p>
            <a:pPr>
              <a:lnSpc>
                <a:spcPct val="120000"/>
              </a:lnSpc>
              <a:spcBef>
                <a:spcPts val="1200"/>
              </a:spcBef>
            </a:pPr>
            <a:r>
              <a:rPr lang="en-US" sz="2200" b="1" dirty="0"/>
              <a:t>Who is at greatest risk for developing a food allergy?</a:t>
            </a:r>
          </a:p>
          <a:p>
            <a:pPr>
              <a:lnSpc>
                <a:spcPct val="120000"/>
              </a:lnSpc>
              <a:spcBef>
                <a:spcPts val="1200"/>
              </a:spcBef>
            </a:pPr>
            <a:r>
              <a:rPr lang="en-US" sz="2200" dirty="0"/>
              <a:t>Infants with severe eczema</a:t>
            </a:r>
          </a:p>
          <a:p>
            <a:pPr>
              <a:lnSpc>
                <a:spcPct val="120000"/>
              </a:lnSpc>
              <a:spcBef>
                <a:spcPts val="1200"/>
              </a:spcBef>
            </a:pPr>
            <a:r>
              <a:rPr lang="en-US" sz="2200" dirty="0"/>
              <a:t>Potentially ↑ risk in infants with:</a:t>
            </a:r>
          </a:p>
          <a:p>
            <a:pPr lvl="1">
              <a:lnSpc>
                <a:spcPct val="120000"/>
              </a:lnSpc>
              <a:spcBef>
                <a:spcPts val="300"/>
              </a:spcBef>
            </a:pPr>
            <a:r>
              <a:rPr lang="en-US" sz="1800" dirty="0"/>
              <a:t>History of mild-moderate eczema</a:t>
            </a:r>
          </a:p>
          <a:p>
            <a:pPr lvl="1">
              <a:lnSpc>
                <a:spcPct val="120000"/>
              </a:lnSpc>
              <a:spcBef>
                <a:spcPts val="300"/>
              </a:spcBef>
            </a:pPr>
            <a:r>
              <a:rPr lang="en-US" sz="1800" dirty="0"/>
              <a:t>Family history of atopic disease</a:t>
            </a:r>
          </a:p>
          <a:p>
            <a:pPr lvl="1">
              <a:lnSpc>
                <a:spcPct val="120000"/>
              </a:lnSpc>
              <a:spcBef>
                <a:spcPts val="300"/>
              </a:spcBef>
            </a:pPr>
            <a:r>
              <a:rPr lang="en-US" sz="1800" dirty="0"/>
              <a:t>Prior or existing food allergy</a:t>
            </a:r>
          </a:p>
        </p:txBody>
      </p:sp>
      <p:sp>
        <p:nvSpPr>
          <p:cNvPr id="15" name="Rectangle 1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5C9067-46A2-24C0-BECF-8BB0F3D81133}"/>
              </a:ext>
            </a:extLst>
          </p:cNvPr>
          <p:cNvSpPr txBox="1"/>
          <p:nvPr/>
        </p:nvSpPr>
        <p:spPr>
          <a:xfrm>
            <a:off x="6223015" y="6436991"/>
            <a:ext cx="5231577" cy="369332"/>
          </a:xfrm>
          <a:prstGeom prst="rect">
            <a:avLst/>
          </a:prstGeom>
          <a:noFill/>
        </p:spPr>
        <p:txBody>
          <a:bodyPr wrap="square" rtlCol="0">
            <a:spAutoFit/>
          </a:bodyPr>
          <a:lstStyle/>
          <a:p>
            <a:pPr algn="r"/>
            <a:r>
              <a:rPr lang="en-US" dirty="0"/>
              <a:t>Du Toit et al., 2016</a:t>
            </a:r>
          </a:p>
        </p:txBody>
      </p:sp>
      <p:graphicFrame>
        <p:nvGraphicFramePr>
          <p:cNvPr id="8" name="Chart 7">
            <a:extLst>
              <a:ext uri="{FF2B5EF4-FFF2-40B4-BE49-F238E27FC236}">
                <a16:creationId xmlns:a16="http://schemas.microsoft.com/office/drawing/2014/main" id="{6032904C-A5F4-9B67-E702-F531675DF8E1}"/>
              </a:ext>
            </a:extLst>
          </p:cNvPr>
          <p:cNvGraphicFramePr/>
          <p:nvPr>
            <p:extLst>
              <p:ext uri="{D42A27DB-BD31-4B8C-83A1-F6EECF244321}">
                <p14:modId xmlns:p14="http://schemas.microsoft.com/office/powerpoint/2010/main" val="3306497593"/>
              </p:ext>
            </p:extLst>
          </p:nvPr>
        </p:nvGraphicFramePr>
        <p:xfrm>
          <a:off x="6362046" y="624509"/>
          <a:ext cx="4854465" cy="451259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94A3DAF-ED09-E57A-9C8B-2559FFFA6FD5}"/>
              </a:ext>
            </a:extLst>
          </p:cNvPr>
          <p:cNvSpPr/>
          <p:nvPr/>
        </p:nvSpPr>
        <p:spPr>
          <a:xfrm>
            <a:off x="5710105" y="5629299"/>
            <a:ext cx="6123386" cy="721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solidFill>
                <a:latin typeface="+mj-lt"/>
              </a:rPr>
              <a:t>To Learn More: </a:t>
            </a:r>
            <a:r>
              <a:rPr lang="en-US" sz="2000" dirty="0">
                <a:solidFill>
                  <a:schemeClr val="tx1"/>
                </a:solidFill>
              </a:rPr>
              <a:t>FREE CEU webinar from FARE (foodallergy.org/our-initiatives)</a:t>
            </a:r>
            <a:r>
              <a:rPr lang="en-US" sz="2000" b="1" dirty="0">
                <a:solidFill>
                  <a:schemeClr val="tx1"/>
                </a:solidFill>
              </a:rPr>
              <a:t> </a:t>
            </a:r>
          </a:p>
          <a:p>
            <a:pPr algn="ctr"/>
            <a:r>
              <a:rPr lang="en-US" sz="2000" b="1" dirty="0">
                <a:solidFill>
                  <a:schemeClr val="tx1"/>
                </a:solidFill>
              </a:rPr>
              <a:t>Food Allergy in 5 Lessons: Prevention, Lesson 5</a:t>
            </a:r>
          </a:p>
          <a:p>
            <a:pPr algn="ctr"/>
            <a:endParaRPr lang="en-US" sz="2800" dirty="0">
              <a:solidFill>
                <a:schemeClr val="accent1"/>
              </a:solidFill>
            </a:endParaRPr>
          </a:p>
        </p:txBody>
      </p:sp>
    </p:spTree>
    <p:extLst>
      <p:ext uri="{BB962C8B-B14F-4D97-AF65-F5344CB8AC3E}">
        <p14:creationId xmlns:p14="http://schemas.microsoft.com/office/powerpoint/2010/main" val="1686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59B4-4FED-AE85-616E-4F1685A360C0}"/>
              </a:ext>
            </a:extLst>
          </p:cNvPr>
          <p:cNvSpPr>
            <a:spLocks noGrp="1"/>
          </p:cNvSpPr>
          <p:nvPr>
            <p:ph type="title"/>
          </p:nvPr>
        </p:nvSpPr>
        <p:spPr/>
        <p:txBody>
          <a:bodyPr/>
          <a:lstStyle/>
          <a:p>
            <a:r>
              <a:rPr lang="en-US" dirty="0"/>
              <a:t>Early Intervention Guidelines </a:t>
            </a:r>
          </a:p>
        </p:txBody>
      </p:sp>
      <p:sp>
        <p:nvSpPr>
          <p:cNvPr id="3" name="Content Placeholder 2">
            <a:extLst>
              <a:ext uri="{FF2B5EF4-FFF2-40B4-BE49-F238E27FC236}">
                <a16:creationId xmlns:a16="http://schemas.microsoft.com/office/drawing/2014/main" id="{3A91D359-EB60-C99D-6600-95C9653EDB26}"/>
              </a:ext>
            </a:extLst>
          </p:cNvPr>
          <p:cNvSpPr>
            <a:spLocks noGrp="1"/>
          </p:cNvSpPr>
          <p:nvPr>
            <p:ph idx="1"/>
          </p:nvPr>
        </p:nvSpPr>
        <p:spPr>
          <a:xfrm>
            <a:off x="838200" y="1751483"/>
            <a:ext cx="10515600" cy="4351338"/>
          </a:xfrm>
        </p:spPr>
        <p:txBody>
          <a:bodyPr>
            <a:normAutofit/>
          </a:bodyPr>
          <a:lstStyle/>
          <a:p>
            <a:pPr>
              <a:lnSpc>
                <a:spcPct val="100000"/>
              </a:lnSpc>
            </a:pPr>
            <a:r>
              <a:rPr lang="en-US" sz="2400" b="1" dirty="0"/>
              <a:t>2016 Addendum Guidelines for the Prevention of Peanut Allergy in the United States: Report of the NIAID-Sponsored Expert Panel</a:t>
            </a:r>
          </a:p>
        </p:txBody>
      </p:sp>
      <p:graphicFrame>
        <p:nvGraphicFramePr>
          <p:cNvPr id="4" name="Table 4">
            <a:extLst>
              <a:ext uri="{FF2B5EF4-FFF2-40B4-BE49-F238E27FC236}">
                <a16:creationId xmlns:a16="http://schemas.microsoft.com/office/drawing/2014/main" id="{75CDE4E3-52DD-B613-9F46-E45341799D63}"/>
              </a:ext>
            </a:extLst>
          </p:cNvPr>
          <p:cNvGraphicFramePr>
            <a:graphicFrameLocks noGrp="1"/>
          </p:cNvGraphicFramePr>
          <p:nvPr>
            <p:extLst>
              <p:ext uri="{D42A27DB-BD31-4B8C-83A1-F6EECF244321}">
                <p14:modId xmlns:p14="http://schemas.microsoft.com/office/powerpoint/2010/main" val="4154538300"/>
              </p:ext>
            </p:extLst>
          </p:nvPr>
        </p:nvGraphicFramePr>
        <p:xfrm>
          <a:off x="1313934" y="2772716"/>
          <a:ext cx="9564131" cy="3390900"/>
        </p:xfrm>
        <a:graphic>
          <a:graphicData uri="http://schemas.openxmlformats.org/drawingml/2006/table">
            <a:tbl>
              <a:tblPr firstRow="1" bandRow="1">
                <a:tableStyleId>{00A15C55-8517-42AA-B614-E9B94910E393}</a:tableStyleId>
              </a:tblPr>
              <a:tblGrid>
                <a:gridCol w="1693539">
                  <a:extLst>
                    <a:ext uri="{9D8B030D-6E8A-4147-A177-3AD203B41FA5}">
                      <a16:colId xmlns:a16="http://schemas.microsoft.com/office/drawing/2014/main" val="3421724397"/>
                    </a:ext>
                  </a:extLst>
                </a:gridCol>
                <a:gridCol w="2080416">
                  <a:extLst>
                    <a:ext uri="{9D8B030D-6E8A-4147-A177-3AD203B41FA5}">
                      <a16:colId xmlns:a16="http://schemas.microsoft.com/office/drawing/2014/main" val="2620563661"/>
                    </a:ext>
                  </a:extLst>
                </a:gridCol>
                <a:gridCol w="3045540">
                  <a:extLst>
                    <a:ext uri="{9D8B030D-6E8A-4147-A177-3AD203B41FA5}">
                      <a16:colId xmlns:a16="http://schemas.microsoft.com/office/drawing/2014/main" val="3978490524"/>
                    </a:ext>
                  </a:extLst>
                </a:gridCol>
                <a:gridCol w="2744636">
                  <a:extLst>
                    <a:ext uri="{9D8B030D-6E8A-4147-A177-3AD203B41FA5}">
                      <a16:colId xmlns:a16="http://schemas.microsoft.com/office/drawing/2014/main" val="4243214038"/>
                    </a:ext>
                  </a:extLst>
                </a:gridCol>
              </a:tblGrid>
              <a:tr h="533910">
                <a:tc>
                  <a:txBody>
                    <a:bodyPr/>
                    <a:lstStyle/>
                    <a:p>
                      <a:pPr algn="ctr"/>
                      <a:r>
                        <a:rPr lang="en-US" dirty="0"/>
                        <a:t>Guideline</a:t>
                      </a:r>
                    </a:p>
                  </a:txBody>
                  <a:tcPr anchor="ctr"/>
                </a:tc>
                <a:tc>
                  <a:txBody>
                    <a:bodyPr/>
                    <a:lstStyle/>
                    <a:p>
                      <a:pPr algn="ctr"/>
                      <a:r>
                        <a:rPr lang="en-US" dirty="0"/>
                        <a:t>Infant criteria</a:t>
                      </a:r>
                    </a:p>
                  </a:txBody>
                  <a:tcPr anchor="ctr"/>
                </a:tc>
                <a:tc>
                  <a:txBody>
                    <a:bodyPr/>
                    <a:lstStyle/>
                    <a:p>
                      <a:pPr algn="ctr"/>
                      <a:r>
                        <a:rPr lang="en-US" dirty="0"/>
                        <a:t>Recommendations</a:t>
                      </a:r>
                    </a:p>
                  </a:txBody>
                  <a:tcPr anchor="ctr"/>
                </a:tc>
                <a:tc>
                  <a:txBody>
                    <a:bodyPr/>
                    <a:lstStyle/>
                    <a:p>
                      <a:pPr algn="ctr"/>
                      <a:r>
                        <a:rPr lang="en-US" dirty="0"/>
                        <a:t>Earliest age of peanut introduction</a:t>
                      </a:r>
                    </a:p>
                  </a:txBody>
                  <a:tcPr anchor="ctr"/>
                </a:tc>
                <a:extLst>
                  <a:ext uri="{0D108BD9-81ED-4DB2-BD59-A6C34878D82A}">
                    <a16:rowId xmlns:a16="http://schemas.microsoft.com/office/drawing/2014/main" val="2626292721"/>
                  </a:ext>
                </a:extLst>
              </a:tr>
              <a:tr h="370840">
                <a:tc>
                  <a:txBody>
                    <a:bodyPr/>
                    <a:lstStyle/>
                    <a:p>
                      <a:pPr algn="ctr"/>
                      <a:r>
                        <a:rPr lang="en-US" dirty="0"/>
                        <a:t>#1</a:t>
                      </a:r>
                    </a:p>
                  </a:txBody>
                  <a:tcPr anchor="ctr"/>
                </a:tc>
                <a:tc>
                  <a:txBody>
                    <a:bodyPr/>
                    <a:lstStyle/>
                    <a:p>
                      <a:pPr algn="ctr"/>
                      <a:r>
                        <a:rPr lang="en-US" sz="1600" dirty="0"/>
                        <a:t>Severe eczema, egg allergy, or both</a:t>
                      </a:r>
                    </a:p>
                  </a:txBody>
                  <a:tcPr anchor="ctr"/>
                </a:tc>
                <a:tc>
                  <a:txBody>
                    <a:bodyPr/>
                    <a:lstStyle/>
                    <a:p>
                      <a:pPr algn="ctr">
                        <a:spcAft>
                          <a:spcPts val="300"/>
                        </a:spcAft>
                      </a:pPr>
                      <a:r>
                        <a:rPr lang="en-US" sz="1600" dirty="0"/>
                        <a:t>Strongly consider </a:t>
                      </a:r>
                      <a:r>
                        <a:rPr lang="en-US" sz="1600" dirty="0" err="1"/>
                        <a:t>sIgE</a:t>
                      </a:r>
                      <a:r>
                        <a:rPr lang="en-US" sz="1600" dirty="0"/>
                        <a:t> and/or SPT (and OFC if necessary).</a:t>
                      </a:r>
                    </a:p>
                    <a:p>
                      <a:pPr algn="ctr">
                        <a:spcAft>
                          <a:spcPts val="300"/>
                        </a:spcAft>
                      </a:pPr>
                      <a:r>
                        <a:rPr lang="en-US" sz="1600" dirty="0"/>
                        <a:t>Based on test results, introduce peanut-containing foods.</a:t>
                      </a:r>
                    </a:p>
                  </a:txBody>
                  <a:tcPr anchor="ctr"/>
                </a:tc>
                <a:tc>
                  <a:txBody>
                    <a:bodyPr/>
                    <a:lstStyle/>
                    <a:p>
                      <a:pPr algn="ctr"/>
                      <a:r>
                        <a:rPr lang="en-US" sz="1600" dirty="0"/>
                        <a:t>4-6 months</a:t>
                      </a:r>
                    </a:p>
                  </a:txBody>
                  <a:tcPr anchor="ctr"/>
                </a:tc>
                <a:extLst>
                  <a:ext uri="{0D108BD9-81ED-4DB2-BD59-A6C34878D82A}">
                    <a16:rowId xmlns:a16="http://schemas.microsoft.com/office/drawing/2014/main" val="3108926393"/>
                  </a:ext>
                </a:extLst>
              </a:tr>
              <a:tr h="370840">
                <a:tc>
                  <a:txBody>
                    <a:bodyPr/>
                    <a:lstStyle/>
                    <a:p>
                      <a:pPr algn="ctr"/>
                      <a:r>
                        <a:rPr lang="en-US" dirty="0"/>
                        <a:t>#2</a:t>
                      </a:r>
                    </a:p>
                  </a:txBody>
                  <a:tcPr anchor="ctr"/>
                </a:tc>
                <a:tc>
                  <a:txBody>
                    <a:bodyPr/>
                    <a:lstStyle/>
                    <a:p>
                      <a:pPr algn="ctr"/>
                      <a:r>
                        <a:rPr lang="en-US" sz="1600" dirty="0"/>
                        <a:t>Mild to moderate eczema</a:t>
                      </a:r>
                    </a:p>
                  </a:txBody>
                  <a:tcPr anchor="ctr"/>
                </a:tc>
                <a:tc>
                  <a:txBody>
                    <a:bodyPr/>
                    <a:lstStyle/>
                    <a:p>
                      <a:pPr algn="ctr"/>
                      <a:r>
                        <a:rPr lang="en-US" sz="1600" dirty="0"/>
                        <a:t>Introduce peanut-containing foods</a:t>
                      </a:r>
                    </a:p>
                  </a:txBody>
                  <a:tcPr anchor="ctr"/>
                </a:tc>
                <a:tc>
                  <a:txBody>
                    <a:bodyPr/>
                    <a:lstStyle/>
                    <a:p>
                      <a:pPr algn="ctr"/>
                      <a:r>
                        <a:rPr lang="en-US" sz="1600" dirty="0"/>
                        <a:t>~6 months</a:t>
                      </a:r>
                    </a:p>
                  </a:txBody>
                  <a:tcPr anchor="ctr"/>
                </a:tc>
                <a:extLst>
                  <a:ext uri="{0D108BD9-81ED-4DB2-BD59-A6C34878D82A}">
                    <a16:rowId xmlns:a16="http://schemas.microsoft.com/office/drawing/2014/main" val="2150641256"/>
                  </a:ext>
                </a:extLst>
              </a:tr>
              <a:tr h="0">
                <a:tc>
                  <a:txBody>
                    <a:bodyPr/>
                    <a:lstStyle/>
                    <a:p>
                      <a:pPr algn="ctr"/>
                      <a:r>
                        <a:rPr lang="en-US" dirty="0"/>
                        <a:t>#3</a:t>
                      </a:r>
                    </a:p>
                  </a:txBody>
                  <a:tcPr anchor="ctr"/>
                </a:tc>
                <a:tc>
                  <a:txBody>
                    <a:bodyPr/>
                    <a:lstStyle/>
                    <a:p>
                      <a:pPr algn="ctr"/>
                      <a:r>
                        <a:rPr lang="en-US" sz="1600" dirty="0"/>
                        <a:t>No eczema or any food allergy</a:t>
                      </a:r>
                    </a:p>
                  </a:txBody>
                  <a:tcPr anchor="ctr"/>
                </a:tc>
                <a:tc>
                  <a:txBody>
                    <a:bodyPr/>
                    <a:lstStyle/>
                    <a:p>
                      <a:pPr algn="ctr"/>
                      <a:r>
                        <a:rPr lang="en-US" sz="1600" dirty="0"/>
                        <a:t>Introduce peanut-containing foods</a:t>
                      </a:r>
                    </a:p>
                  </a:txBody>
                  <a:tcPr anchor="ctr"/>
                </a:tc>
                <a:tc>
                  <a:txBody>
                    <a:bodyPr/>
                    <a:lstStyle/>
                    <a:p>
                      <a:pPr algn="ctr"/>
                      <a:r>
                        <a:rPr lang="en-US" sz="1600" dirty="0"/>
                        <a:t>Age appropriate and in according with family preferences and cultural practices</a:t>
                      </a:r>
                    </a:p>
                  </a:txBody>
                  <a:tcPr anchor="ctr"/>
                </a:tc>
                <a:extLst>
                  <a:ext uri="{0D108BD9-81ED-4DB2-BD59-A6C34878D82A}">
                    <a16:rowId xmlns:a16="http://schemas.microsoft.com/office/drawing/2014/main" val="45731557"/>
                  </a:ext>
                </a:extLst>
              </a:tr>
            </a:tbl>
          </a:graphicData>
        </a:graphic>
      </p:graphicFrame>
      <p:sp>
        <p:nvSpPr>
          <p:cNvPr id="7" name="TextBox 6">
            <a:extLst>
              <a:ext uri="{FF2B5EF4-FFF2-40B4-BE49-F238E27FC236}">
                <a16:creationId xmlns:a16="http://schemas.microsoft.com/office/drawing/2014/main" id="{699DD7AE-3C7D-E646-05AD-B69A9EBD77BE}"/>
              </a:ext>
            </a:extLst>
          </p:cNvPr>
          <p:cNvSpPr txBox="1"/>
          <p:nvPr/>
        </p:nvSpPr>
        <p:spPr>
          <a:xfrm>
            <a:off x="7664290" y="6492875"/>
            <a:ext cx="3363293" cy="584775"/>
          </a:xfrm>
          <a:prstGeom prst="rect">
            <a:avLst/>
          </a:prstGeom>
          <a:noFill/>
        </p:spPr>
        <p:txBody>
          <a:bodyPr wrap="none" rtlCol="0">
            <a:spAutoFit/>
          </a:bodyPr>
          <a:lstStyle/>
          <a:p>
            <a:pPr algn="r"/>
            <a:r>
              <a:rPr lang="en-US" sz="1600" dirty="0"/>
              <a:t>NIAID Addendum Guidelines, 2017</a:t>
            </a:r>
          </a:p>
          <a:p>
            <a:endParaRPr lang="en-US" sz="1600" dirty="0"/>
          </a:p>
        </p:txBody>
      </p:sp>
    </p:spTree>
    <p:extLst>
      <p:ext uri="{BB962C8B-B14F-4D97-AF65-F5344CB8AC3E}">
        <p14:creationId xmlns:p14="http://schemas.microsoft.com/office/powerpoint/2010/main" val="3247337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A5D4-93A2-8B2C-82E5-04CA17440AE5}"/>
              </a:ext>
            </a:extLst>
          </p:cNvPr>
          <p:cNvSpPr>
            <a:spLocks noGrp="1"/>
          </p:cNvSpPr>
          <p:nvPr>
            <p:ph type="title"/>
          </p:nvPr>
        </p:nvSpPr>
        <p:spPr/>
        <p:txBody>
          <a:bodyPr>
            <a:normAutofit/>
          </a:bodyPr>
          <a:lstStyle/>
          <a:p>
            <a:r>
              <a:rPr lang="en-US" sz="4300" dirty="0"/>
              <a:t>Instructions for Home Feeding of Peanut Protein for Infants at Low Risk of Reaction</a:t>
            </a:r>
          </a:p>
        </p:txBody>
      </p:sp>
      <p:sp>
        <p:nvSpPr>
          <p:cNvPr id="3" name="Content Placeholder 2">
            <a:extLst>
              <a:ext uri="{FF2B5EF4-FFF2-40B4-BE49-F238E27FC236}">
                <a16:creationId xmlns:a16="http://schemas.microsoft.com/office/drawing/2014/main" id="{75FB256F-5926-C3E9-144F-B9BC5E6EA726}"/>
              </a:ext>
            </a:extLst>
          </p:cNvPr>
          <p:cNvSpPr>
            <a:spLocks noGrp="1"/>
          </p:cNvSpPr>
          <p:nvPr>
            <p:ph sz="half" idx="1"/>
          </p:nvPr>
        </p:nvSpPr>
        <p:spPr>
          <a:xfrm>
            <a:off x="838200" y="1825625"/>
            <a:ext cx="4858265" cy="4351338"/>
          </a:xfrm>
        </p:spPr>
        <p:txBody>
          <a:bodyPr>
            <a:normAutofit/>
          </a:bodyPr>
          <a:lstStyle/>
          <a:p>
            <a:pPr>
              <a:lnSpc>
                <a:spcPct val="100000"/>
              </a:lnSpc>
            </a:pPr>
            <a:r>
              <a:rPr lang="en-US" sz="2000" dirty="0"/>
              <a:t>Feed a new food only if infant healthy</a:t>
            </a:r>
          </a:p>
          <a:p>
            <a:pPr>
              <a:lnSpc>
                <a:spcPct val="100000"/>
              </a:lnSpc>
            </a:pPr>
            <a:r>
              <a:rPr lang="en-US" sz="2000" dirty="0"/>
              <a:t>Give the first peanut feeding at home – not daycare or restaurant</a:t>
            </a:r>
          </a:p>
          <a:p>
            <a:pPr>
              <a:lnSpc>
                <a:spcPct val="100000"/>
              </a:lnSpc>
            </a:pPr>
            <a:r>
              <a:rPr lang="en-US" sz="2000" dirty="0"/>
              <a:t>At least 1 adult needs to be able to give 100% attention to infant</a:t>
            </a:r>
          </a:p>
          <a:p>
            <a:pPr>
              <a:lnSpc>
                <a:spcPct val="100000"/>
              </a:lnSpc>
            </a:pPr>
            <a:r>
              <a:rPr lang="en-US" sz="2000" dirty="0"/>
              <a:t>Watch for signs of reaction for at least 2 hours after feeding</a:t>
            </a:r>
          </a:p>
          <a:p>
            <a:pPr marL="0" indent="0">
              <a:lnSpc>
                <a:spcPct val="100000"/>
              </a:lnSpc>
              <a:buNone/>
            </a:pPr>
            <a:endParaRPr lang="en-US" sz="1600" dirty="0"/>
          </a:p>
        </p:txBody>
      </p:sp>
      <p:pic>
        <p:nvPicPr>
          <p:cNvPr id="10" name="Picture 9">
            <a:extLst>
              <a:ext uri="{FF2B5EF4-FFF2-40B4-BE49-F238E27FC236}">
                <a16:creationId xmlns:a16="http://schemas.microsoft.com/office/drawing/2014/main" id="{F48BFDD4-7860-E440-C1ED-0A0CEE45D8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6271059" y="1762642"/>
            <a:ext cx="2337614" cy="2337614"/>
          </a:xfrm>
          <a:prstGeom prst="rect">
            <a:avLst/>
          </a:prstGeom>
        </p:spPr>
      </p:pic>
      <p:pic>
        <p:nvPicPr>
          <p:cNvPr id="12" name="Picture 11" descr="Diagram&#10;&#10;Description automatically generated">
            <a:extLst>
              <a:ext uri="{FF2B5EF4-FFF2-40B4-BE49-F238E27FC236}">
                <a16:creationId xmlns:a16="http://schemas.microsoft.com/office/drawing/2014/main" id="{D26E5F1D-769E-82A7-C795-B015D388CAC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785655" y="1690688"/>
            <a:ext cx="2409568" cy="2409568"/>
          </a:xfrm>
          <a:prstGeom prst="rect">
            <a:avLst/>
          </a:prstGeom>
        </p:spPr>
      </p:pic>
      <p:pic>
        <p:nvPicPr>
          <p:cNvPr id="14" name="Picture 13" descr="A picture containing food&#10;&#10;Description automatically generated">
            <a:extLst>
              <a:ext uri="{FF2B5EF4-FFF2-40B4-BE49-F238E27FC236}">
                <a16:creationId xmlns:a16="http://schemas.microsoft.com/office/drawing/2014/main" id="{E7FC38F5-41A8-E39F-19B2-DCA64F90A3A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6271059" y="4322683"/>
            <a:ext cx="2337615" cy="2337615"/>
          </a:xfrm>
          <a:prstGeom prst="rect">
            <a:avLst/>
          </a:prstGeom>
        </p:spPr>
      </p:pic>
      <p:pic>
        <p:nvPicPr>
          <p:cNvPr id="16" name="Picture 15" descr="Diagram&#10;&#10;Description automatically generated">
            <a:extLst>
              <a:ext uri="{FF2B5EF4-FFF2-40B4-BE49-F238E27FC236}">
                <a16:creationId xmlns:a16="http://schemas.microsoft.com/office/drawing/2014/main" id="{7396191D-915E-544E-2F8F-8A816D1A5C0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8785655" y="4206393"/>
            <a:ext cx="2409568" cy="2409568"/>
          </a:xfrm>
          <a:prstGeom prst="rect">
            <a:avLst/>
          </a:prstGeom>
        </p:spPr>
      </p:pic>
      <p:sp>
        <p:nvSpPr>
          <p:cNvPr id="17" name="TextBox 16">
            <a:extLst>
              <a:ext uri="{FF2B5EF4-FFF2-40B4-BE49-F238E27FC236}">
                <a16:creationId xmlns:a16="http://schemas.microsoft.com/office/drawing/2014/main" id="{3BCF7682-9247-CFE3-DD18-822203BD0121}"/>
              </a:ext>
            </a:extLst>
          </p:cNvPr>
          <p:cNvSpPr txBox="1"/>
          <p:nvPr/>
        </p:nvSpPr>
        <p:spPr>
          <a:xfrm>
            <a:off x="661219" y="4637410"/>
            <a:ext cx="5179537" cy="1708160"/>
          </a:xfrm>
          <a:prstGeom prst="rect">
            <a:avLst/>
          </a:prstGeom>
          <a:solidFill>
            <a:schemeClr val="accent4"/>
          </a:solidFill>
        </p:spPr>
        <p:txBody>
          <a:bodyPr wrap="square" lIns="182880" tIns="182880" rIns="274320" bIns="182880" rtlCol="0">
            <a:spAutoFit/>
          </a:bodyPr>
          <a:lstStyle/>
          <a:p>
            <a:pPr algn="ctr">
              <a:spcAft>
                <a:spcPts val="900"/>
              </a:spcAft>
            </a:pPr>
            <a:r>
              <a:rPr lang="en-US" dirty="0">
                <a:solidFill>
                  <a:schemeClr val="bg1"/>
                </a:solidFill>
              </a:rPr>
              <a:t>Prepare full portion, but only serve 1 small bite</a:t>
            </a:r>
          </a:p>
          <a:p>
            <a:pPr algn="ctr">
              <a:spcAft>
                <a:spcPts val="900"/>
              </a:spcAft>
            </a:pPr>
            <a:r>
              <a:rPr lang="en-US" dirty="0">
                <a:solidFill>
                  <a:schemeClr val="bg1"/>
                </a:solidFill>
              </a:rPr>
              <a:t>Wait 10 minutes</a:t>
            </a:r>
          </a:p>
          <a:p>
            <a:pPr algn="ctr">
              <a:spcAft>
                <a:spcPts val="900"/>
              </a:spcAft>
            </a:pPr>
            <a:r>
              <a:rPr lang="en-US" dirty="0">
                <a:solidFill>
                  <a:schemeClr val="bg1"/>
                </a:solidFill>
              </a:rPr>
              <a:t>If no initial reaction, slowly give remainder of portion at infant’s usual eating speed</a:t>
            </a:r>
          </a:p>
        </p:txBody>
      </p:sp>
      <p:sp>
        <p:nvSpPr>
          <p:cNvPr id="18" name="TextBox 17">
            <a:extLst>
              <a:ext uri="{FF2B5EF4-FFF2-40B4-BE49-F238E27FC236}">
                <a16:creationId xmlns:a16="http://schemas.microsoft.com/office/drawing/2014/main" id="{A5405864-F8DE-7CDD-DC87-43E2FD59CDDB}"/>
              </a:ext>
            </a:extLst>
          </p:cNvPr>
          <p:cNvSpPr txBox="1"/>
          <p:nvPr/>
        </p:nvSpPr>
        <p:spPr>
          <a:xfrm>
            <a:off x="7831930" y="6565612"/>
            <a:ext cx="3363293" cy="584775"/>
          </a:xfrm>
          <a:prstGeom prst="rect">
            <a:avLst/>
          </a:prstGeom>
          <a:noFill/>
        </p:spPr>
        <p:txBody>
          <a:bodyPr wrap="none" rtlCol="0">
            <a:spAutoFit/>
          </a:bodyPr>
          <a:lstStyle/>
          <a:p>
            <a:pPr algn="r"/>
            <a:r>
              <a:rPr lang="en-US" sz="1600" dirty="0"/>
              <a:t>NIAID Addendum Guidelines, 2017</a:t>
            </a:r>
          </a:p>
          <a:p>
            <a:endParaRPr lang="en-US" sz="1600" dirty="0"/>
          </a:p>
        </p:txBody>
      </p:sp>
    </p:spTree>
    <p:extLst>
      <p:ext uri="{BB962C8B-B14F-4D97-AF65-F5344CB8AC3E}">
        <p14:creationId xmlns:p14="http://schemas.microsoft.com/office/powerpoint/2010/main" val="41082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C2599D-8553-B0D8-7B51-59309A9A6AA5}"/>
              </a:ext>
            </a:extLst>
          </p:cNvPr>
          <p:cNvSpPr>
            <a:spLocks noGrp="1"/>
          </p:cNvSpPr>
          <p:nvPr>
            <p:ph type="title"/>
          </p:nvPr>
        </p:nvSpPr>
        <p:spPr>
          <a:xfrm>
            <a:off x="793662" y="386930"/>
            <a:ext cx="10589700" cy="1298448"/>
          </a:xfrm>
        </p:spPr>
        <p:txBody>
          <a:bodyPr anchor="ctr">
            <a:normAutofit/>
          </a:bodyPr>
          <a:lstStyle/>
          <a:p>
            <a:r>
              <a:rPr lang="en-US" dirty="0"/>
              <a:t>…and what are adverse food reactions?</a:t>
            </a:r>
          </a:p>
        </p:txBody>
      </p:sp>
      <p:sp>
        <p:nvSpPr>
          <p:cNvPr id="17"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9151FCC7-09AB-BC15-046F-0FAAA81CC3DF}"/>
              </a:ext>
            </a:extLst>
          </p:cNvPr>
          <p:cNvGraphicFramePr>
            <a:graphicFrameLocks noGrp="1"/>
          </p:cNvGraphicFramePr>
          <p:nvPr>
            <p:ph idx="1"/>
            <p:extLst>
              <p:ext uri="{D42A27DB-BD31-4B8C-83A1-F6EECF244321}">
                <p14:modId xmlns:p14="http://schemas.microsoft.com/office/powerpoint/2010/main" val="1982609571"/>
              </p:ext>
            </p:extLst>
          </p:nvPr>
        </p:nvGraphicFramePr>
        <p:xfrm>
          <a:off x="290285" y="2322286"/>
          <a:ext cx="11596915" cy="4267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0BAB000C-C5DC-F35C-4DA1-A51142F62477}"/>
              </a:ext>
            </a:extLst>
          </p:cNvPr>
          <p:cNvSpPr txBox="1"/>
          <p:nvPr/>
        </p:nvSpPr>
        <p:spPr>
          <a:xfrm>
            <a:off x="6223015" y="6424454"/>
            <a:ext cx="5231577" cy="369332"/>
          </a:xfrm>
          <a:prstGeom prst="rect">
            <a:avLst/>
          </a:prstGeom>
          <a:noFill/>
        </p:spPr>
        <p:txBody>
          <a:bodyPr wrap="square" rtlCol="0">
            <a:spAutoFit/>
          </a:bodyPr>
          <a:lstStyle/>
          <a:p>
            <a:pPr algn="r"/>
            <a:r>
              <a:rPr lang="en-US" dirty="0"/>
              <a:t>Finding a Path to Safety in Food Allergy, 2016</a:t>
            </a:r>
          </a:p>
        </p:txBody>
      </p:sp>
    </p:spTree>
    <p:extLst>
      <p:ext uri="{BB962C8B-B14F-4D97-AF65-F5344CB8AC3E}">
        <p14:creationId xmlns:p14="http://schemas.microsoft.com/office/powerpoint/2010/main" val="4050853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33BC1-DCA9-2262-5795-B908C5FF2A4F}"/>
              </a:ext>
            </a:extLst>
          </p:cNvPr>
          <p:cNvSpPr>
            <a:spLocks noGrp="1"/>
          </p:cNvSpPr>
          <p:nvPr>
            <p:ph type="title"/>
          </p:nvPr>
        </p:nvSpPr>
        <p:spPr>
          <a:xfrm>
            <a:off x="1043631" y="809898"/>
            <a:ext cx="10173010" cy="1554480"/>
          </a:xfrm>
        </p:spPr>
        <p:txBody>
          <a:bodyPr anchor="ctr">
            <a:normAutofit/>
          </a:bodyPr>
          <a:lstStyle/>
          <a:p>
            <a:r>
              <a:rPr lang="en-US" sz="4800"/>
              <a:t>Limit unnecessary diet restrictions</a:t>
            </a:r>
          </a:p>
        </p:txBody>
      </p:sp>
      <p:cxnSp>
        <p:nvCxnSpPr>
          <p:cNvPr id="30" name="Straight Connector 2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F5FB3E5F-E6AE-C19A-0B8B-AA01B5B02DE4}"/>
              </a:ext>
            </a:extLst>
          </p:cNvPr>
          <p:cNvSpPr/>
          <p:nvPr/>
        </p:nvSpPr>
        <p:spPr>
          <a:xfrm>
            <a:off x="2137719" y="2929109"/>
            <a:ext cx="2994652" cy="80114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kern="1200" dirty="0">
                <a:solidFill>
                  <a:schemeClr val="tx1"/>
                </a:solidFill>
                <a:latin typeface="+mn-lt"/>
                <a:ea typeface="+mn-ea"/>
                <a:cs typeface="+mn-cs"/>
              </a:rPr>
              <a:t>Child with eczema eating a food without problems</a:t>
            </a:r>
            <a:endParaRPr lang="en-US" sz="2800" dirty="0">
              <a:solidFill>
                <a:schemeClr val="tx1"/>
              </a:solidFill>
            </a:endParaRPr>
          </a:p>
        </p:txBody>
      </p:sp>
      <p:sp>
        <p:nvSpPr>
          <p:cNvPr id="5" name="Rectangle: Rounded Corners 4">
            <a:extLst>
              <a:ext uri="{FF2B5EF4-FFF2-40B4-BE49-F238E27FC236}">
                <a16:creationId xmlns:a16="http://schemas.microsoft.com/office/drawing/2014/main" id="{929C41CA-381B-0F2E-56DB-DB026C11D7C5}"/>
              </a:ext>
            </a:extLst>
          </p:cNvPr>
          <p:cNvSpPr/>
          <p:nvPr/>
        </p:nvSpPr>
        <p:spPr>
          <a:xfrm>
            <a:off x="7059631" y="2864785"/>
            <a:ext cx="2994650" cy="80114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kern="1200" dirty="0">
                <a:solidFill>
                  <a:schemeClr val="tx1"/>
                </a:solidFill>
                <a:latin typeface="+mn-lt"/>
                <a:ea typeface="+mn-ea"/>
                <a:cs typeface="+mn-cs"/>
              </a:rPr>
              <a:t>Child with eczema eating a food without problems</a:t>
            </a:r>
            <a:endParaRPr lang="en-US" sz="1600" dirty="0">
              <a:solidFill>
                <a:schemeClr val="tx1"/>
              </a:solidFill>
            </a:endParaRPr>
          </a:p>
        </p:txBody>
      </p:sp>
      <p:sp>
        <p:nvSpPr>
          <p:cNvPr id="8" name="Rectangle: Rounded Corners 7">
            <a:extLst>
              <a:ext uri="{FF2B5EF4-FFF2-40B4-BE49-F238E27FC236}">
                <a16:creationId xmlns:a16="http://schemas.microsoft.com/office/drawing/2014/main" id="{2A1B82CD-B466-BF71-E6B0-806EC0FAFFCB}"/>
              </a:ext>
            </a:extLst>
          </p:cNvPr>
          <p:cNvSpPr/>
          <p:nvPr/>
        </p:nvSpPr>
        <p:spPr>
          <a:xfrm>
            <a:off x="7059631" y="3972607"/>
            <a:ext cx="2994650" cy="77735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kern="1200" dirty="0">
                <a:solidFill>
                  <a:schemeClr val="tx1"/>
                </a:solidFill>
                <a:latin typeface="+mn-lt"/>
                <a:ea typeface="+mn-ea"/>
                <a:cs typeface="+mn-cs"/>
              </a:rPr>
              <a:t>Elevated food specific </a:t>
            </a:r>
            <a:r>
              <a:rPr lang="en-US" sz="1600" kern="1200" dirty="0" err="1">
                <a:solidFill>
                  <a:schemeClr val="tx1"/>
                </a:solidFill>
                <a:latin typeface="+mn-lt"/>
                <a:ea typeface="+mn-ea"/>
                <a:cs typeface="+mn-cs"/>
              </a:rPr>
              <a:t>IgE</a:t>
            </a:r>
            <a:r>
              <a:rPr lang="en-US" sz="1600" kern="1200" dirty="0">
                <a:solidFill>
                  <a:schemeClr val="tx1"/>
                </a:solidFill>
                <a:latin typeface="+mn-lt"/>
                <a:ea typeface="+mn-ea"/>
                <a:cs typeface="+mn-cs"/>
              </a:rPr>
              <a:t> AND told to avoid that food</a:t>
            </a:r>
            <a:endParaRPr lang="en-US" sz="1600" dirty="0">
              <a:solidFill>
                <a:schemeClr val="tx1"/>
              </a:solidFill>
            </a:endParaRPr>
          </a:p>
        </p:txBody>
      </p:sp>
      <p:sp>
        <p:nvSpPr>
          <p:cNvPr id="9" name="Rectangle: Rounded Corners 8">
            <a:extLst>
              <a:ext uri="{FF2B5EF4-FFF2-40B4-BE49-F238E27FC236}">
                <a16:creationId xmlns:a16="http://schemas.microsoft.com/office/drawing/2014/main" id="{35E40504-9378-C27C-037E-2B16B79E26DF}"/>
              </a:ext>
            </a:extLst>
          </p:cNvPr>
          <p:cNvSpPr/>
          <p:nvPr/>
        </p:nvSpPr>
        <p:spPr>
          <a:xfrm>
            <a:off x="7059630" y="5104545"/>
            <a:ext cx="2994651" cy="8434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b="1" kern="1200">
                <a:solidFill>
                  <a:schemeClr val="lt1"/>
                </a:solidFill>
                <a:latin typeface="+mn-lt"/>
                <a:ea typeface="+mn-ea"/>
                <a:cs typeface="+mn-cs"/>
              </a:rPr>
              <a:t>ALLERGY</a:t>
            </a:r>
            <a:endParaRPr lang="en-US" sz="1600" b="1"/>
          </a:p>
        </p:txBody>
      </p:sp>
      <p:sp>
        <p:nvSpPr>
          <p:cNvPr id="10" name="Rectangle: Rounded Corners 9">
            <a:extLst>
              <a:ext uri="{FF2B5EF4-FFF2-40B4-BE49-F238E27FC236}">
                <a16:creationId xmlns:a16="http://schemas.microsoft.com/office/drawing/2014/main" id="{F062B5F2-36C6-C2ED-6B11-F8AD20A07988}"/>
              </a:ext>
            </a:extLst>
          </p:cNvPr>
          <p:cNvSpPr/>
          <p:nvPr/>
        </p:nvSpPr>
        <p:spPr>
          <a:xfrm>
            <a:off x="2137719" y="4047456"/>
            <a:ext cx="2994651" cy="8442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kern="1200" dirty="0">
                <a:solidFill>
                  <a:schemeClr val="tx1"/>
                </a:solidFill>
                <a:latin typeface="+mn-lt"/>
                <a:ea typeface="+mn-ea"/>
                <a:cs typeface="+mn-cs"/>
              </a:rPr>
              <a:t>Elevated food specific </a:t>
            </a:r>
            <a:r>
              <a:rPr lang="en-US" sz="1600" kern="1200" dirty="0" err="1">
                <a:solidFill>
                  <a:schemeClr val="tx1"/>
                </a:solidFill>
                <a:latin typeface="+mn-lt"/>
                <a:ea typeface="+mn-ea"/>
                <a:cs typeface="+mn-cs"/>
              </a:rPr>
              <a:t>IgE</a:t>
            </a:r>
            <a:r>
              <a:rPr lang="en-US" sz="1600" kern="1200" dirty="0">
                <a:solidFill>
                  <a:schemeClr val="tx1"/>
                </a:solidFill>
                <a:latin typeface="+mn-lt"/>
                <a:ea typeface="+mn-ea"/>
                <a:cs typeface="+mn-cs"/>
              </a:rPr>
              <a:t> but continues eating the food</a:t>
            </a:r>
            <a:endParaRPr lang="en-US" sz="2800" dirty="0">
              <a:solidFill>
                <a:schemeClr val="tx1"/>
              </a:solidFill>
            </a:endParaRPr>
          </a:p>
        </p:txBody>
      </p:sp>
      <p:sp>
        <p:nvSpPr>
          <p:cNvPr id="11" name="Rectangle: Rounded Corners 10">
            <a:extLst>
              <a:ext uri="{FF2B5EF4-FFF2-40B4-BE49-F238E27FC236}">
                <a16:creationId xmlns:a16="http://schemas.microsoft.com/office/drawing/2014/main" id="{24CA14EA-30AB-4161-90B2-5CA8C9B82852}"/>
              </a:ext>
            </a:extLst>
          </p:cNvPr>
          <p:cNvSpPr/>
          <p:nvPr/>
        </p:nvSpPr>
        <p:spPr>
          <a:xfrm>
            <a:off x="2137719" y="5168869"/>
            <a:ext cx="2994651" cy="8011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6072">
              <a:spcAft>
                <a:spcPts val="600"/>
              </a:spcAft>
            </a:pPr>
            <a:r>
              <a:rPr lang="en-US" sz="1600" b="1" kern="1200" dirty="0">
                <a:solidFill>
                  <a:schemeClr val="tx1"/>
                </a:solidFill>
                <a:latin typeface="+mn-lt"/>
                <a:ea typeface="+mn-ea"/>
                <a:cs typeface="+mn-cs"/>
              </a:rPr>
              <a:t>TOLERANCE</a:t>
            </a:r>
            <a:endParaRPr lang="en-US" sz="2000" b="1" dirty="0">
              <a:solidFill>
                <a:schemeClr val="tx1"/>
              </a:solidFill>
            </a:endParaRPr>
          </a:p>
        </p:txBody>
      </p:sp>
      <p:sp>
        <p:nvSpPr>
          <p:cNvPr id="12" name="Arrow: Down 11">
            <a:extLst>
              <a:ext uri="{FF2B5EF4-FFF2-40B4-BE49-F238E27FC236}">
                <a16:creationId xmlns:a16="http://schemas.microsoft.com/office/drawing/2014/main" id="{1FC7C3EB-334C-58A6-54C4-A7368AFE1DD1}"/>
              </a:ext>
            </a:extLst>
          </p:cNvPr>
          <p:cNvSpPr/>
          <p:nvPr/>
        </p:nvSpPr>
        <p:spPr>
          <a:xfrm>
            <a:off x="3498247" y="3652401"/>
            <a:ext cx="273594" cy="46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CADC3DB-DB44-6C77-A65A-A3B97B98E050}"/>
              </a:ext>
            </a:extLst>
          </p:cNvPr>
          <p:cNvSpPr/>
          <p:nvPr/>
        </p:nvSpPr>
        <p:spPr>
          <a:xfrm>
            <a:off x="3498247" y="4742513"/>
            <a:ext cx="273594" cy="46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B9C98F57-A0FE-F1E2-416B-C673811DF01B}"/>
              </a:ext>
            </a:extLst>
          </p:cNvPr>
          <p:cNvSpPr/>
          <p:nvPr/>
        </p:nvSpPr>
        <p:spPr>
          <a:xfrm>
            <a:off x="8420158" y="3590295"/>
            <a:ext cx="273594" cy="46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A5BF3EF2-BAAD-5FE7-E594-23E55D02A4C8}"/>
              </a:ext>
            </a:extLst>
          </p:cNvPr>
          <p:cNvSpPr/>
          <p:nvPr/>
        </p:nvSpPr>
        <p:spPr>
          <a:xfrm>
            <a:off x="8420159" y="4654246"/>
            <a:ext cx="273594" cy="4664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505B60-EFAF-DBA2-0391-9580BCA200BC}"/>
              </a:ext>
            </a:extLst>
          </p:cNvPr>
          <p:cNvSpPr txBox="1"/>
          <p:nvPr/>
        </p:nvSpPr>
        <p:spPr>
          <a:xfrm>
            <a:off x="6796216" y="6506329"/>
            <a:ext cx="4557584" cy="323165"/>
          </a:xfrm>
          <a:prstGeom prst="rect">
            <a:avLst/>
          </a:prstGeom>
          <a:noFill/>
        </p:spPr>
        <p:txBody>
          <a:bodyPr wrap="square" rtlCol="0">
            <a:spAutoFit/>
          </a:bodyPr>
          <a:lstStyle/>
          <a:p>
            <a:pPr algn="r" defTabSz="576072">
              <a:spcAft>
                <a:spcPts val="600"/>
              </a:spcAft>
            </a:pPr>
            <a:r>
              <a:rPr lang="en-US" sz="1500" kern="1200" dirty="0" err="1">
                <a:solidFill>
                  <a:schemeClr val="tx1"/>
                </a:solidFill>
                <a:latin typeface="+mn-lt"/>
                <a:ea typeface="+mn-ea"/>
                <a:cs typeface="+mn-cs"/>
              </a:rPr>
              <a:t>Spergel</a:t>
            </a:r>
            <a:r>
              <a:rPr lang="en-US" sz="1500" kern="1200" dirty="0">
                <a:solidFill>
                  <a:schemeClr val="tx1"/>
                </a:solidFill>
                <a:latin typeface="+mn-lt"/>
                <a:ea typeface="+mn-ea"/>
                <a:cs typeface="+mn-cs"/>
              </a:rPr>
              <a:t> et al., 2015; </a:t>
            </a:r>
            <a:r>
              <a:rPr lang="en-US" sz="1500" kern="1200" dirty="0" err="1">
                <a:solidFill>
                  <a:schemeClr val="tx1"/>
                </a:solidFill>
                <a:latin typeface="+mn-lt"/>
                <a:ea typeface="+mn-ea"/>
                <a:cs typeface="+mn-cs"/>
              </a:rPr>
              <a:t>Eigenmann</a:t>
            </a:r>
            <a:r>
              <a:rPr lang="en-US" sz="1500" kern="1200" dirty="0">
                <a:solidFill>
                  <a:schemeClr val="tx1"/>
                </a:solidFill>
                <a:latin typeface="+mn-lt"/>
                <a:ea typeface="+mn-ea"/>
                <a:cs typeface="+mn-cs"/>
              </a:rPr>
              <a:t> et al., 2020</a:t>
            </a:r>
            <a:endParaRPr lang="en-US" sz="1500" dirty="0"/>
          </a:p>
        </p:txBody>
      </p:sp>
    </p:spTree>
    <p:extLst>
      <p:ext uri="{BB962C8B-B14F-4D97-AF65-F5344CB8AC3E}">
        <p14:creationId xmlns:p14="http://schemas.microsoft.com/office/powerpoint/2010/main" val="1428780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056FB6-B392-61B0-A918-E85D3366E71D}"/>
              </a:ext>
            </a:extLst>
          </p:cNvPr>
          <p:cNvSpPr>
            <a:spLocks noGrp="1"/>
          </p:cNvSpPr>
          <p:nvPr>
            <p:ph type="title"/>
          </p:nvPr>
        </p:nvSpPr>
        <p:spPr>
          <a:xfrm>
            <a:off x="808638" y="386930"/>
            <a:ext cx="9236700" cy="1188950"/>
          </a:xfrm>
        </p:spPr>
        <p:txBody>
          <a:bodyPr anchor="b">
            <a:normAutofit/>
          </a:bodyPr>
          <a:lstStyle/>
          <a:p>
            <a:r>
              <a:rPr lang="en-US" sz="5400" dirty="0"/>
              <a:t>Summary</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795981-93F7-B906-D30A-0732B3135945}"/>
              </a:ext>
            </a:extLst>
          </p:cNvPr>
          <p:cNvSpPr>
            <a:spLocks noGrp="1"/>
          </p:cNvSpPr>
          <p:nvPr>
            <p:ph idx="1"/>
          </p:nvPr>
        </p:nvSpPr>
        <p:spPr>
          <a:xfrm>
            <a:off x="808638" y="2513011"/>
            <a:ext cx="10376848" cy="3751415"/>
          </a:xfrm>
        </p:spPr>
        <p:txBody>
          <a:bodyPr anchor="ctr">
            <a:normAutofit fontScale="92500" lnSpcReduction="10000"/>
          </a:bodyPr>
          <a:lstStyle/>
          <a:p>
            <a:pPr marL="514350" indent="-514350">
              <a:lnSpc>
                <a:spcPct val="110000"/>
              </a:lnSpc>
              <a:buFont typeface="+mj-lt"/>
              <a:buAutoNum type="arabicPeriod"/>
            </a:pPr>
            <a:r>
              <a:rPr lang="en-US" sz="2200" dirty="0"/>
              <a:t>Food allergy is an immune response to a certain food that causes symptoms </a:t>
            </a:r>
            <a:r>
              <a:rPr lang="en-US" sz="2200" b="1" dirty="0"/>
              <a:t>with every exposure</a:t>
            </a:r>
            <a:r>
              <a:rPr lang="en-US" sz="2200" dirty="0"/>
              <a:t>.</a:t>
            </a:r>
          </a:p>
          <a:p>
            <a:pPr marL="514350" indent="-514350">
              <a:lnSpc>
                <a:spcPct val="110000"/>
              </a:lnSpc>
              <a:buFont typeface="+mj-lt"/>
              <a:buAutoNum type="arabicPeriod"/>
            </a:pPr>
            <a:r>
              <a:rPr lang="en-US" sz="2200" dirty="0"/>
              <a:t>The most important “test” for food allergy diagnosis is clinical history.</a:t>
            </a:r>
          </a:p>
          <a:p>
            <a:pPr marL="514350" indent="-514350">
              <a:lnSpc>
                <a:spcPct val="110000"/>
              </a:lnSpc>
              <a:buFont typeface="+mj-lt"/>
              <a:buAutoNum type="arabicPeriod"/>
            </a:pPr>
            <a:r>
              <a:rPr lang="en-US" sz="2200" dirty="0"/>
              <a:t>Sesame is now a Top 9 Allergen in the United States.</a:t>
            </a:r>
          </a:p>
          <a:p>
            <a:pPr marL="514350" indent="-514350">
              <a:lnSpc>
                <a:spcPct val="110000"/>
              </a:lnSpc>
              <a:buFont typeface="+mj-lt"/>
              <a:buAutoNum type="arabicPeriod"/>
            </a:pPr>
            <a:r>
              <a:rPr lang="en-US" sz="2200" dirty="0"/>
              <a:t>Exciting advancements in recent years with food immunotherapy and Early Intervention Guidelines.</a:t>
            </a:r>
          </a:p>
          <a:p>
            <a:pPr marL="514350" indent="-514350">
              <a:lnSpc>
                <a:spcPct val="110000"/>
              </a:lnSpc>
              <a:buFont typeface="+mj-lt"/>
              <a:buAutoNum type="arabicPeriod"/>
            </a:pPr>
            <a:r>
              <a:rPr lang="en-US" sz="2200" dirty="0"/>
              <a:t>Label reading alone is not enough; food allergy dietitians can help with:</a:t>
            </a:r>
          </a:p>
          <a:p>
            <a:pPr lvl="1">
              <a:lnSpc>
                <a:spcPct val="110000"/>
              </a:lnSpc>
            </a:pPr>
            <a:r>
              <a:rPr lang="en-US" sz="1800" dirty="0"/>
              <a:t>Establishing an individualized avoidance strategy</a:t>
            </a:r>
          </a:p>
          <a:p>
            <a:pPr lvl="1">
              <a:lnSpc>
                <a:spcPct val="110000"/>
              </a:lnSpc>
            </a:pPr>
            <a:r>
              <a:rPr lang="en-US" sz="1800" dirty="0"/>
              <a:t>Finding suitable alternatives and eating outside the home</a:t>
            </a:r>
          </a:p>
          <a:p>
            <a:pPr lvl="1">
              <a:lnSpc>
                <a:spcPct val="110000"/>
              </a:lnSpc>
            </a:pPr>
            <a:r>
              <a:rPr lang="en-US" sz="1800" dirty="0"/>
              <a:t>Supporting adequate nutrition for optimal growth and oral motor skill development.</a:t>
            </a:r>
          </a:p>
        </p:txBody>
      </p:sp>
    </p:spTree>
    <p:extLst>
      <p:ext uri="{BB962C8B-B14F-4D97-AF65-F5344CB8AC3E}">
        <p14:creationId xmlns:p14="http://schemas.microsoft.com/office/powerpoint/2010/main" val="39895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B5F7E63-1460-26FF-67AF-100BC9C7162A}"/>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Resources</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D72BDD7-31FB-27E6-FE68-403672DA74E3}"/>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3882200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99553E-A7D1-67D6-3F72-ACE9998C9E83}"/>
              </a:ext>
            </a:extLst>
          </p:cNvPr>
          <p:cNvPicPr>
            <a:picLocks noChangeAspect="1"/>
          </p:cNvPicPr>
          <p:nvPr/>
        </p:nvPicPr>
        <p:blipFill rotWithShape="1">
          <a:blip r:embed="rId3">
            <a:extLst>
              <a:ext uri="{28A0092B-C50C-407E-A947-70E740481C1C}">
                <a14:useLocalDpi xmlns:a14="http://schemas.microsoft.com/office/drawing/2010/main" val="0"/>
              </a:ext>
            </a:extLst>
          </a:blip>
          <a:srcRect t="22852" b="3725"/>
          <a:stretch/>
        </p:blipFill>
        <p:spPr>
          <a:xfrm>
            <a:off x="494643" y="3696499"/>
            <a:ext cx="6537822" cy="2700181"/>
          </a:xfrm>
          <a:prstGeom prst="rect">
            <a:avLst/>
          </a:prstGeom>
          <a:ln>
            <a:solidFill>
              <a:schemeClr val="tx1"/>
            </a:solidFill>
          </a:ln>
        </p:spPr>
      </p:pic>
      <p:cxnSp>
        <p:nvCxnSpPr>
          <p:cNvPr id="25" name="Straight Connector 2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 application&#10;&#10;Description automatically generated">
            <a:extLst>
              <a:ext uri="{FF2B5EF4-FFF2-40B4-BE49-F238E27FC236}">
                <a16:creationId xmlns:a16="http://schemas.microsoft.com/office/drawing/2014/main" id="{76BECB57-E3AD-F570-75D6-F407077DF3D7}"/>
              </a:ext>
            </a:extLst>
          </p:cNvPr>
          <p:cNvPicPr>
            <a:picLocks noChangeAspect="1"/>
          </p:cNvPicPr>
          <p:nvPr/>
        </p:nvPicPr>
        <p:blipFill rotWithShape="1">
          <a:blip r:embed="rId4">
            <a:extLst>
              <a:ext uri="{28A0092B-C50C-407E-A947-70E740481C1C}">
                <a14:useLocalDpi xmlns:a14="http://schemas.microsoft.com/office/drawing/2010/main" val="0"/>
              </a:ext>
            </a:extLst>
          </a:blip>
          <a:srcRect t="4633" b="13688"/>
          <a:stretch/>
        </p:blipFill>
        <p:spPr>
          <a:xfrm>
            <a:off x="907087" y="751281"/>
            <a:ext cx="6125378" cy="2814281"/>
          </a:xfrm>
          <a:prstGeom prst="rect">
            <a:avLst/>
          </a:prstGeom>
          <a:ln>
            <a:solidFill>
              <a:schemeClr val="tx1"/>
            </a:solidFill>
          </a:ln>
        </p:spPr>
      </p:pic>
      <p:pic>
        <p:nvPicPr>
          <p:cNvPr id="6" name="Picture 5" descr="Text&#10;&#10;Description automatically generated with medium confidence">
            <a:extLst>
              <a:ext uri="{FF2B5EF4-FFF2-40B4-BE49-F238E27FC236}">
                <a16:creationId xmlns:a16="http://schemas.microsoft.com/office/drawing/2014/main" id="{2E5EEDB3-85D9-60AE-45DA-C92F09C8DC1D}"/>
              </a:ext>
            </a:extLst>
          </p:cNvPr>
          <p:cNvPicPr>
            <a:picLocks noChangeAspect="1"/>
          </p:cNvPicPr>
          <p:nvPr/>
        </p:nvPicPr>
        <p:blipFill rotWithShape="1">
          <a:blip r:embed="rId5">
            <a:extLst>
              <a:ext uri="{28A0092B-C50C-407E-A947-70E740481C1C}">
                <a14:useLocalDpi xmlns:a14="http://schemas.microsoft.com/office/drawing/2010/main" val="0"/>
              </a:ext>
            </a:extLst>
          </a:blip>
          <a:srcRect t="-1" b="34383"/>
          <a:stretch/>
        </p:blipFill>
        <p:spPr>
          <a:xfrm>
            <a:off x="7318305" y="848504"/>
            <a:ext cx="3857625" cy="4500056"/>
          </a:xfrm>
          <a:prstGeom prst="rect">
            <a:avLst/>
          </a:prstGeom>
        </p:spPr>
      </p:pic>
      <p:sp>
        <p:nvSpPr>
          <p:cNvPr id="7" name="TextBox 6">
            <a:extLst>
              <a:ext uri="{FF2B5EF4-FFF2-40B4-BE49-F238E27FC236}">
                <a16:creationId xmlns:a16="http://schemas.microsoft.com/office/drawing/2014/main" id="{8E1ABCCC-7F59-67AC-F7F0-7A92A9B0C45C}"/>
              </a:ext>
            </a:extLst>
          </p:cNvPr>
          <p:cNvSpPr txBox="1"/>
          <p:nvPr/>
        </p:nvSpPr>
        <p:spPr>
          <a:xfrm>
            <a:off x="8186570" y="5369771"/>
            <a:ext cx="2121093" cy="369332"/>
          </a:xfrm>
          <a:prstGeom prst="rect">
            <a:avLst/>
          </a:prstGeom>
          <a:noFill/>
        </p:spPr>
        <p:txBody>
          <a:bodyPr wrap="none" rtlCol="0">
            <a:spAutoFit/>
          </a:bodyPr>
          <a:lstStyle/>
          <a:p>
            <a:r>
              <a:rPr lang="en-US" dirty="0"/>
              <a:t>Coming June 2023</a:t>
            </a:r>
          </a:p>
        </p:txBody>
      </p:sp>
      <p:sp>
        <p:nvSpPr>
          <p:cNvPr id="9" name="TextBox 8">
            <a:extLst>
              <a:ext uri="{FF2B5EF4-FFF2-40B4-BE49-F238E27FC236}">
                <a16:creationId xmlns:a16="http://schemas.microsoft.com/office/drawing/2014/main" id="{3F291D6B-263C-8667-C200-6972ADC0EAF2}"/>
              </a:ext>
            </a:extLst>
          </p:cNvPr>
          <p:cNvSpPr txBox="1"/>
          <p:nvPr/>
        </p:nvSpPr>
        <p:spPr>
          <a:xfrm>
            <a:off x="4476739" y="2729200"/>
            <a:ext cx="2245102" cy="369332"/>
          </a:xfrm>
          <a:prstGeom prst="rect">
            <a:avLst/>
          </a:prstGeom>
          <a:solidFill>
            <a:schemeClr val="bg1"/>
          </a:solidFill>
          <a:ln>
            <a:solidFill>
              <a:schemeClr val="tx1"/>
            </a:solidFill>
          </a:ln>
        </p:spPr>
        <p:txBody>
          <a:bodyPr wrap="none" rtlCol="0">
            <a:spAutoFit/>
          </a:bodyPr>
          <a:lstStyle/>
          <a:p>
            <a:r>
              <a:rPr lang="en-US" dirty="0"/>
              <a:t>www.foodallergy.org</a:t>
            </a:r>
          </a:p>
        </p:txBody>
      </p:sp>
      <p:sp>
        <p:nvSpPr>
          <p:cNvPr id="2" name="TextBox 1">
            <a:extLst>
              <a:ext uri="{FF2B5EF4-FFF2-40B4-BE49-F238E27FC236}">
                <a16:creationId xmlns:a16="http://schemas.microsoft.com/office/drawing/2014/main" id="{17214084-1671-3DB7-3544-B94B86FE166A}"/>
              </a:ext>
            </a:extLst>
          </p:cNvPr>
          <p:cNvSpPr txBox="1"/>
          <p:nvPr/>
        </p:nvSpPr>
        <p:spPr>
          <a:xfrm>
            <a:off x="825063" y="6060911"/>
            <a:ext cx="5597173" cy="584775"/>
          </a:xfrm>
          <a:prstGeom prst="rect">
            <a:avLst/>
          </a:prstGeom>
          <a:solidFill>
            <a:schemeClr val="bg1"/>
          </a:solidFill>
          <a:ln>
            <a:solidFill>
              <a:schemeClr val="tx1"/>
            </a:solidFill>
          </a:ln>
        </p:spPr>
        <p:txBody>
          <a:bodyPr wrap="square" rtlCol="0">
            <a:spAutoFit/>
          </a:bodyPr>
          <a:lstStyle/>
          <a:p>
            <a:r>
              <a:rPr lang="en-US" sz="1600" u="sng" dirty="0"/>
              <a:t>Find a FARE-trained dietitian:</a:t>
            </a:r>
          </a:p>
          <a:p>
            <a:r>
              <a:rPr lang="en-US" sz="1600" dirty="0"/>
              <a:t>foodallergy.org/resources/fare-trained-registered-dietitians</a:t>
            </a:r>
          </a:p>
        </p:txBody>
      </p:sp>
    </p:spTree>
    <p:extLst>
      <p:ext uri="{BB962C8B-B14F-4D97-AF65-F5344CB8AC3E}">
        <p14:creationId xmlns:p14="http://schemas.microsoft.com/office/powerpoint/2010/main" val="30695709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EC6C89-728E-F780-F0F8-8D310551E59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421" b="15123"/>
          <a:stretch/>
        </p:blipFill>
        <p:spPr>
          <a:xfrm>
            <a:off x="838200" y="754148"/>
            <a:ext cx="10515600" cy="4995575"/>
          </a:xfrm>
          <a:prstGeom prst="rect">
            <a:avLst/>
          </a:prstGeom>
        </p:spPr>
      </p:pic>
      <p:cxnSp>
        <p:nvCxnSpPr>
          <p:cNvPr id="25" name="Straight Connector 24">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9663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5339E5F-C3EF-EB26-1F46-254A37A8265B}"/>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a:solidFill>
                  <a:schemeClr val="tx1"/>
                </a:solidFill>
                <a:latin typeface="+mj-lt"/>
                <a:ea typeface="+mj-ea"/>
                <a:cs typeface="+mj-cs"/>
              </a:rPr>
              <a:t>Food Allergy Case Study</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B6EE82D-326C-E0EF-4DC1-25AB9777B09C}"/>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11434485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856101" cy="4884833"/>
          </a:xfrm>
        </p:spPr>
        <p:txBody>
          <a:bodyPr>
            <a:noAutofit/>
          </a:bodyPr>
          <a:lstStyle/>
          <a:p>
            <a:pPr>
              <a:lnSpc>
                <a:spcPct val="120000"/>
              </a:lnSpc>
              <a:spcBef>
                <a:spcPts val="1200"/>
              </a:spcBef>
            </a:pPr>
            <a:r>
              <a:rPr lang="en-US" sz="2200" b="1" dirty="0"/>
              <a:t>History</a:t>
            </a:r>
            <a:r>
              <a:rPr lang="en-US" sz="2200" dirty="0"/>
              <a:t>: mild eczema; natural birth; Dad has eczema + seasonal/cat allergies</a:t>
            </a:r>
          </a:p>
          <a:p>
            <a:pPr>
              <a:lnSpc>
                <a:spcPct val="120000"/>
              </a:lnSpc>
              <a:spcBef>
                <a:spcPts val="1200"/>
              </a:spcBef>
            </a:pPr>
            <a:r>
              <a:rPr lang="en-US" sz="2200" b="1" dirty="0"/>
              <a:t>Diet</a:t>
            </a:r>
            <a:r>
              <a:rPr lang="en-US" sz="2200" dirty="0"/>
              <a:t>: exclusively breastfed, no suspected allergies/ intolerances, just started CF foods (banana, carrot) </a:t>
            </a:r>
          </a:p>
          <a:p>
            <a:pPr>
              <a:lnSpc>
                <a:spcPct val="120000"/>
              </a:lnSpc>
              <a:spcBef>
                <a:spcPts val="1200"/>
              </a:spcBef>
            </a:pPr>
            <a:r>
              <a:rPr lang="en-US" sz="2200" b="1" dirty="0"/>
              <a:t>Family</a:t>
            </a:r>
            <a:r>
              <a:rPr lang="en-US" sz="2200" dirty="0"/>
              <a:t>: lives with Mom, Dad, 2.5yo sister + 4yo brother, family eats peanut butter 1-2x per day</a:t>
            </a:r>
          </a:p>
          <a:p>
            <a:pPr>
              <a:lnSpc>
                <a:spcPct val="120000"/>
              </a:lnSpc>
              <a:spcBef>
                <a:spcPts val="6600"/>
              </a:spcBef>
            </a:pPr>
            <a:r>
              <a:rPr lang="en-US" sz="2200" dirty="0"/>
              <a:t>Guideline #2: Mild-moderate eczema introduce peanut-containing foods at ~6 months</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 6-month Male</a:t>
            </a:r>
          </a:p>
        </p:txBody>
      </p:sp>
      <p:pic>
        <p:nvPicPr>
          <p:cNvPr id="4" name="Picture 3">
            <a:extLst>
              <a:ext uri="{FF2B5EF4-FFF2-40B4-BE49-F238E27FC236}">
                <a16:creationId xmlns:a16="http://schemas.microsoft.com/office/drawing/2014/main" id="{4E8BB053-FE32-328A-51A9-3FDF6BC51F5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82" r="1482"/>
          <a:stretch/>
        </p:blipFill>
        <p:spPr>
          <a:xfrm>
            <a:off x="7938683" y="792794"/>
            <a:ext cx="3569771" cy="4900453"/>
          </a:xfrm>
          <a:prstGeom prst="rect">
            <a:avLst/>
          </a:prstGeom>
        </p:spPr>
      </p:pic>
      <p:sp>
        <p:nvSpPr>
          <p:cNvPr id="14" name="TextBox 13">
            <a:extLst>
              <a:ext uri="{FF2B5EF4-FFF2-40B4-BE49-F238E27FC236}">
                <a16:creationId xmlns:a16="http://schemas.microsoft.com/office/drawing/2014/main" id="{6AE53AA7-AB9F-35A5-3400-4F74634B8094}"/>
              </a:ext>
            </a:extLst>
          </p:cNvPr>
          <p:cNvSpPr txBox="1"/>
          <p:nvPr/>
        </p:nvSpPr>
        <p:spPr>
          <a:xfrm>
            <a:off x="1208427" y="4670993"/>
            <a:ext cx="5879623" cy="523220"/>
          </a:xfrm>
          <a:prstGeom prst="rect">
            <a:avLst/>
          </a:prstGeom>
          <a:solidFill>
            <a:schemeClr val="bg1"/>
          </a:solidFill>
          <a:ln>
            <a:solidFill>
              <a:schemeClr val="tx1"/>
            </a:solidFill>
          </a:ln>
        </p:spPr>
        <p:txBody>
          <a:bodyPr wrap="square" rtlCol="0">
            <a:spAutoFit/>
          </a:bodyPr>
          <a:lstStyle/>
          <a:p>
            <a:pPr algn="ctr">
              <a:spcBef>
                <a:spcPts val="1200"/>
              </a:spcBef>
              <a:spcAft>
                <a:spcPts val="1200"/>
              </a:spcAft>
            </a:pPr>
            <a:r>
              <a:rPr lang="en-US" sz="2800" dirty="0">
                <a:solidFill>
                  <a:srgbClr val="FF0000"/>
                </a:solidFill>
                <a:latin typeface="+mj-lt"/>
              </a:rPr>
              <a:t>When should peanut be introduced?</a:t>
            </a:r>
          </a:p>
        </p:txBody>
      </p:sp>
      <p:sp>
        <p:nvSpPr>
          <p:cNvPr id="5" name="TextBox 4">
            <a:extLst>
              <a:ext uri="{FF2B5EF4-FFF2-40B4-BE49-F238E27FC236}">
                <a16:creationId xmlns:a16="http://schemas.microsoft.com/office/drawing/2014/main" id="{6B983178-1CAC-68EE-9E40-B64B6937156A}"/>
              </a:ext>
            </a:extLst>
          </p:cNvPr>
          <p:cNvSpPr txBox="1"/>
          <p:nvPr/>
        </p:nvSpPr>
        <p:spPr>
          <a:xfrm>
            <a:off x="8341263" y="5803596"/>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spTree>
    <p:extLst>
      <p:ext uri="{BB962C8B-B14F-4D97-AF65-F5344CB8AC3E}">
        <p14:creationId xmlns:p14="http://schemas.microsoft.com/office/powerpoint/2010/main" val="41744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 calcmode="lin" valueType="num">
                                      <p:cBhvr additive="base">
                                        <p:cTn id="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F5C393-3379-D568-AA8B-068331CD9BE6}"/>
              </a:ext>
            </a:extLst>
          </p:cNvPr>
          <p:cNvSpPr txBox="1"/>
          <p:nvPr/>
        </p:nvSpPr>
        <p:spPr>
          <a:xfrm>
            <a:off x="8341263" y="5848741"/>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491275" cy="4884833"/>
          </a:xfrm>
        </p:spPr>
        <p:txBody>
          <a:bodyPr>
            <a:noAutofit/>
          </a:bodyPr>
          <a:lstStyle/>
          <a:p>
            <a:pPr>
              <a:lnSpc>
                <a:spcPct val="100000"/>
              </a:lnSpc>
              <a:spcBef>
                <a:spcPts val="1200"/>
              </a:spcBef>
            </a:pPr>
            <a:r>
              <a:rPr lang="en-US" sz="2200" b="1" dirty="0"/>
              <a:t>Clinical</a:t>
            </a:r>
            <a:r>
              <a:rPr lang="en-US" sz="2200" dirty="0"/>
              <a:t>: First exposure to diluted peanut butter; 2 hours since last feeding. No other solids. Develops widespread hives (chin, neck, chest, &amp; back) within 10 minutes.</a:t>
            </a:r>
          </a:p>
          <a:p>
            <a:pPr>
              <a:lnSpc>
                <a:spcPct val="100000"/>
              </a:lnSpc>
              <a:spcBef>
                <a:spcPts val="1200"/>
              </a:spcBef>
            </a:pPr>
            <a:r>
              <a:rPr lang="en-US" sz="2200" b="1" dirty="0"/>
              <a:t>Pediatrician</a:t>
            </a:r>
            <a:r>
              <a:rPr lang="en-US" sz="2200" dirty="0"/>
              <a:t>: prescribes epinephrine auto-injector and encourages Mom to eliminate peanuts while breastfeeding.</a:t>
            </a:r>
          </a:p>
          <a:p>
            <a:pPr>
              <a:lnSpc>
                <a:spcPct val="100000"/>
              </a:lnSpc>
              <a:spcBef>
                <a:spcPts val="1200"/>
              </a:spcBef>
            </a:pPr>
            <a:r>
              <a:rPr lang="en-US" sz="2200" b="1" dirty="0"/>
              <a:t>Family</a:t>
            </a:r>
            <a:r>
              <a:rPr lang="en-US" sz="2200" dirty="0"/>
              <a:t>: eliminates peanuts, peanut butter, and peanut-containing foods from house.</a:t>
            </a:r>
          </a:p>
          <a:p>
            <a:pPr>
              <a:lnSpc>
                <a:spcPct val="100000"/>
              </a:lnSpc>
              <a:spcBef>
                <a:spcPts val="1200"/>
              </a:spcBef>
            </a:pPr>
            <a:r>
              <a:rPr lang="en-US" sz="2200" b="1" dirty="0"/>
              <a:t>Pets</a:t>
            </a:r>
            <a:r>
              <a:rPr lang="en-US" sz="2200" dirty="0"/>
              <a:t>: family verifies dog food is peanut-free and gets rid of all dog treats that contain peanuts as well as dog toys that may have cross contact.</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a:t>
            </a:r>
          </a:p>
        </p:txBody>
      </p:sp>
      <p:pic>
        <p:nvPicPr>
          <p:cNvPr id="4" name="Picture 3">
            <a:extLst>
              <a:ext uri="{FF2B5EF4-FFF2-40B4-BE49-F238E27FC236}">
                <a16:creationId xmlns:a16="http://schemas.microsoft.com/office/drawing/2014/main" id="{A904D865-4766-0B13-7B76-D46842C9384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811" r="1811"/>
          <a:stretch/>
        </p:blipFill>
        <p:spPr>
          <a:xfrm>
            <a:off x="7897232" y="868146"/>
            <a:ext cx="3531959" cy="4884834"/>
          </a:xfrm>
          <a:prstGeom prst="rect">
            <a:avLst/>
          </a:prstGeom>
        </p:spPr>
      </p:pic>
      <p:sp>
        <p:nvSpPr>
          <p:cNvPr id="14" name="TextBox 13">
            <a:extLst>
              <a:ext uri="{FF2B5EF4-FFF2-40B4-BE49-F238E27FC236}">
                <a16:creationId xmlns:a16="http://schemas.microsoft.com/office/drawing/2014/main" id="{6AE53AA7-AB9F-35A5-3400-4F74634B8094}"/>
              </a:ext>
            </a:extLst>
          </p:cNvPr>
          <p:cNvSpPr txBox="1"/>
          <p:nvPr/>
        </p:nvSpPr>
        <p:spPr>
          <a:xfrm>
            <a:off x="7634818" y="3310563"/>
            <a:ext cx="4054262" cy="2246769"/>
          </a:xfrm>
          <a:prstGeom prst="rect">
            <a:avLst/>
          </a:prstGeom>
          <a:solidFill>
            <a:schemeClr val="bg1"/>
          </a:solidFill>
          <a:ln>
            <a:solidFill>
              <a:schemeClr val="tx1"/>
            </a:solidFill>
          </a:ln>
        </p:spPr>
        <p:txBody>
          <a:bodyPr wrap="square" rtlCol="0">
            <a:spAutoFit/>
          </a:bodyPr>
          <a:lstStyle/>
          <a:p>
            <a:pPr algn="ctr">
              <a:spcBef>
                <a:spcPts val="1200"/>
              </a:spcBef>
              <a:spcAft>
                <a:spcPts val="600"/>
              </a:spcAft>
            </a:pPr>
            <a:r>
              <a:rPr lang="en-US" sz="2400" dirty="0">
                <a:solidFill>
                  <a:srgbClr val="FF0000"/>
                </a:solidFill>
                <a:latin typeface="+mj-lt"/>
              </a:rPr>
              <a:t>What could have been done differently?</a:t>
            </a:r>
          </a:p>
          <a:p>
            <a:pPr marL="342900" indent="-342900">
              <a:spcBef>
                <a:spcPts val="600"/>
              </a:spcBef>
              <a:buFont typeface="Arial" panose="020B0604020202020204" pitchFamily="34" charset="0"/>
              <a:buChar char="•"/>
            </a:pPr>
            <a:r>
              <a:rPr lang="en-US" dirty="0"/>
              <a:t>No need for maternal elimination</a:t>
            </a:r>
          </a:p>
          <a:p>
            <a:pPr marL="342900" indent="-342900">
              <a:spcBef>
                <a:spcPts val="600"/>
              </a:spcBef>
              <a:buFont typeface="Arial" panose="020B0604020202020204" pitchFamily="34" charset="0"/>
              <a:buChar char="•"/>
            </a:pPr>
            <a:r>
              <a:rPr lang="en-US" dirty="0"/>
              <a:t>Training or demo of auto injector</a:t>
            </a:r>
          </a:p>
          <a:p>
            <a:pPr marL="342900" indent="-342900">
              <a:spcBef>
                <a:spcPts val="600"/>
              </a:spcBef>
              <a:buFont typeface="Arial" panose="020B0604020202020204" pitchFamily="34" charset="0"/>
              <a:buChar char="•"/>
            </a:pPr>
            <a:r>
              <a:rPr lang="en-US" dirty="0"/>
              <a:t>Reconsider peanut-free house (age of sibling ↑ their allergy risk)</a:t>
            </a:r>
          </a:p>
        </p:txBody>
      </p:sp>
    </p:spTree>
    <p:extLst>
      <p:ext uri="{BB962C8B-B14F-4D97-AF65-F5344CB8AC3E}">
        <p14:creationId xmlns:p14="http://schemas.microsoft.com/office/powerpoint/2010/main" val="23167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491275" cy="4884833"/>
          </a:xfrm>
        </p:spPr>
        <p:txBody>
          <a:bodyPr>
            <a:noAutofit/>
          </a:bodyPr>
          <a:lstStyle/>
          <a:p>
            <a:r>
              <a:rPr lang="en-US" sz="2200" b="1" dirty="0"/>
              <a:t>Family</a:t>
            </a:r>
            <a:r>
              <a:rPr lang="en-US" sz="2200" dirty="0"/>
              <a:t>: experiments with peanut alternatives; adds peanut exposures x2/week for siblings.</a:t>
            </a:r>
          </a:p>
          <a:p>
            <a:r>
              <a:rPr lang="en-US" sz="2200" b="1" dirty="0"/>
              <a:t>Clinical</a:t>
            </a:r>
            <a:r>
              <a:rPr lang="en-US" sz="2200" dirty="0"/>
              <a:t>: Infant has 2 more allergic reactions at 7 months (banana or avocado) &amp; 8 months (scrambled eggs)</a:t>
            </a:r>
          </a:p>
          <a:p>
            <a:pPr lvl="1"/>
            <a:r>
              <a:rPr lang="en-US" sz="1800" dirty="0">
                <a:sym typeface="Wingdings" panose="05000000000000000000" pitchFamily="2" charset="2"/>
              </a:rPr>
              <a:t>Mom request referral to Allergist</a:t>
            </a:r>
            <a:endParaRPr lang="en-US" sz="1800" dirty="0"/>
          </a:p>
          <a:p>
            <a:r>
              <a:rPr lang="en-US" sz="2200" b="1" dirty="0"/>
              <a:t>Diet</a:t>
            </a:r>
            <a:r>
              <a:rPr lang="en-US" sz="2200" dirty="0"/>
              <a:t>: Mom continues breastfeeding; parents scared to introduce new foods. At 9 months eating fruits, vegetables, wheat, oats, &amp; yogurt</a:t>
            </a:r>
          </a:p>
          <a:p>
            <a:r>
              <a:rPr lang="en-US" sz="2200" b="1" dirty="0"/>
              <a:t>Growth</a:t>
            </a:r>
            <a:r>
              <a:rPr lang="en-US" sz="2200" dirty="0"/>
              <a:t>: Height-for-age 69</a:t>
            </a:r>
            <a:r>
              <a:rPr lang="en-US" sz="2200" baseline="30000" dirty="0"/>
              <a:t>th</a:t>
            </a:r>
            <a:r>
              <a:rPr lang="en-US" sz="2200" dirty="0"/>
              <a:t> percentile (4m)</a:t>
            </a:r>
            <a:r>
              <a:rPr lang="en-US" sz="2200" dirty="0">
                <a:sym typeface="Wingdings" panose="05000000000000000000" pitchFamily="2" charset="2"/>
              </a:rPr>
              <a:t> </a:t>
            </a:r>
            <a:r>
              <a:rPr lang="en-US" sz="2200" dirty="0"/>
              <a:t> 38</a:t>
            </a:r>
            <a:r>
              <a:rPr lang="en-US" sz="2200" baseline="30000" dirty="0"/>
              <a:t>th</a:t>
            </a:r>
            <a:r>
              <a:rPr lang="en-US" sz="2200" dirty="0"/>
              <a:t> percentile (6m)</a:t>
            </a:r>
            <a:r>
              <a:rPr lang="en-US" sz="2200" dirty="0">
                <a:sym typeface="Wingdings" panose="05000000000000000000" pitchFamily="2" charset="2"/>
              </a:rPr>
              <a:t> 5</a:t>
            </a:r>
            <a:r>
              <a:rPr lang="en-US" sz="2200" baseline="30000" dirty="0">
                <a:sym typeface="Wingdings" panose="05000000000000000000" pitchFamily="2" charset="2"/>
              </a:rPr>
              <a:t>th</a:t>
            </a:r>
            <a:r>
              <a:rPr lang="en-US" sz="2200" dirty="0">
                <a:sym typeface="Wingdings" panose="05000000000000000000" pitchFamily="2" charset="2"/>
              </a:rPr>
              <a:t> percentile (10m). </a:t>
            </a:r>
            <a:endParaRPr lang="en-US" sz="2200" dirty="0"/>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 3 months later</a:t>
            </a:r>
          </a:p>
        </p:txBody>
      </p:sp>
      <p:pic>
        <p:nvPicPr>
          <p:cNvPr id="4" name="Picture 3" descr="A picture containing vector graphics&#10;&#10;Description automatically generated">
            <a:extLst>
              <a:ext uri="{FF2B5EF4-FFF2-40B4-BE49-F238E27FC236}">
                <a16:creationId xmlns:a16="http://schemas.microsoft.com/office/drawing/2014/main" id="{BB5F0242-A359-15A9-12DB-C82081ECC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185" y="1014113"/>
            <a:ext cx="3564006" cy="4752008"/>
          </a:xfrm>
          <a:prstGeom prst="rect">
            <a:avLst/>
          </a:prstGeom>
        </p:spPr>
      </p:pic>
      <p:sp>
        <p:nvSpPr>
          <p:cNvPr id="5" name="TextBox 4">
            <a:extLst>
              <a:ext uri="{FF2B5EF4-FFF2-40B4-BE49-F238E27FC236}">
                <a16:creationId xmlns:a16="http://schemas.microsoft.com/office/drawing/2014/main" id="{8233B90A-CC92-9D48-E11A-ACE06071AB45}"/>
              </a:ext>
            </a:extLst>
          </p:cNvPr>
          <p:cNvSpPr txBox="1"/>
          <p:nvPr/>
        </p:nvSpPr>
        <p:spPr>
          <a:xfrm>
            <a:off x="8305379" y="5825932"/>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sp>
        <p:nvSpPr>
          <p:cNvPr id="2" name="TextBox 1">
            <a:extLst>
              <a:ext uri="{FF2B5EF4-FFF2-40B4-BE49-F238E27FC236}">
                <a16:creationId xmlns:a16="http://schemas.microsoft.com/office/drawing/2014/main" id="{69A67CEB-55DE-3636-3E15-45CD559FEC4C}"/>
              </a:ext>
            </a:extLst>
          </p:cNvPr>
          <p:cNvSpPr txBox="1"/>
          <p:nvPr/>
        </p:nvSpPr>
        <p:spPr>
          <a:xfrm>
            <a:off x="7634818" y="3310563"/>
            <a:ext cx="4054262" cy="2246769"/>
          </a:xfrm>
          <a:prstGeom prst="rect">
            <a:avLst/>
          </a:prstGeom>
          <a:solidFill>
            <a:schemeClr val="bg1"/>
          </a:solidFill>
          <a:ln>
            <a:solidFill>
              <a:schemeClr val="tx1"/>
            </a:solidFill>
          </a:ln>
        </p:spPr>
        <p:txBody>
          <a:bodyPr wrap="square" rtlCol="0">
            <a:spAutoFit/>
          </a:bodyPr>
          <a:lstStyle/>
          <a:p>
            <a:pPr algn="ctr">
              <a:spcBef>
                <a:spcPts val="1200"/>
              </a:spcBef>
              <a:spcAft>
                <a:spcPts val="600"/>
              </a:spcAft>
            </a:pPr>
            <a:r>
              <a:rPr lang="en-US" sz="2400" dirty="0">
                <a:solidFill>
                  <a:srgbClr val="FF0000"/>
                </a:solidFill>
                <a:latin typeface="+mj-lt"/>
              </a:rPr>
              <a:t>What about a referral to a food allergy dietitian?</a:t>
            </a:r>
          </a:p>
          <a:p>
            <a:pPr marL="342900" indent="-342900">
              <a:spcBef>
                <a:spcPts val="600"/>
              </a:spcBef>
              <a:buFont typeface="Arial" panose="020B0604020202020204" pitchFamily="34" charset="0"/>
              <a:buChar char="•"/>
            </a:pPr>
            <a:r>
              <a:rPr lang="en-US" dirty="0"/>
              <a:t>Allergen labeling + cross contact</a:t>
            </a:r>
          </a:p>
          <a:p>
            <a:pPr marL="342900" indent="-342900">
              <a:spcBef>
                <a:spcPts val="600"/>
              </a:spcBef>
              <a:buFont typeface="Arial" panose="020B0604020202020204" pitchFamily="34" charset="0"/>
              <a:buChar char="•"/>
            </a:pPr>
            <a:r>
              <a:rPr lang="en-US" dirty="0"/>
              <a:t>Lower risk foods for diet variety</a:t>
            </a:r>
          </a:p>
          <a:p>
            <a:pPr marL="342900" indent="-342900">
              <a:spcBef>
                <a:spcPts val="600"/>
              </a:spcBef>
              <a:buFont typeface="Arial" panose="020B0604020202020204" pitchFamily="34" charset="0"/>
              <a:buChar char="•"/>
            </a:pPr>
            <a:r>
              <a:rPr lang="en-US" dirty="0"/>
              <a:t>Social support &amp; resources: </a:t>
            </a:r>
            <a:r>
              <a:rPr lang="en-US" b="1" dirty="0"/>
              <a:t>The Food Allergy Counselor Director</a:t>
            </a:r>
            <a:endParaRPr lang="en-US" dirty="0"/>
          </a:p>
        </p:txBody>
      </p:sp>
    </p:spTree>
    <p:extLst>
      <p:ext uri="{BB962C8B-B14F-4D97-AF65-F5344CB8AC3E}">
        <p14:creationId xmlns:p14="http://schemas.microsoft.com/office/powerpoint/2010/main" val="35299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491275" cy="4884833"/>
          </a:xfrm>
        </p:spPr>
        <p:txBody>
          <a:bodyPr>
            <a:noAutofit/>
          </a:bodyPr>
          <a:lstStyle/>
          <a:p>
            <a:pPr>
              <a:lnSpc>
                <a:spcPct val="100000"/>
              </a:lnSpc>
            </a:pPr>
            <a:r>
              <a:rPr lang="en-US" sz="2200" dirty="0"/>
              <a:t>Allergy Consult at 10.5months</a:t>
            </a:r>
          </a:p>
          <a:p>
            <a:pPr>
              <a:lnSpc>
                <a:spcPct val="100000"/>
              </a:lnSpc>
            </a:pPr>
            <a:r>
              <a:rPr lang="en-US" sz="2200" dirty="0"/>
              <a:t>Skin Prick Testing (SPT) done:</a:t>
            </a:r>
          </a:p>
          <a:p>
            <a:pPr lvl="1">
              <a:lnSpc>
                <a:spcPct val="100000"/>
              </a:lnSpc>
            </a:pPr>
            <a:r>
              <a:rPr lang="en-US" sz="2200" dirty="0"/>
              <a:t>positive for egg white, egg yolk, peanut</a:t>
            </a:r>
          </a:p>
          <a:p>
            <a:pPr lvl="1">
              <a:lnSpc>
                <a:spcPct val="100000"/>
              </a:lnSpc>
            </a:pPr>
            <a:r>
              <a:rPr lang="en-US" sz="2200" dirty="0"/>
              <a:t>negative for milk, soy, wheat, banana</a:t>
            </a:r>
          </a:p>
          <a:p>
            <a:pPr>
              <a:lnSpc>
                <a:spcPct val="100000"/>
              </a:lnSpc>
            </a:pPr>
            <a:r>
              <a:rPr lang="en-US" sz="2200" dirty="0"/>
              <a:t>Emergency Action Plan established for mild and severe reactions. </a:t>
            </a:r>
          </a:p>
          <a:p>
            <a:pPr>
              <a:lnSpc>
                <a:spcPct val="100000"/>
              </a:lnSpc>
            </a:pPr>
            <a:r>
              <a:rPr lang="en-US" sz="2200" dirty="0"/>
              <a:t>Instructions to introduce tree nuts at home</a:t>
            </a:r>
          </a:p>
          <a:p>
            <a:pPr>
              <a:lnSpc>
                <a:spcPct val="100000"/>
              </a:lnSpc>
            </a:pPr>
            <a:r>
              <a:rPr lang="en-US" sz="2200" dirty="0"/>
              <a:t>“How to read a label…” handout provided for milk-free, egg-free, soy-free, peanut-free, wheat-free, &amp; tree nut-free diets</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 </a:t>
            </a:r>
          </a:p>
        </p:txBody>
      </p:sp>
      <p:sp>
        <p:nvSpPr>
          <p:cNvPr id="4" name="TextBox 3">
            <a:extLst>
              <a:ext uri="{FF2B5EF4-FFF2-40B4-BE49-F238E27FC236}">
                <a16:creationId xmlns:a16="http://schemas.microsoft.com/office/drawing/2014/main" id="{BA6C466A-6071-1A42-DB3C-82A4E08AC46D}"/>
              </a:ext>
            </a:extLst>
          </p:cNvPr>
          <p:cNvSpPr txBox="1"/>
          <p:nvPr/>
        </p:nvSpPr>
        <p:spPr>
          <a:xfrm>
            <a:off x="8341263" y="5695749"/>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pic>
        <p:nvPicPr>
          <p:cNvPr id="5" name="Picture 4" descr="A picture containing text&#10;&#10;Description automatically generated">
            <a:extLst>
              <a:ext uri="{FF2B5EF4-FFF2-40B4-BE49-F238E27FC236}">
                <a16:creationId xmlns:a16="http://schemas.microsoft.com/office/drawing/2014/main" id="{BD3347B9-7D8B-918F-F27E-BBF5664DE99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3990" t="18551" r="17261"/>
          <a:stretch/>
        </p:blipFill>
        <p:spPr>
          <a:xfrm>
            <a:off x="7877184" y="682635"/>
            <a:ext cx="3565635" cy="4943364"/>
          </a:xfrm>
          <a:prstGeom prst="rect">
            <a:avLst/>
          </a:prstGeom>
        </p:spPr>
      </p:pic>
      <p:sp>
        <p:nvSpPr>
          <p:cNvPr id="14" name="TextBox 13">
            <a:extLst>
              <a:ext uri="{FF2B5EF4-FFF2-40B4-BE49-F238E27FC236}">
                <a16:creationId xmlns:a16="http://schemas.microsoft.com/office/drawing/2014/main" id="{6AE53AA7-AB9F-35A5-3400-4F74634B8094}"/>
              </a:ext>
            </a:extLst>
          </p:cNvPr>
          <p:cNvSpPr txBox="1"/>
          <p:nvPr/>
        </p:nvSpPr>
        <p:spPr>
          <a:xfrm>
            <a:off x="7694506" y="2862091"/>
            <a:ext cx="4029016" cy="2677656"/>
          </a:xfrm>
          <a:prstGeom prst="rect">
            <a:avLst/>
          </a:prstGeom>
          <a:solidFill>
            <a:schemeClr val="bg1"/>
          </a:solidFill>
          <a:ln>
            <a:solidFill>
              <a:schemeClr val="tx1"/>
            </a:solidFill>
          </a:ln>
        </p:spPr>
        <p:txBody>
          <a:bodyPr wrap="square" rtlCol="0">
            <a:spAutoFit/>
          </a:bodyPr>
          <a:lstStyle/>
          <a:p>
            <a:pPr algn="ctr">
              <a:spcBef>
                <a:spcPts val="1200"/>
              </a:spcBef>
              <a:spcAft>
                <a:spcPts val="1200"/>
              </a:spcAft>
            </a:pPr>
            <a:r>
              <a:rPr lang="en-US" sz="2400" dirty="0">
                <a:solidFill>
                  <a:srgbClr val="FF0000"/>
                </a:solidFill>
                <a:latin typeface="+mj-lt"/>
              </a:rPr>
              <a:t>What about a referral to a food allergy dietitian?</a:t>
            </a:r>
          </a:p>
          <a:p>
            <a:pPr marL="342900" indent="-342900">
              <a:spcBef>
                <a:spcPts val="600"/>
              </a:spcBef>
              <a:buFont typeface="Arial" panose="020B0604020202020204" pitchFamily="34" charset="0"/>
              <a:buChar char="•"/>
            </a:pPr>
            <a:r>
              <a:rPr lang="en-US" dirty="0"/>
              <a:t>Individualized avoidance strategy</a:t>
            </a:r>
          </a:p>
          <a:p>
            <a:pPr marL="342900" indent="-342900">
              <a:spcBef>
                <a:spcPts val="600"/>
              </a:spcBef>
              <a:buFont typeface="Arial" panose="020B0604020202020204" pitchFamily="34" charset="0"/>
              <a:buChar char="•"/>
            </a:pPr>
            <a:r>
              <a:rPr lang="en-US" dirty="0"/>
              <a:t>PALs and contacting a company</a:t>
            </a:r>
          </a:p>
          <a:p>
            <a:pPr marL="342900" indent="-342900">
              <a:spcBef>
                <a:spcPts val="600"/>
              </a:spcBef>
              <a:buFont typeface="Arial" panose="020B0604020202020204" pitchFamily="34" charset="0"/>
              <a:buChar char="•"/>
            </a:pPr>
            <a:r>
              <a:rPr lang="en-US" dirty="0"/>
              <a:t>Increase diet diversity</a:t>
            </a:r>
          </a:p>
          <a:p>
            <a:pPr marL="342900" indent="-342900">
              <a:spcBef>
                <a:spcPts val="600"/>
              </a:spcBef>
              <a:buFont typeface="Arial" panose="020B0604020202020204" pitchFamily="34" charset="0"/>
              <a:buChar char="•"/>
            </a:pPr>
            <a:r>
              <a:rPr lang="en-US" dirty="0"/>
              <a:t>Additional resources: support groups, kids books or TV shows</a:t>
            </a:r>
          </a:p>
        </p:txBody>
      </p:sp>
    </p:spTree>
    <p:extLst>
      <p:ext uri="{BB962C8B-B14F-4D97-AF65-F5344CB8AC3E}">
        <p14:creationId xmlns:p14="http://schemas.microsoft.com/office/powerpoint/2010/main" val="12607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3A85CD0D-13EC-0595-B88A-E36089F2E3DB}"/>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Food Allergy Diagnosis</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1171FA4-4835-5357-2E6F-625A4A4F1462}"/>
              </a:ext>
            </a:extLst>
          </p:cNvPr>
          <p:cNvSpPr>
            <a:spLocks noGrp="1"/>
          </p:cNvSpPr>
          <p:nvPr>
            <p:ph type="body" idx="1"/>
          </p:nvPr>
        </p:nvSpPr>
        <p:spPr>
          <a:xfrm>
            <a:off x="2566988" y="3962400"/>
            <a:ext cx="7058025" cy="581025"/>
          </a:xfrm>
        </p:spPr>
        <p:txBody>
          <a:bodyPr vert="horz" lIns="91440" tIns="45720" rIns="91440" bIns="45720" rtlCol="0" anchor="ctr">
            <a:normAutofit/>
          </a:bodyPr>
          <a:lstStyle/>
          <a:p>
            <a:pPr algn="ctr"/>
            <a:endParaRPr lang="en-US" sz="2800" kern="1200">
              <a:solidFill>
                <a:srgbClr val="FFFFFF"/>
              </a:solidFill>
              <a:latin typeface="+mn-lt"/>
              <a:ea typeface="+mn-ea"/>
              <a:cs typeface="+mn-cs"/>
            </a:endParaRPr>
          </a:p>
        </p:txBody>
      </p:sp>
    </p:spTree>
    <p:extLst>
      <p:ext uri="{BB962C8B-B14F-4D97-AF65-F5344CB8AC3E}">
        <p14:creationId xmlns:p14="http://schemas.microsoft.com/office/powerpoint/2010/main" val="36552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491275" cy="4884833"/>
          </a:xfrm>
        </p:spPr>
        <p:txBody>
          <a:bodyPr>
            <a:noAutofit/>
          </a:bodyPr>
          <a:lstStyle/>
          <a:p>
            <a:pPr>
              <a:lnSpc>
                <a:spcPct val="100000"/>
              </a:lnSpc>
            </a:pPr>
            <a:r>
              <a:rPr lang="en-US" sz="2200" b="1" dirty="0"/>
              <a:t>Diet</a:t>
            </a:r>
            <a:r>
              <a:rPr lang="en-US" sz="2200" dirty="0"/>
              <a:t>: weaned at 16 months; drinking whole milk, increasing food variety </a:t>
            </a:r>
          </a:p>
          <a:p>
            <a:pPr>
              <a:lnSpc>
                <a:spcPct val="100000"/>
              </a:lnSpc>
            </a:pPr>
            <a:r>
              <a:rPr lang="en-US" sz="2200" b="1" dirty="0"/>
              <a:t>Growth: </a:t>
            </a:r>
            <a:r>
              <a:rPr lang="en-US" sz="2200" dirty="0"/>
              <a:t>Height-for-age: 7</a:t>
            </a:r>
            <a:r>
              <a:rPr lang="en-US" sz="2200" baseline="30000" dirty="0"/>
              <a:t>th</a:t>
            </a:r>
            <a:r>
              <a:rPr lang="en-US" sz="2200" dirty="0"/>
              <a:t> percentile (15m) </a:t>
            </a:r>
            <a:r>
              <a:rPr lang="en-US" sz="2200" dirty="0">
                <a:sym typeface="Wingdings" panose="05000000000000000000" pitchFamily="2" charset="2"/>
              </a:rPr>
              <a:t> 15</a:t>
            </a:r>
            <a:r>
              <a:rPr lang="en-US" sz="2200" baseline="30000" dirty="0">
                <a:sym typeface="Wingdings" panose="05000000000000000000" pitchFamily="2" charset="2"/>
              </a:rPr>
              <a:t>th</a:t>
            </a:r>
            <a:r>
              <a:rPr lang="en-US" sz="2200" dirty="0">
                <a:sym typeface="Wingdings" panose="05000000000000000000" pitchFamily="2" charset="2"/>
              </a:rPr>
              <a:t> percentile (18m)</a:t>
            </a:r>
            <a:endParaRPr lang="en-US" sz="2200" dirty="0"/>
          </a:p>
          <a:p>
            <a:pPr>
              <a:lnSpc>
                <a:spcPct val="100000"/>
              </a:lnSpc>
            </a:pPr>
            <a:r>
              <a:rPr lang="en-US" sz="2200" b="1" dirty="0"/>
              <a:t>Clinical:</a:t>
            </a:r>
            <a:r>
              <a:rPr lang="en-US" sz="2200" dirty="0"/>
              <a:t> Allergic reaction to sprinkles (cross contact), none to accidental baked egg exposure </a:t>
            </a:r>
          </a:p>
          <a:p>
            <a:pPr>
              <a:lnSpc>
                <a:spcPct val="100000"/>
              </a:lnSpc>
            </a:pPr>
            <a:r>
              <a:rPr lang="en-US" sz="2200" dirty="0"/>
              <a:t>Oral Food Challenge (OFC) scheduled: </a:t>
            </a:r>
          </a:p>
          <a:p>
            <a:pPr lvl="1">
              <a:lnSpc>
                <a:spcPct val="100000"/>
              </a:lnSpc>
            </a:pPr>
            <a:r>
              <a:rPr lang="en-US" sz="2200" dirty="0"/>
              <a:t>Completed each dose without reaction</a:t>
            </a:r>
          </a:p>
          <a:p>
            <a:pPr lvl="1">
              <a:lnSpc>
                <a:spcPct val="100000"/>
              </a:lnSpc>
            </a:pPr>
            <a:r>
              <a:rPr lang="en-US" sz="2200" dirty="0"/>
              <a:t>Per Allergist, okay to eat baked egg</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 6 months later</a:t>
            </a:r>
          </a:p>
        </p:txBody>
      </p:sp>
      <p:sp>
        <p:nvSpPr>
          <p:cNvPr id="4" name="TextBox 3">
            <a:extLst>
              <a:ext uri="{FF2B5EF4-FFF2-40B4-BE49-F238E27FC236}">
                <a16:creationId xmlns:a16="http://schemas.microsoft.com/office/drawing/2014/main" id="{BA6C466A-6071-1A42-DB3C-82A4E08AC46D}"/>
              </a:ext>
            </a:extLst>
          </p:cNvPr>
          <p:cNvSpPr txBox="1"/>
          <p:nvPr/>
        </p:nvSpPr>
        <p:spPr>
          <a:xfrm>
            <a:off x="8341263" y="5695749"/>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pic>
        <p:nvPicPr>
          <p:cNvPr id="5" name="Picture 4" descr="A picture containing text, vector graphics&#10;&#10;Description automatically generated">
            <a:extLst>
              <a:ext uri="{FF2B5EF4-FFF2-40B4-BE49-F238E27FC236}">
                <a16:creationId xmlns:a16="http://schemas.microsoft.com/office/drawing/2014/main" id="{B3AC82E2-2E0D-FFAA-C9BF-ED3492AA3E7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959395" y="945870"/>
            <a:ext cx="3420645" cy="4559884"/>
          </a:xfrm>
          <a:prstGeom prst="rect">
            <a:avLst/>
          </a:prstGeom>
        </p:spPr>
      </p:pic>
      <p:sp>
        <p:nvSpPr>
          <p:cNvPr id="14" name="TextBox 13">
            <a:extLst>
              <a:ext uri="{FF2B5EF4-FFF2-40B4-BE49-F238E27FC236}">
                <a16:creationId xmlns:a16="http://schemas.microsoft.com/office/drawing/2014/main" id="{6AE53AA7-AB9F-35A5-3400-4F74634B8094}"/>
              </a:ext>
            </a:extLst>
          </p:cNvPr>
          <p:cNvSpPr txBox="1"/>
          <p:nvPr/>
        </p:nvSpPr>
        <p:spPr>
          <a:xfrm>
            <a:off x="7691562" y="2683815"/>
            <a:ext cx="3964772" cy="2954655"/>
          </a:xfrm>
          <a:prstGeom prst="rect">
            <a:avLst/>
          </a:prstGeom>
          <a:solidFill>
            <a:schemeClr val="bg1"/>
          </a:solidFill>
          <a:ln>
            <a:solidFill>
              <a:schemeClr val="tx1"/>
            </a:solidFill>
          </a:ln>
        </p:spPr>
        <p:txBody>
          <a:bodyPr wrap="square" rtlCol="0">
            <a:spAutoFit/>
          </a:bodyPr>
          <a:lstStyle/>
          <a:p>
            <a:pPr algn="ctr">
              <a:spcBef>
                <a:spcPts val="1200"/>
              </a:spcBef>
              <a:spcAft>
                <a:spcPts val="1200"/>
              </a:spcAft>
            </a:pPr>
            <a:r>
              <a:rPr lang="en-US" sz="2400" dirty="0">
                <a:solidFill>
                  <a:srgbClr val="FF0000"/>
                </a:solidFill>
                <a:latin typeface="+mj-lt"/>
              </a:rPr>
              <a:t>What about a referral to a food allergy dietitian?</a:t>
            </a:r>
          </a:p>
          <a:p>
            <a:pPr marL="285750" indent="-285750">
              <a:spcBef>
                <a:spcPts val="600"/>
              </a:spcBef>
              <a:buFont typeface="Arial" panose="020B0604020202020204" pitchFamily="34" charset="0"/>
              <a:buChar char="•"/>
            </a:pPr>
            <a:r>
              <a:rPr lang="en-US" dirty="0"/>
              <a:t>Help prepare for OFC</a:t>
            </a:r>
          </a:p>
          <a:p>
            <a:pPr marL="285750" indent="-285750">
              <a:spcBef>
                <a:spcPts val="600"/>
              </a:spcBef>
              <a:buFont typeface="Arial" panose="020B0604020202020204" pitchFamily="34" charset="0"/>
              <a:buChar char="•"/>
            </a:pPr>
            <a:r>
              <a:rPr lang="en-US" dirty="0"/>
              <a:t>Education on “baked eggs”</a:t>
            </a:r>
          </a:p>
          <a:p>
            <a:pPr marL="285750" indent="-285750">
              <a:spcBef>
                <a:spcPts val="600"/>
              </a:spcBef>
              <a:buFont typeface="Arial" panose="020B0604020202020204" pitchFamily="34" charset="0"/>
              <a:buChar char="•"/>
            </a:pPr>
            <a:r>
              <a:rPr lang="en-US" dirty="0"/>
              <a:t>Age-appropriate strategies for safely introducing tree nuts, fish</a:t>
            </a:r>
          </a:p>
          <a:p>
            <a:pPr marL="285750" indent="-285750">
              <a:spcBef>
                <a:spcPts val="600"/>
              </a:spcBef>
              <a:buFont typeface="Arial" panose="020B0604020202020204" pitchFamily="34" charset="0"/>
              <a:buChar char="•"/>
            </a:pPr>
            <a:r>
              <a:rPr lang="en-US" dirty="0"/>
              <a:t>More resources: Chef cards, navigating daycare or playdates</a:t>
            </a:r>
          </a:p>
        </p:txBody>
      </p:sp>
    </p:spTree>
    <p:extLst>
      <p:ext uri="{BB962C8B-B14F-4D97-AF65-F5344CB8AC3E}">
        <p14:creationId xmlns:p14="http://schemas.microsoft.com/office/powerpoint/2010/main" val="41203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2CC403-21CD-41DF-BAC4-329D7FF03C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13AA5FE-3FFC-4725-9ADD-E428544EC6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4FA70700-3F72-44D4-8175-FEB2B9B23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93C0F6-5741-4C9D-90FF-A25824BFC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1B2E1B-E962-432C-ADA1-2934CE3C54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653717E-6F8C-43E0-9893-C03AE87D1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B14B4-EC3F-47C7-9AF3-B0E017B75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6160" y="391886"/>
            <a:ext cx="402901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5FC1BD8-ECEF-BF5B-54AD-33C153CB6EED}"/>
              </a:ext>
            </a:extLst>
          </p:cNvPr>
          <p:cNvSpPr>
            <a:spLocks noGrp="1"/>
          </p:cNvSpPr>
          <p:nvPr>
            <p:ph idx="1"/>
          </p:nvPr>
        </p:nvSpPr>
        <p:spPr>
          <a:xfrm>
            <a:off x="907052" y="1690688"/>
            <a:ext cx="6491275" cy="4884833"/>
          </a:xfrm>
        </p:spPr>
        <p:txBody>
          <a:bodyPr>
            <a:noAutofit/>
          </a:bodyPr>
          <a:lstStyle/>
          <a:p>
            <a:pPr>
              <a:lnSpc>
                <a:spcPct val="100000"/>
              </a:lnSpc>
            </a:pPr>
            <a:r>
              <a:rPr lang="en-US" sz="2200" b="1" dirty="0"/>
              <a:t>Diet</a:t>
            </a:r>
            <a:r>
              <a:rPr lang="en-US" sz="2200" dirty="0"/>
              <a:t>: “normal” for age; eating pecans &amp; almonds</a:t>
            </a:r>
          </a:p>
          <a:p>
            <a:pPr>
              <a:lnSpc>
                <a:spcPct val="100000"/>
              </a:lnSpc>
            </a:pPr>
            <a:r>
              <a:rPr lang="en-US" sz="2200" b="1" dirty="0"/>
              <a:t>Clinical</a:t>
            </a:r>
            <a:r>
              <a:rPr lang="en-US" sz="2200" dirty="0"/>
              <a:t>: 3 possible allergic reactions to walnuts vs. peanut cross contact</a:t>
            </a:r>
          </a:p>
          <a:p>
            <a:pPr>
              <a:lnSpc>
                <a:spcPct val="100000"/>
              </a:lnSpc>
            </a:pPr>
            <a:r>
              <a:rPr lang="en-US" sz="2200" dirty="0"/>
              <a:t>Skin Prick Testing (SPT) done:</a:t>
            </a:r>
          </a:p>
          <a:p>
            <a:pPr lvl="1">
              <a:lnSpc>
                <a:spcPct val="100000"/>
              </a:lnSpc>
            </a:pPr>
            <a:r>
              <a:rPr lang="en-US" sz="2200" dirty="0"/>
              <a:t>positive for peanut (12x18 </a:t>
            </a:r>
            <a:r>
              <a:rPr lang="en-US" sz="2200" dirty="0">
                <a:sym typeface="Wingdings" panose="05000000000000000000" pitchFamily="2" charset="2"/>
              </a:rPr>
              <a:t> 4x4)</a:t>
            </a:r>
            <a:endParaRPr lang="en-US" sz="2200" dirty="0"/>
          </a:p>
          <a:p>
            <a:pPr lvl="1">
              <a:lnSpc>
                <a:spcPct val="100000"/>
              </a:lnSpc>
            </a:pPr>
            <a:r>
              <a:rPr lang="en-US" sz="2200" dirty="0"/>
              <a:t>negative for egg, walnut, avocado</a:t>
            </a:r>
          </a:p>
          <a:p>
            <a:pPr>
              <a:lnSpc>
                <a:spcPct val="100000"/>
              </a:lnSpc>
            </a:pPr>
            <a:r>
              <a:rPr lang="en-US" sz="2200" dirty="0"/>
              <a:t>Oral Food Challenge (OFC) scheduled:</a:t>
            </a:r>
          </a:p>
          <a:p>
            <a:pPr lvl="1">
              <a:lnSpc>
                <a:spcPct val="100000"/>
              </a:lnSpc>
            </a:pPr>
            <a:r>
              <a:rPr lang="en-US" sz="2200" dirty="0"/>
              <a:t>Refused to eat scrambled eggs; did swallow crumbs + ketchup during initial dose</a:t>
            </a:r>
          </a:p>
          <a:p>
            <a:pPr lvl="1">
              <a:lnSpc>
                <a:spcPct val="100000"/>
              </a:lnSpc>
            </a:pPr>
            <a:r>
              <a:rPr lang="en-US" sz="2200" dirty="0"/>
              <a:t>Per Allergist, offer “crumbs” of egg at home</a:t>
            </a:r>
          </a:p>
        </p:txBody>
      </p:sp>
      <p:sp>
        <p:nvSpPr>
          <p:cNvPr id="9" name="Title 8">
            <a:extLst>
              <a:ext uri="{FF2B5EF4-FFF2-40B4-BE49-F238E27FC236}">
                <a16:creationId xmlns:a16="http://schemas.microsoft.com/office/drawing/2014/main" id="{2F5EEFA3-7B63-8F9B-D563-8E4F9C0330BE}"/>
              </a:ext>
            </a:extLst>
          </p:cNvPr>
          <p:cNvSpPr>
            <a:spLocks noGrp="1"/>
          </p:cNvSpPr>
          <p:nvPr>
            <p:ph type="title"/>
          </p:nvPr>
        </p:nvSpPr>
        <p:spPr/>
        <p:txBody>
          <a:bodyPr/>
          <a:lstStyle/>
          <a:p>
            <a:r>
              <a:rPr lang="en-US" dirty="0"/>
              <a:t>Case Study: 6 months later</a:t>
            </a:r>
          </a:p>
        </p:txBody>
      </p:sp>
      <p:sp>
        <p:nvSpPr>
          <p:cNvPr id="4" name="TextBox 3">
            <a:extLst>
              <a:ext uri="{FF2B5EF4-FFF2-40B4-BE49-F238E27FC236}">
                <a16:creationId xmlns:a16="http://schemas.microsoft.com/office/drawing/2014/main" id="{BA6C466A-6071-1A42-DB3C-82A4E08AC46D}"/>
              </a:ext>
            </a:extLst>
          </p:cNvPr>
          <p:cNvSpPr txBox="1"/>
          <p:nvPr/>
        </p:nvSpPr>
        <p:spPr>
          <a:xfrm>
            <a:off x="8341263" y="5695749"/>
            <a:ext cx="2678810" cy="523220"/>
          </a:xfrm>
          <a:prstGeom prst="rect">
            <a:avLst/>
          </a:prstGeom>
          <a:noFill/>
        </p:spPr>
        <p:txBody>
          <a:bodyPr wrap="none" rtlCol="0">
            <a:spAutoFit/>
          </a:bodyPr>
          <a:lstStyle/>
          <a:p>
            <a:pPr algn="ctr"/>
            <a:r>
              <a:rPr lang="en-US" sz="1400" dirty="0"/>
              <a:t>Illustrations by Olive Phan </a:t>
            </a:r>
          </a:p>
          <a:p>
            <a:pPr algn="ctr"/>
            <a:r>
              <a:rPr lang="en-US" sz="1400" dirty="0"/>
              <a:t>© 2022 Lisa Woodruff Nutrition </a:t>
            </a:r>
          </a:p>
        </p:txBody>
      </p:sp>
      <p:pic>
        <p:nvPicPr>
          <p:cNvPr id="5" name="Picture 4" descr="A picture containing text, person, toy, doll&#10;&#10;Description automatically generated">
            <a:extLst>
              <a:ext uri="{FF2B5EF4-FFF2-40B4-BE49-F238E27FC236}">
                <a16:creationId xmlns:a16="http://schemas.microsoft.com/office/drawing/2014/main" id="{42C0FDAF-21E0-B275-0C0E-5BE2B6D70E3C}"/>
              </a:ext>
            </a:extLst>
          </p:cNvPr>
          <p:cNvPicPr>
            <a:picLocks noChangeAspect="1"/>
          </p:cNvPicPr>
          <p:nvPr/>
        </p:nvPicPr>
        <p:blipFill rotWithShape="1">
          <a:blip r:embed="rId3">
            <a:extLst>
              <a:ext uri="{28A0092B-C50C-407E-A947-70E740481C1C}">
                <a14:useLocalDpi xmlns:a14="http://schemas.microsoft.com/office/drawing/2010/main" val="0"/>
              </a:ext>
            </a:extLst>
          </a:blip>
          <a:srcRect r="2763"/>
          <a:stretch/>
        </p:blipFill>
        <p:spPr>
          <a:xfrm>
            <a:off x="7936160" y="716032"/>
            <a:ext cx="3493031" cy="4789722"/>
          </a:xfrm>
          <a:prstGeom prst="rect">
            <a:avLst/>
          </a:prstGeom>
        </p:spPr>
      </p:pic>
      <p:sp>
        <p:nvSpPr>
          <p:cNvPr id="14" name="TextBox 13">
            <a:extLst>
              <a:ext uri="{FF2B5EF4-FFF2-40B4-BE49-F238E27FC236}">
                <a16:creationId xmlns:a16="http://schemas.microsoft.com/office/drawing/2014/main" id="{6AE53AA7-AB9F-35A5-3400-4F74634B8094}"/>
              </a:ext>
            </a:extLst>
          </p:cNvPr>
          <p:cNvSpPr txBox="1"/>
          <p:nvPr/>
        </p:nvSpPr>
        <p:spPr>
          <a:xfrm>
            <a:off x="7666159" y="3199323"/>
            <a:ext cx="4029017" cy="2400657"/>
          </a:xfrm>
          <a:prstGeom prst="rect">
            <a:avLst/>
          </a:prstGeom>
          <a:solidFill>
            <a:schemeClr val="bg1"/>
          </a:solidFill>
          <a:ln>
            <a:solidFill>
              <a:schemeClr val="tx1"/>
            </a:solidFill>
          </a:ln>
        </p:spPr>
        <p:txBody>
          <a:bodyPr wrap="square" rtlCol="0">
            <a:spAutoFit/>
          </a:bodyPr>
          <a:lstStyle/>
          <a:p>
            <a:pPr algn="ctr">
              <a:spcBef>
                <a:spcPts val="1200"/>
              </a:spcBef>
              <a:spcAft>
                <a:spcPts val="1200"/>
              </a:spcAft>
            </a:pPr>
            <a:r>
              <a:rPr lang="en-US" sz="2400" dirty="0">
                <a:solidFill>
                  <a:srgbClr val="FF0000"/>
                </a:solidFill>
                <a:latin typeface="+mj-lt"/>
              </a:rPr>
              <a:t>What about a referral to a food allergy dietitian?</a:t>
            </a:r>
          </a:p>
          <a:p>
            <a:pPr marL="285750" indent="-285750">
              <a:spcBef>
                <a:spcPts val="600"/>
              </a:spcBef>
              <a:buFont typeface="Arial" panose="020B0604020202020204" pitchFamily="34" charset="0"/>
              <a:buChar char="•"/>
            </a:pPr>
            <a:r>
              <a:rPr lang="en-US" dirty="0"/>
              <a:t>Help prepare for OFC</a:t>
            </a:r>
          </a:p>
          <a:p>
            <a:pPr marL="285750" indent="-285750">
              <a:spcBef>
                <a:spcPts val="600"/>
              </a:spcBef>
              <a:buFont typeface="Arial" panose="020B0604020202020204" pitchFamily="34" charset="0"/>
              <a:buChar char="•"/>
            </a:pPr>
            <a:r>
              <a:rPr lang="en-US" dirty="0"/>
              <a:t>Strategies to incorporate egg</a:t>
            </a:r>
          </a:p>
          <a:p>
            <a:pPr marL="285750" indent="-285750">
              <a:spcBef>
                <a:spcPts val="600"/>
              </a:spcBef>
              <a:buFont typeface="Arial" panose="020B0604020202020204" pitchFamily="34" charset="0"/>
              <a:buChar char="•"/>
            </a:pPr>
            <a:r>
              <a:rPr lang="en-US" dirty="0"/>
              <a:t>Selective eating with food allergies </a:t>
            </a:r>
          </a:p>
          <a:p>
            <a:pPr marL="285750" indent="-285750">
              <a:spcBef>
                <a:spcPts val="600"/>
              </a:spcBef>
              <a:buFont typeface="Arial" panose="020B0604020202020204" pitchFamily="34" charset="0"/>
              <a:buChar char="•"/>
            </a:pPr>
            <a:r>
              <a:rPr lang="en-US" dirty="0"/>
              <a:t>Additional resources as needed</a:t>
            </a:r>
          </a:p>
        </p:txBody>
      </p:sp>
    </p:spTree>
    <p:extLst>
      <p:ext uri="{BB962C8B-B14F-4D97-AF65-F5344CB8AC3E}">
        <p14:creationId xmlns:p14="http://schemas.microsoft.com/office/powerpoint/2010/main" val="13098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C2638-4DE5-A01F-FA20-391FE2FF04F0}"/>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kern="1200" dirty="0">
                <a:latin typeface="+mj-lt"/>
                <a:ea typeface="+mj-ea"/>
                <a:cs typeface="+mj-cs"/>
              </a:rPr>
              <a:t>Questions?</a:t>
            </a:r>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25504D-FF9B-C7B5-A672-8A6813E655DD}"/>
              </a:ext>
            </a:extLst>
          </p:cNvPr>
          <p:cNvSpPr>
            <a:spLocks noGrp="1"/>
          </p:cNvSpPr>
          <p:nvPr>
            <p:ph idx="1"/>
          </p:nvPr>
        </p:nvSpPr>
        <p:spPr>
          <a:xfrm>
            <a:off x="590719" y="2922724"/>
            <a:ext cx="4559425" cy="3387366"/>
          </a:xfrm>
        </p:spPr>
        <p:txBody>
          <a:bodyPr vert="horz" lIns="91440" tIns="45720" rIns="91440" bIns="45720" rtlCol="0" anchor="t">
            <a:normAutofit/>
          </a:bodyPr>
          <a:lstStyle/>
          <a:p>
            <a:pPr marL="0" indent="0">
              <a:lnSpc>
                <a:spcPct val="100000"/>
              </a:lnSpc>
              <a:buNone/>
            </a:pPr>
            <a:r>
              <a:rPr lang="en-US" sz="2000" kern="1200" dirty="0">
                <a:latin typeface="+mn-lt"/>
                <a:ea typeface="+mn-ea"/>
                <a:cs typeface="+mn-cs"/>
              </a:rPr>
              <a:t>hello@lisawoodruffnutrition.com</a:t>
            </a:r>
          </a:p>
          <a:p>
            <a:pPr marL="0" indent="0">
              <a:lnSpc>
                <a:spcPct val="100000"/>
              </a:lnSpc>
              <a:spcBef>
                <a:spcPts val="1800"/>
              </a:spcBef>
              <a:buNone/>
            </a:pPr>
            <a:r>
              <a:rPr lang="en-US" sz="2000" dirty="0"/>
              <a:t>@allergy.friendly.nutrition </a:t>
            </a:r>
          </a:p>
          <a:p>
            <a:pPr marL="0" indent="0">
              <a:lnSpc>
                <a:spcPct val="100000"/>
              </a:lnSpc>
              <a:spcBef>
                <a:spcPts val="600"/>
              </a:spcBef>
              <a:buNone/>
            </a:pPr>
            <a:r>
              <a:rPr lang="en-US" sz="2000" dirty="0"/>
              <a:t>@beafoodallergyhelper</a:t>
            </a:r>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8715A4-2299-8E92-9D44-4F3AE6EC8A1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531" b="1531"/>
          <a:stretch/>
        </p:blipFill>
        <p:spPr>
          <a:xfrm>
            <a:off x="5977788" y="799352"/>
            <a:ext cx="5425410" cy="5259296"/>
          </a:xfrm>
          <a:prstGeom prst="rect">
            <a:avLst/>
          </a:prstGeom>
        </p:spPr>
      </p:pic>
    </p:spTree>
    <p:extLst>
      <p:ext uri="{BB962C8B-B14F-4D97-AF65-F5344CB8AC3E}">
        <p14:creationId xmlns:p14="http://schemas.microsoft.com/office/powerpoint/2010/main" val="19721771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F276-9FF0-761E-7394-64B84DB8750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5B008B2-A9EA-56A2-2420-A7C73130886E}"/>
              </a:ext>
            </a:extLst>
          </p:cNvPr>
          <p:cNvSpPr>
            <a:spLocks noGrp="1"/>
          </p:cNvSpPr>
          <p:nvPr>
            <p:ph idx="1"/>
          </p:nvPr>
        </p:nvSpPr>
        <p:spPr>
          <a:xfrm>
            <a:off x="414338" y="1525583"/>
            <a:ext cx="11372850" cy="4351338"/>
          </a:xfrm>
        </p:spPr>
        <p:txBody>
          <a:bodyPr>
            <a:noAutofit/>
          </a:bodyPr>
          <a:lstStyle/>
          <a:p>
            <a:pPr>
              <a:lnSpc>
                <a:spcPct val="110000"/>
              </a:lnSpc>
            </a:pPr>
            <a:r>
              <a:rPr lang="en-US" sz="1500" dirty="0"/>
              <a:t>“AAAAI Work Group Report:” Bird JA, Leonard S, </a:t>
            </a:r>
            <a:r>
              <a:rPr lang="en-US" sz="1500" dirty="0" err="1"/>
              <a:t>Groetch</a:t>
            </a:r>
            <a:r>
              <a:rPr lang="en-US" sz="1500" dirty="0"/>
              <a:t> M, et al. Conducting an Oral Food Challenge: An Update to the 2009 Adverse Reactions to Foods Committee Work Group Report. </a:t>
            </a:r>
            <a:r>
              <a:rPr lang="en-US" sz="1500" i="1" dirty="0"/>
              <a:t>J Allergy Clin Immunol </a:t>
            </a:r>
            <a:r>
              <a:rPr lang="en-US" sz="1500" i="1" dirty="0" err="1"/>
              <a:t>Pract</a:t>
            </a:r>
            <a:r>
              <a:rPr lang="en-US" sz="1500" dirty="0"/>
              <a:t>. 2020;8(1):75-90.e17. doi:10.1016/j.jaip.2019.09.029</a:t>
            </a:r>
          </a:p>
          <a:p>
            <a:pPr>
              <a:lnSpc>
                <a:spcPct val="110000"/>
              </a:lnSpc>
            </a:pPr>
            <a:r>
              <a:rPr lang="en-US" sz="1500" dirty="0"/>
              <a:t>Clark S, </a:t>
            </a:r>
            <a:r>
              <a:rPr lang="en-US" sz="1500" dirty="0" err="1"/>
              <a:t>Espinola</a:t>
            </a:r>
            <a:r>
              <a:rPr lang="en-US" sz="1500" dirty="0"/>
              <a:t> J, Rudders SA, Banerji A, Camargo CA Jr. Frequency of US emergency department visits for food-related acute allergic reactions. </a:t>
            </a:r>
            <a:r>
              <a:rPr lang="en-US" sz="1500" i="1" dirty="0"/>
              <a:t>J Allergy Clin Immunol</a:t>
            </a:r>
            <a:r>
              <a:rPr lang="en-US" sz="1500" dirty="0"/>
              <a:t>. 2011;127(3):682-683. doi:10.1016/j.jaci.2010.10.040</a:t>
            </a:r>
          </a:p>
          <a:p>
            <a:pPr>
              <a:lnSpc>
                <a:spcPct val="110000"/>
              </a:lnSpc>
            </a:pPr>
            <a:r>
              <a:rPr lang="en-US" sz="1500" dirty="0"/>
              <a:t>Cox AL, </a:t>
            </a:r>
            <a:r>
              <a:rPr lang="en-US" sz="1500" dirty="0" err="1"/>
              <a:t>Eigenmann</a:t>
            </a:r>
            <a:r>
              <a:rPr lang="en-US" sz="1500" dirty="0"/>
              <a:t> PA, </a:t>
            </a:r>
            <a:r>
              <a:rPr lang="en-US" sz="1500" dirty="0" err="1"/>
              <a:t>Sicherer</a:t>
            </a:r>
            <a:r>
              <a:rPr lang="en-US" sz="1500" dirty="0"/>
              <a:t> SH. Clinical Relevance of Cross-Reactivity in Food Allergy. </a:t>
            </a:r>
            <a:r>
              <a:rPr lang="en-US" sz="1500" i="1" dirty="0"/>
              <a:t>J Allergy Clin Immunol </a:t>
            </a:r>
            <a:r>
              <a:rPr lang="en-US" sz="1500" i="1" dirty="0" err="1"/>
              <a:t>Pract</a:t>
            </a:r>
            <a:r>
              <a:rPr lang="en-US" sz="1500" dirty="0"/>
              <a:t>. 2021;9(1):82-99. doi:10.1016/j.jaip.2020.09.030</a:t>
            </a:r>
          </a:p>
          <a:p>
            <a:pPr>
              <a:lnSpc>
                <a:spcPct val="110000"/>
              </a:lnSpc>
            </a:pPr>
            <a:r>
              <a:rPr lang="en-US" sz="1500" dirty="0"/>
              <a:t>Du Toit G, Roberts G, Sayre PH, et al. Randomized trial of peanut consumption in infants at risk for peanut allergy [published correction appears in N </a:t>
            </a:r>
            <a:r>
              <a:rPr lang="en-US" sz="1500" dirty="0" err="1"/>
              <a:t>Engl</a:t>
            </a:r>
            <a:r>
              <a:rPr lang="en-US" sz="1500" dirty="0"/>
              <a:t> J Med. 2016 Jul 28;375(4):398]. </a:t>
            </a:r>
            <a:r>
              <a:rPr lang="en-US" sz="1500" i="1" dirty="0"/>
              <a:t>N </a:t>
            </a:r>
            <a:r>
              <a:rPr lang="en-US" sz="1500" i="1" dirty="0" err="1"/>
              <a:t>Engl</a:t>
            </a:r>
            <a:r>
              <a:rPr lang="en-US" sz="1500" i="1" dirty="0"/>
              <a:t> J Med</a:t>
            </a:r>
            <a:r>
              <a:rPr lang="en-US" sz="1500" dirty="0"/>
              <a:t>. 2015;372(9):803-813. doi:10.1056/NEJMoa1414850</a:t>
            </a:r>
          </a:p>
          <a:p>
            <a:pPr>
              <a:lnSpc>
                <a:spcPct val="110000"/>
              </a:lnSpc>
            </a:pPr>
            <a:r>
              <a:rPr lang="en-US" sz="1500" dirty="0"/>
              <a:t>Durban R, </a:t>
            </a:r>
            <a:r>
              <a:rPr lang="en-US" sz="1500" dirty="0" err="1"/>
              <a:t>Groetch</a:t>
            </a:r>
            <a:r>
              <a:rPr lang="en-US" sz="1500" dirty="0"/>
              <a:t> M, Meyer R, et al. Dietary Management of Food Allergy. </a:t>
            </a:r>
            <a:r>
              <a:rPr lang="en-US" sz="1500" i="1" dirty="0"/>
              <a:t>Immunol Allergy Clin North Am</a:t>
            </a:r>
            <a:r>
              <a:rPr lang="en-US" sz="1500" dirty="0"/>
              <a:t>. 2021;41(2):233-270. doi:10.1016/j.iac.2021.01.009</a:t>
            </a:r>
          </a:p>
          <a:p>
            <a:pPr>
              <a:lnSpc>
                <a:spcPct val="110000"/>
              </a:lnSpc>
            </a:pPr>
            <a:r>
              <a:rPr lang="en-US" sz="1500" dirty="0" err="1"/>
              <a:t>Eigenmann</a:t>
            </a:r>
            <a:r>
              <a:rPr lang="en-US" sz="1500" dirty="0"/>
              <a:t> PA, Beyer K, Lack G, et al. Are avoidance diets still warranted in children with atopic dermatitis?. </a:t>
            </a:r>
            <a:r>
              <a:rPr lang="en-US" sz="1500" i="1" dirty="0" err="1"/>
              <a:t>Pediatr</a:t>
            </a:r>
            <a:r>
              <a:rPr lang="en-US" sz="1500" i="1" dirty="0"/>
              <a:t> Allergy Immunol</a:t>
            </a:r>
            <a:r>
              <a:rPr lang="en-US" sz="1500" dirty="0"/>
              <a:t>. 2020;31(1):19-26. doi:10.1111/pai.13104</a:t>
            </a:r>
          </a:p>
          <a:p>
            <a:pPr>
              <a:lnSpc>
                <a:spcPct val="110000"/>
              </a:lnSpc>
            </a:pPr>
            <a:r>
              <a:rPr lang="en-US" sz="1500" dirty="0"/>
              <a:t>Ford LS, Taylor SL, </a:t>
            </a:r>
            <a:r>
              <a:rPr lang="en-US" sz="1500" dirty="0" err="1"/>
              <a:t>Pacenza</a:t>
            </a:r>
            <a:r>
              <a:rPr lang="en-US" sz="1500" dirty="0"/>
              <a:t> R, Niemann LM, Lambrecht DM, </a:t>
            </a:r>
            <a:r>
              <a:rPr lang="en-US" sz="1500" dirty="0" err="1"/>
              <a:t>Sicherer</a:t>
            </a:r>
            <a:r>
              <a:rPr lang="en-US" sz="1500" dirty="0"/>
              <a:t> SH. Food allergen advisory labeling and product contamination with egg, milk, and peanut. </a:t>
            </a:r>
            <a:r>
              <a:rPr lang="en-US" sz="1500" i="1" dirty="0"/>
              <a:t>J Allergy Clin Immunol</a:t>
            </a:r>
            <a:r>
              <a:rPr lang="en-US" sz="1500" dirty="0"/>
              <a:t>. 2010;126(2):384-385. doi:10.1016/j.jaci.2010.05.034</a:t>
            </a:r>
          </a:p>
          <a:p>
            <a:pPr>
              <a:lnSpc>
                <a:spcPct val="110000"/>
              </a:lnSpc>
            </a:pPr>
            <a:r>
              <a:rPr lang="en-US" sz="1500" dirty="0" err="1"/>
              <a:t>Gamirova</a:t>
            </a:r>
            <a:r>
              <a:rPr lang="en-US" sz="1500" dirty="0"/>
              <a:t> A, </a:t>
            </a:r>
            <a:r>
              <a:rPr lang="en-US" sz="1500" dirty="0" err="1"/>
              <a:t>Berbenyuk</a:t>
            </a:r>
            <a:r>
              <a:rPr lang="en-US" sz="1500" dirty="0"/>
              <a:t> A, </a:t>
            </a:r>
            <a:r>
              <a:rPr lang="en-US" sz="1500" dirty="0" err="1"/>
              <a:t>Levina</a:t>
            </a:r>
            <a:r>
              <a:rPr lang="en-US" sz="1500" dirty="0"/>
              <a:t> D, et al. Food Proteins in Human Breast Milk and Probability of </a:t>
            </a:r>
            <a:r>
              <a:rPr lang="en-US" sz="1500" dirty="0" err="1"/>
              <a:t>IgE</a:t>
            </a:r>
            <a:r>
              <a:rPr lang="en-US" sz="1500" dirty="0"/>
              <a:t>-Mediated Allergic Reaction in Children During Breastfeeding: A Systematic Review. </a:t>
            </a:r>
            <a:r>
              <a:rPr lang="en-US" sz="1500" i="1" dirty="0"/>
              <a:t>J Allergy Clin Immunol </a:t>
            </a:r>
            <a:r>
              <a:rPr lang="en-US" sz="1500" i="1" dirty="0" err="1"/>
              <a:t>Pract</a:t>
            </a:r>
            <a:r>
              <a:rPr lang="en-US" sz="1500" dirty="0"/>
              <a:t>. 2022;10(5):1312-1324.e8.</a:t>
            </a:r>
          </a:p>
        </p:txBody>
      </p:sp>
    </p:spTree>
    <p:extLst>
      <p:ext uri="{BB962C8B-B14F-4D97-AF65-F5344CB8AC3E}">
        <p14:creationId xmlns:p14="http://schemas.microsoft.com/office/powerpoint/2010/main" val="1166347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F276-9FF0-761E-7394-64B84DB8750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5B008B2-A9EA-56A2-2420-A7C73130886E}"/>
              </a:ext>
            </a:extLst>
          </p:cNvPr>
          <p:cNvSpPr>
            <a:spLocks noGrp="1"/>
          </p:cNvSpPr>
          <p:nvPr>
            <p:ph idx="1"/>
          </p:nvPr>
        </p:nvSpPr>
        <p:spPr>
          <a:xfrm>
            <a:off x="409575" y="1541420"/>
            <a:ext cx="11372850" cy="4351338"/>
          </a:xfrm>
        </p:spPr>
        <p:txBody>
          <a:bodyPr>
            <a:noAutofit/>
          </a:bodyPr>
          <a:lstStyle/>
          <a:p>
            <a:pPr>
              <a:lnSpc>
                <a:spcPct val="110000"/>
              </a:lnSpc>
            </a:pPr>
            <a:r>
              <a:rPr lang="en-US" sz="1500" dirty="0" err="1"/>
              <a:t>Groetch</a:t>
            </a:r>
            <a:r>
              <a:rPr lang="en-US" sz="1500" dirty="0"/>
              <a:t> M, Baker MG, Durban R, Meyer R, Venter C, </a:t>
            </a:r>
            <a:r>
              <a:rPr lang="en-US" sz="1500" dirty="0" err="1"/>
              <a:t>Muraro</a:t>
            </a:r>
            <a:r>
              <a:rPr lang="en-US" sz="1500" dirty="0"/>
              <a:t> A. The practical dietary management of food protein-induced enterocolitis syndrome. </a:t>
            </a:r>
            <a:r>
              <a:rPr lang="en-US" sz="1500" i="1" dirty="0"/>
              <a:t>Ann Allergy Asthma Immunol</a:t>
            </a:r>
            <a:r>
              <a:rPr lang="en-US" sz="1500" dirty="0"/>
              <a:t>. 2021;127(1):28-35. </a:t>
            </a:r>
          </a:p>
          <a:p>
            <a:pPr>
              <a:lnSpc>
                <a:spcPct val="110000"/>
              </a:lnSpc>
            </a:pPr>
            <a:r>
              <a:rPr lang="en-US" sz="1500" dirty="0"/>
              <a:t>Gupta RS, Warren CM, Smith BM, </a:t>
            </a:r>
            <a:r>
              <a:rPr lang="en-US" sz="1500" dirty="0" err="1"/>
              <a:t>Blumenstock</a:t>
            </a:r>
            <a:r>
              <a:rPr lang="en-US" sz="1500" dirty="0"/>
              <a:t> JA, Jiang J, Davis MM, Nadeau KC. The Public Health Impact of Parent-Reported Childhood Food Allergies in the United States. Pediatrics. 2018 Dec;142(6):e20181235. </a:t>
            </a:r>
            <a:r>
              <a:rPr lang="en-US" sz="1500" dirty="0" err="1"/>
              <a:t>doi</a:t>
            </a:r>
            <a:r>
              <a:rPr lang="en-US" sz="1500" dirty="0"/>
              <a:t>: 10.1542/peds.2018-1235. </a:t>
            </a:r>
            <a:r>
              <a:rPr lang="en-US" sz="1500" dirty="0" err="1"/>
              <a:t>Epub</a:t>
            </a:r>
            <a:r>
              <a:rPr lang="en-US" sz="1500" dirty="0"/>
              <a:t> 2018 Nov 19. Erratum in: Pediatrics. 2019 Mar;143(3): PMID: 30455345; PMCID: PMC6317772.</a:t>
            </a:r>
          </a:p>
          <a:p>
            <a:pPr>
              <a:lnSpc>
                <a:spcPct val="110000"/>
              </a:lnSpc>
            </a:pPr>
            <a:r>
              <a:rPr lang="en-US" sz="1500" dirty="0" err="1"/>
              <a:t>Keet</a:t>
            </a:r>
            <a:r>
              <a:rPr lang="en-US" sz="1500" dirty="0"/>
              <a:t> CA, Savage JH, </a:t>
            </a:r>
            <a:r>
              <a:rPr lang="en-US" sz="1500" dirty="0" err="1"/>
              <a:t>Seopaul</a:t>
            </a:r>
            <a:r>
              <a:rPr lang="en-US" sz="1500" dirty="0"/>
              <a:t> S, Peng RD, Wood RA, Matsui EC. Temporal trends and racial/ethnic disparity in self-reported pediatric food allergy in the United States. </a:t>
            </a:r>
            <a:r>
              <a:rPr lang="en-US" sz="1500" i="1" dirty="0"/>
              <a:t>Ann Allergy Asthma Immunol</a:t>
            </a:r>
            <a:r>
              <a:rPr lang="en-US" sz="1500" dirty="0"/>
              <a:t>. 2014;112(3):222-229.e3. doi:10.1016/j.anai.2013.12.007</a:t>
            </a:r>
          </a:p>
          <a:p>
            <a:pPr>
              <a:lnSpc>
                <a:spcPct val="110000"/>
              </a:lnSpc>
            </a:pPr>
            <a:r>
              <a:rPr lang="en-US" sz="1500" dirty="0"/>
              <a:t>Kelso JM. Unproven Diagnostic Tests for Adverse Reactions to Foods. </a:t>
            </a:r>
            <a:r>
              <a:rPr lang="en-US" sz="1500" i="1" dirty="0"/>
              <a:t>J Allergy Clin Immunol </a:t>
            </a:r>
            <a:r>
              <a:rPr lang="en-US" sz="1500" i="1" dirty="0" err="1"/>
              <a:t>Pract</a:t>
            </a:r>
            <a:r>
              <a:rPr lang="en-US" sz="1500" dirty="0"/>
              <a:t>. 2018;6(2):362-365. doi:10.1016/j.jaip.2017.08.021</a:t>
            </a:r>
          </a:p>
          <a:p>
            <a:pPr>
              <a:lnSpc>
                <a:spcPct val="110000"/>
              </a:lnSpc>
            </a:pPr>
            <a:r>
              <a:rPr lang="en-US" sz="1500" dirty="0" err="1"/>
              <a:t>Maciag</a:t>
            </a:r>
            <a:r>
              <a:rPr lang="en-US" sz="1500" dirty="0"/>
              <a:t> MC, Herbert LJ, </a:t>
            </a:r>
            <a:r>
              <a:rPr lang="en-US" sz="1500" dirty="0" err="1"/>
              <a:t>Sicherer</a:t>
            </a:r>
            <a:r>
              <a:rPr lang="en-US" sz="1500" dirty="0"/>
              <a:t> SH, et al. The Psychosocial Impact of Food Protein-Induced Enterocolitis Syndrome. </a:t>
            </a:r>
            <a:r>
              <a:rPr lang="en-US" sz="1500" i="1" dirty="0"/>
              <a:t>J Allergy Clin Immunol </a:t>
            </a:r>
            <a:r>
              <a:rPr lang="en-US" sz="1500" i="1" dirty="0" err="1"/>
              <a:t>Pract</a:t>
            </a:r>
            <a:r>
              <a:rPr lang="en-US" sz="1500" dirty="0"/>
              <a:t>. 2020;8(10):3508-3514.e5. doi:10.1016/j.jaip.2020.06.011</a:t>
            </a:r>
          </a:p>
          <a:p>
            <a:pPr>
              <a:lnSpc>
                <a:spcPct val="110000"/>
              </a:lnSpc>
            </a:pPr>
            <a:r>
              <a:rPr lang="en-US" sz="1500" dirty="0"/>
              <a:t>Merritt RJ, Fleet SE, Fifi A, et al. North American Society for Pediatric Gastroenterology, Hepatology, and Nutrition Position Paper: Plant-based Milks. </a:t>
            </a:r>
            <a:r>
              <a:rPr lang="en-US" sz="1500" i="1" dirty="0"/>
              <a:t>J </a:t>
            </a:r>
            <a:r>
              <a:rPr lang="en-US" sz="1500" i="1" dirty="0" err="1"/>
              <a:t>Pediatr</a:t>
            </a:r>
            <a:r>
              <a:rPr lang="en-US" sz="1500" i="1" dirty="0"/>
              <a:t> Gastroenterol </a:t>
            </a:r>
            <a:r>
              <a:rPr lang="en-US" sz="1500" i="1" dirty="0" err="1"/>
              <a:t>Nutr</a:t>
            </a:r>
            <a:r>
              <a:rPr lang="en-US" sz="1500" dirty="0"/>
              <a:t>. 2020;71(2):276-281. doi:10.1097/MPG.0000000000002799</a:t>
            </a:r>
          </a:p>
          <a:p>
            <a:pPr>
              <a:lnSpc>
                <a:spcPct val="110000"/>
              </a:lnSpc>
            </a:pPr>
            <a:r>
              <a:rPr lang="en-US" sz="1500" dirty="0"/>
              <a:t>Meyer R, </a:t>
            </a:r>
            <a:r>
              <a:rPr lang="en-US" sz="1500" dirty="0" err="1"/>
              <a:t>Groetch</a:t>
            </a:r>
            <a:r>
              <a:rPr lang="en-US" sz="1500" dirty="0"/>
              <a:t> M, Venter C. When Should Infants with Cow's Milk Protein Allergy Use an Amino Acid Formula? A Practical Guide. </a:t>
            </a:r>
            <a:r>
              <a:rPr lang="en-US" sz="1500" i="1" dirty="0"/>
              <a:t>J Allergy Clin Immunol </a:t>
            </a:r>
            <a:r>
              <a:rPr lang="en-US" sz="1500" i="1" dirty="0" err="1"/>
              <a:t>Pract</a:t>
            </a:r>
            <a:r>
              <a:rPr lang="en-US" sz="1500" dirty="0"/>
              <a:t>. 2018;6(2):383-399. </a:t>
            </a:r>
          </a:p>
          <a:p>
            <a:pPr>
              <a:lnSpc>
                <a:spcPct val="110000"/>
              </a:lnSpc>
            </a:pPr>
            <a:r>
              <a:rPr lang="en-US" sz="1500" dirty="0"/>
              <a:t>Meyer R, Wright K, Vieira MC, et al. International survey on growth indices and impacting factors in children with food allergies. </a:t>
            </a:r>
            <a:r>
              <a:rPr lang="en-US" sz="1500" i="1" dirty="0"/>
              <a:t>J Hum </a:t>
            </a:r>
            <a:r>
              <a:rPr lang="en-US" sz="1500" i="1" dirty="0" err="1"/>
              <a:t>Nutr</a:t>
            </a:r>
            <a:r>
              <a:rPr lang="en-US" sz="1500" i="1" dirty="0"/>
              <a:t> Diet</a:t>
            </a:r>
            <a:r>
              <a:rPr lang="en-US" sz="1500" dirty="0"/>
              <a:t>. 2019;32(2):175-184. </a:t>
            </a:r>
          </a:p>
        </p:txBody>
      </p:sp>
    </p:spTree>
    <p:extLst>
      <p:ext uri="{BB962C8B-B14F-4D97-AF65-F5344CB8AC3E}">
        <p14:creationId xmlns:p14="http://schemas.microsoft.com/office/powerpoint/2010/main" val="13829463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F276-9FF0-761E-7394-64B84DB8750F}"/>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5B008B2-A9EA-56A2-2420-A7C73130886E}"/>
              </a:ext>
            </a:extLst>
          </p:cNvPr>
          <p:cNvSpPr>
            <a:spLocks noGrp="1"/>
          </p:cNvSpPr>
          <p:nvPr>
            <p:ph idx="1"/>
          </p:nvPr>
        </p:nvSpPr>
        <p:spPr>
          <a:xfrm>
            <a:off x="559594" y="1482725"/>
            <a:ext cx="11072812" cy="4351338"/>
          </a:xfrm>
        </p:spPr>
        <p:txBody>
          <a:bodyPr>
            <a:noAutofit/>
          </a:bodyPr>
          <a:lstStyle/>
          <a:p>
            <a:pPr>
              <a:lnSpc>
                <a:spcPct val="110000"/>
              </a:lnSpc>
            </a:pPr>
            <a:r>
              <a:rPr lang="en-US" sz="1500" dirty="0"/>
              <a:t>National Academies of Sciences, Engineering, and Medicine; Health and Medicine Division; Food and Nutrition Board; Committee on Food Allergies: Global Burden, Causes, Treatment, Prevention, and Public Policy, Oria MP, Stallings VA, eds. </a:t>
            </a:r>
            <a:r>
              <a:rPr lang="en-US" sz="1500" i="1" dirty="0"/>
              <a:t>Finding a Path to Safety in Food Allergy: Assessment of the Global Burden, Causes, Prevention, Management, and Public Policy</a:t>
            </a:r>
            <a:r>
              <a:rPr lang="en-US" sz="1500" dirty="0"/>
              <a:t>. Washington (DC): National Academies Press (US); November 30, 2016.</a:t>
            </a:r>
          </a:p>
          <a:p>
            <a:pPr>
              <a:lnSpc>
                <a:spcPct val="110000"/>
              </a:lnSpc>
            </a:pPr>
            <a:r>
              <a:rPr lang="en-US" sz="1500" dirty="0"/>
              <a:t>“NIAID Guidelines:” Boyce JA, </a:t>
            </a:r>
            <a:r>
              <a:rPr lang="en-US" sz="1500" dirty="0" err="1"/>
              <a:t>Assa'ad</a:t>
            </a:r>
            <a:r>
              <a:rPr lang="en-US" sz="1500" dirty="0"/>
              <a:t> A, Burks AW, Jones SM, Sampson HA, Wood RA, </a:t>
            </a:r>
            <a:r>
              <a:rPr lang="en-US" sz="1500" dirty="0" err="1"/>
              <a:t>Plaut</a:t>
            </a:r>
            <a:r>
              <a:rPr lang="en-US" sz="1500" dirty="0"/>
              <a:t> M, Cooper SF, Fenton MJ, Arshad SH, </a:t>
            </a:r>
            <a:r>
              <a:rPr lang="en-US" sz="1500" dirty="0" err="1"/>
              <a:t>Bahna</a:t>
            </a:r>
            <a:r>
              <a:rPr lang="en-US" sz="1500" dirty="0"/>
              <a:t> SL, Beck LA, Byrd-</a:t>
            </a:r>
            <a:r>
              <a:rPr lang="en-US" sz="1500" dirty="0" err="1"/>
              <a:t>Bredbenner</a:t>
            </a:r>
            <a:r>
              <a:rPr lang="en-US" sz="1500" dirty="0"/>
              <a:t> C, Camargo CA Jr, </a:t>
            </a:r>
            <a:r>
              <a:rPr lang="en-US" sz="1500" dirty="0" err="1"/>
              <a:t>Eichenfield</a:t>
            </a:r>
            <a:r>
              <a:rPr lang="en-US" sz="1500" dirty="0"/>
              <a:t> L, </a:t>
            </a:r>
            <a:r>
              <a:rPr lang="en-US" sz="1500" dirty="0" err="1"/>
              <a:t>Furuta</a:t>
            </a:r>
            <a:r>
              <a:rPr lang="en-US" sz="1500" dirty="0"/>
              <a:t> GT, </a:t>
            </a:r>
            <a:r>
              <a:rPr lang="en-US" sz="1500" dirty="0" err="1"/>
              <a:t>Hanifin</a:t>
            </a:r>
            <a:r>
              <a:rPr lang="en-US" sz="1500" dirty="0"/>
              <a:t> JM, Jones C, Kraft M, Levy BD, Lieberman P, </a:t>
            </a:r>
            <a:r>
              <a:rPr lang="en-US" sz="1500" dirty="0" err="1"/>
              <a:t>Luccioli</a:t>
            </a:r>
            <a:r>
              <a:rPr lang="en-US" sz="1500" dirty="0"/>
              <a:t> S, McCall KM, Schneider LC, Simon RA, Simons FE, Teach SJ, Yawn BP, </a:t>
            </a:r>
            <a:r>
              <a:rPr lang="en-US" sz="1500" dirty="0" err="1"/>
              <a:t>Schwaninger</a:t>
            </a:r>
            <a:r>
              <a:rPr lang="en-US" sz="1500" dirty="0"/>
              <a:t> JM. Guidelines for the diagnosis and management of food allergy in the United States: summary of the NIAID-sponsored expert panel report. </a:t>
            </a:r>
            <a:r>
              <a:rPr lang="en-US" sz="1500" dirty="0" err="1"/>
              <a:t>Nutr</a:t>
            </a:r>
            <a:r>
              <a:rPr lang="en-US" sz="1500" dirty="0"/>
              <a:t> Res. 2011 Jan;31(1):61-75. </a:t>
            </a:r>
            <a:r>
              <a:rPr lang="en-US" sz="1500" dirty="0" err="1"/>
              <a:t>doi</a:t>
            </a:r>
            <a:r>
              <a:rPr lang="en-US" sz="1500" dirty="0"/>
              <a:t>: 10.1016/j.nutres.2011.01.001. PMID: 21310308; PMCID: PMC4249938.</a:t>
            </a:r>
          </a:p>
          <a:p>
            <a:pPr>
              <a:lnSpc>
                <a:spcPct val="110000"/>
              </a:lnSpc>
            </a:pPr>
            <a:r>
              <a:rPr lang="en-US" sz="1500" dirty="0"/>
              <a:t>“NIAID Addendum Guidelines:” </a:t>
            </a:r>
            <a:r>
              <a:rPr lang="en-US" sz="1500" dirty="0" err="1"/>
              <a:t>Togias</a:t>
            </a:r>
            <a:r>
              <a:rPr lang="en-US" sz="1500" dirty="0"/>
              <a:t> A, Cooper SF, </a:t>
            </a:r>
            <a:r>
              <a:rPr lang="en-US" sz="1500" dirty="0" err="1"/>
              <a:t>Acebal</a:t>
            </a:r>
            <a:r>
              <a:rPr lang="en-US" sz="1500" dirty="0"/>
              <a:t> ML, </a:t>
            </a:r>
            <a:r>
              <a:rPr lang="en-US" sz="1500" dirty="0" err="1"/>
              <a:t>Assa’ad</a:t>
            </a:r>
            <a:r>
              <a:rPr lang="en-US" sz="1500" dirty="0"/>
              <a:t> A, Baker JR </a:t>
            </a:r>
            <a:r>
              <a:rPr lang="en-US" sz="1500" dirty="0" err="1"/>
              <a:t>Jr</a:t>
            </a:r>
            <a:r>
              <a:rPr lang="en-US" sz="1500" dirty="0"/>
              <a:t>, Beck LA, Block J, Byrd-</a:t>
            </a:r>
            <a:r>
              <a:rPr lang="en-US" sz="1500" dirty="0" err="1"/>
              <a:t>Bredbenner</a:t>
            </a:r>
            <a:r>
              <a:rPr lang="en-US" sz="1500" dirty="0"/>
              <a:t> C, Chan ES, </a:t>
            </a:r>
            <a:r>
              <a:rPr lang="en-US" sz="1500" dirty="0" err="1"/>
              <a:t>Eichenfield</a:t>
            </a:r>
            <a:r>
              <a:rPr lang="en-US" sz="1500" dirty="0"/>
              <a:t> LF, Fleischer DM, Fuchs GJ III, </a:t>
            </a:r>
            <a:r>
              <a:rPr lang="en-US" sz="1500" dirty="0" err="1"/>
              <a:t>Furuta</a:t>
            </a:r>
            <a:r>
              <a:rPr lang="en-US" sz="1500" dirty="0"/>
              <a:t> GT, </a:t>
            </a:r>
            <a:r>
              <a:rPr lang="en-US" sz="1500" dirty="0" err="1"/>
              <a:t>Greenhawt</a:t>
            </a:r>
            <a:r>
              <a:rPr lang="en-US" sz="1500" dirty="0"/>
              <a:t> MJ, Gupta RS, </a:t>
            </a:r>
            <a:r>
              <a:rPr lang="en-US" sz="1500" dirty="0" err="1"/>
              <a:t>Habich</a:t>
            </a:r>
            <a:r>
              <a:rPr lang="en-US" sz="1500" dirty="0"/>
              <a:t> M, Jones SM, Keaton K, </a:t>
            </a:r>
            <a:r>
              <a:rPr lang="en-US" sz="1500" dirty="0" err="1"/>
              <a:t>Muraro</a:t>
            </a:r>
            <a:r>
              <a:rPr lang="en-US" sz="1500" dirty="0"/>
              <a:t> A, </a:t>
            </a:r>
            <a:r>
              <a:rPr lang="en-US" sz="1500" dirty="0" err="1"/>
              <a:t>Plaut</a:t>
            </a:r>
            <a:r>
              <a:rPr lang="en-US" sz="1500" dirty="0"/>
              <a:t> M, </a:t>
            </a:r>
            <a:r>
              <a:rPr lang="en-US" sz="1500" dirty="0" err="1"/>
              <a:t>Rosenwasser</a:t>
            </a:r>
            <a:r>
              <a:rPr lang="en-US" sz="1500" dirty="0"/>
              <a:t> LJ, </a:t>
            </a:r>
            <a:r>
              <a:rPr lang="en-US" sz="1500" dirty="0" err="1"/>
              <a:t>Rotrosen</a:t>
            </a:r>
            <a:r>
              <a:rPr lang="en-US" sz="1500" dirty="0"/>
              <a:t> D, Sampson HA, Schneider LC, </a:t>
            </a:r>
            <a:r>
              <a:rPr lang="en-US" sz="1500" dirty="0" err="1"/>
              <a:t>Sicherer</a:t>
            </a:r>
            <a:r>
              <a:rPr lang="en-US" sz="1500" dirty="0"/>
              <a:t> SH, </a:t>
            </a:r>
            <a:r>
              <a:rPr lang="en-US" sz="1500" dirty="0" err="1"/>
              <a:t>Sidbury</a:t>
            </a:r>
            <a:r>
              <a:rPr lang="en-US" sz="1500" dirty="0"/>
              <a:t> R, </a:t>
            </a:r>
            <a:r>
              <a:rPr lang="en-US" sz="1500" dirty="0" err="1"/>
              <a:t>Spergel</a:t>
            </a:r>
            <a:r>
              <a:rPr lang="en-US" sz="1500" dirty="0"/>
              <a:t> J, </a:t>
            </a:r>
            <a:r>
              <a:rPr lang="en-US" sz="1500" dirty="0" err="1"/>
              <a:t>Stukus</a:t>
            </a:r>
            <a:r>
              <a:rPr lang="en-US" sz="1500" dirty="0"/>
              <a:t> DR, Venter C, Boyce JA. Addendum guidelines for the prevention of peanut allergy in the United States: Report of the National Institute of Allergy and Infectious Diseases–sponsored expert panel. World Allergy Organ J. 2017 Jan 6;10(1):1. </a:t>
            </a:r>
            <a:r>
              <a:rPr lang="en-US" sz="1500" dirty="0" err="1"/>
              <a:t>doi</a:t>
            </a:r>
            <a:r>
              <a:rPr lang="en-US" sz="1500" dirty="0"/>
              <a:t>: 10.1186/s40413-016-0137-9. PMCID: PMC5217343.</a:t>
            </a:r>
          </a:p>
          <a:p>
            <a:pPr>
              <a:lnSpc>
                <a:spcPct val="110000"/>
              </a:lnSpc>
            </a:pPr>
            <a:r>
              <a:rPr lang="en-US" sz="1500" dirty="0"/>
              <a:t>Nowak-</a:t>
            </a:r>
            <a:r>
              <a:rPr lang="en-US" sz="1500" dirty="0" err="1"/>
              <a:t>Węgrzyn</a:t>
            </a:r>
            <a:r>
              <a:rPr lang="en-US" sz="1500" dirty="0"/>
              <a:t> A, </a:t>
            </a:r>
            <a:r>
              <a:rPr lang="en-US" sz="1500" dirty="0" err="1"/>
              <a:t>Chehade</a:t>
            </a:r>
            <a:r>
              <a:rPr lang="en-US" sz="1500" dirty="0"/>
              <a:t> M, </a:t>
            </a:r>
            <a:r>
              <a:rPr lang="en-US" sz="1500" dirty="0" err="1"/>
              <a:t>Groetch</a:t>
            </a:r>
            <a:r>
              <a:rPr lang="en-US" sz="1500" dirty="0"/>
              <a:t> ME, et al. International consensus guidelines for the diagnosis and management of food protein-induced enterocolitis syndrome: Executive summary-Workgroup Report of the Adverse Reactions to Foods Committee, American Academy of Allergy, Asthma &amp; Immunology. </a:t>
            </a:r>
            <a:r>
              <a:rPr lang="en-US" sz="1500" i="1" dirty="0"/>
              <a:t>J Allergy Clin Immunol</a:t>
            </a:r>
            <a:r>
              <a:rPr lang="en-US" sz="1500" dirty="0"/>
              <a:t>. 2017;139(4):1111-1126.e4.</a:t>
            </a:r>
          </a:p>
        </p:txBody>
      </p:sp>
    </p:spTree>
    <p:extLst>
      <p:ext uri="{BB962C8B-B14F-4D97-AF65-F5344CB8AC3E}">
        <p14:creationId xmlns:p14="http://schemas.microsoft.com/office/powerpoint/2010/main" val="2968494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F276-9FF0-761E-7394-64B84DB8750F}"/>
              </a:ext>
            </a:extLst>
          </p:cNvPr>
          <p:cNvSpPr>
            <a:spLocks noGrp="1"/>
          </p:cNvSpPr>
          <p:nvPr>
            <p:ph type="title"/>
          </p:nvPr>
        </p:nvSpPr>
        <p:spPr>
          <a:xfrm>
            <a:off x="838200" y="365125"/>
            <a:ext cx="10515600" cy="1082675"/>
          </a:xfrm>
        </p:spPr>
        <p:txBody>
          <a:bodyPr/>
          <a:lstStyle/>
          <a:p>
            <a:r>
              <a:rPr lang="en-US" dirty="0"/>
              <a:t>References</a:t>
            </a:r>
          </a:p>
        </p:txBody>
      </p:sp>
      <p:sp>
        <p:nvSpPr>
          <p:cNvPr id="3" name="Content Placeholder 2">
            <a:extLst>
              <a:ext uri="{FF2B5EF4-FFF2-40B4-BE49-F238E27FC236}">
                <a16:creationId xmlns:a16="http://schemas.microsoft.com/office/drawing/2014/main" id="{15B008B2-A9EA-56A2-2420-A7C73130886E}"/>
              </a:ext>
            </a:extLst>
          </p:cNvPr>
          <p:cNvSpPr>
            <a:spLocks noGrp="1"/>
          </p:cNvSpPr>
          <p:nvPr>
            <p:ph idx="1"/>
          </p:nvPr>
        </p:nvSpPr>
        <p:spPr>
          <a:xfrm>
            <a:off x="396240" y="1254125"/>
            <a:ext cx="11308080" cy="4351338"/>
          </a:xfrm>
        </p:spPr>
        <p:txBody>
          <a:bodyPr>
            <a:noAutofit/>
          </a:bodyPr>
          <a:lstStyle/>
          <a:p>
            <a:pPr>
              <a:lnSpc>
                <a:spcPct val="110000"/>
              </a:lnSpc>
            </a:pPr>
            <a:r>
              <a:rPr lang="en-US" sz="1500" dirty="0"/>
              <a:t>Sampson HA, Aceves S, Bock SA, et al. Food allergy: a practice parameter update-2014. </a:t>
            </a:r>
            <a:r>
              <a:rPr lang="en-US" sz="1500" i="1" dirty="0"/>
              <a:t>J Allergy Clin Immunol</a:t>
            </a:r>
            <a:r>
              <a:rPr lang="en-US" sz="1500" dirty="0"/>
              <a:t>. 2014;134(5):1016-25.e43. doi:10.1016/j.jaci.2014.05.013</a:t>
            </a:r>
          </a:p>
          <a:p>
            <a:pPr>
              <a:lnSpc>
                <a:spcPct val="110000"/>
              </a:lnSpc>
            </a:pPr>
            <a:r>
              <a:rPr lang="en-US" sz="1500" dirty="0" err="1"/>
              <a:t>Sicherer</a:t>
            </a:r>
            <a:r>
              <a:rPr lang="en-US" sz="1500" dirty="0"/>
              <a:t> SH, Sampson HA. Food allergy: A review and update on epidemiology, pathogenesis, diagnosis, prevention, and management. </a:t>
            </a:r>
            <a:r>
              <a:rPr lang="en-US" sz="1500" i="1" dirty="0"/>
              <a:t>J Allergy Clin Immunol</a:t>
            </a:r>
            <a:r>
              <a:rPr lang="en-US" sz="1500" dirty="0"/>
              <a:t>. 2018;141(1):41-58. doi:10.1016/j.jaci.2017.11.003</a:t>
            </a:r>
          </a:p>
          <a:p>
            <a:pPr>
              <a:lnSpc>
                <a:spcPct val="110000"/>
              </a:lnSpc>
            </a:pPr>
            <a:r>
              <a:rPr lang="en-US" sz="1500" dirty="0" err="1"/>
              <a:t>Spergel</a:t>
            </a:r>
            <a:r>
              <a:rPr lang="en-US" sz="1500" dirty="0"/>
              <a:t> JM, </a:t>
            </a:r>
            <a:r>
              <a:rPr lang="en-US" sz="1500" dirty="0" err="1"/>
              <a:t>Boguniewicz</a:t>
            </a:r>
            <a:r>
              <a:rPr lang="en-US" sz="1500" dirty="0"/>
              <a:t> M, Schneider L, </a:t>
            </a:r>
            <a:r>
              <a:rPr lang="en-US" sz="1500" dirty="0" err="1"/>
              <a:t>Hanifin</a:t>
            </a:r>
            <a:r>
              <a:rPr lang="en-US" sz="1500" dirty="0"/>
              <a:t> JM, </a:t>
            </a:r>
            <a:r>
              <a:rPr lang="en-US" sz="1500" dirty="0" err="1"/>
              <a:t>Paller</a:t>
            </a:r>
            <a:r>
              <a:rPr lang="en-US" sz="1500" dirty="0"/>
              <a:t> AS, </a:t>
            </a:r>
            <a:r>
              <a:rPr lang="en-US" sz="1500" dirty="0" err="1"/>
              <a:t>Eichenfield</a:t>
            </a:r>
            <a:r>
              <a:rPr lang="en-US" sz="1500" dirty="0"/>
              <a:t> LF. Food Allergy in Infants With Atopic Dermatitis: Limitations of Food-Specific </a:t>
            </a:r>
            <a:r>
              <a:rPr lang="en-US" sz="1500" dirty="0" err="1"/>
              <a:t>IgE</a:t>
            </a:r>
            <a:r>
              <a:rPr lang="en-US" sz="1500" dirty="0"/>
              <a:t> Measurements. </a:t>
            </a:r>
            <a:r>
              <a:rPr lang="en-US" sz="1500" i="1" dirty="0"/>
              <a:t>Pediatrics</a:t>
            </a:r>
            <a:r>
              <a:rPr lang="en-US" sz="1500" dirty="0"/>
              <a:t>. 2015;136(6):e1530-e1538. doi:10.1542/peds.2015-1444</a:t>
            </a:r>
          </a:p>
          <a:p>
            <a:pPr>
              <a:lnSpc>
                <a:spcPct val="110000"/>
              </a:lnSpc>
            </a:pPr>
            <a:r>
              <a:rPr lang="en-US" sz="1500" dirty="0"/>
              <a:t>Vadas P, Wai Y, Burks W, Perelman B. Detection of peanut allergens in breast milk of lactating women. </a:t>
            </a:r>
            <a:r>
              <a:rPr lang="en-US" sz="1500" i="1" dirty="0"/>
              <a:t>JAMA</a:t>
            </a:r>
            <a:r>
              <a:rPr lang="en-US" sz="1500" dirty="0"/>
              <a:t>. 2001;285(13):1746-1748. </a:t>
            </a:r>
          </a:p>
          <a:p>
            <a:pPr>
              <a:lnSpc>
                <a:spcPct val="110000"/>
              </a:lnSpc>
            </a:pPr>
            <a:r>
              <a:rPr lang="en-US" sz="1500" dirty="0" err="1"/>
              <a:t>Vassilopoulou</a:t>
            </a:r>
            <a:r>
              <a:rPr lang="en-US" sz="1500" dirty="0"/>
              <a:t> E, </a:t>
            </a:r>
            <a:r>
              <a:rPr lang="en-US" sz="1500" dirty="0" err="1"/>
              <a:t>McMilin</a:t>
            </a:r>
            <a:r>
              <a:rPr lang="en-US" sz="1500" dirty="0"/>
              <a:t> C, Venter C. Mediterranean Milk Ladder: Integrating a Healthy Eating Plan While Reintroducing Cow's Milk. </a:t>
            </a:r>
            <a:r>
              <a:rPr lang="en-US" sz="1500" i="1" dirty="0"/>
              <a:t>Children (Basel)</a:t>
            </a:r>
            <a:r>
              <a:rPr lang="en-US" sz="1500" dirty="0"/>
              <a:t>. 2023;10(2):234. Published 2023 Jan 28. doi:10.3390/children10020234</a:t>
            </a:r>
          </a:p>
          <a:p>
            <a:r>
              <a:rPr lang="en-US" sz="1500" dirty="0"/>
              <a:t>Venter C, Brown T, Meyer R, Walsh J, Shah N, Nowak-</a:t>
            </a:r>
            <a:r>
              <a:rPr lang="en-US" sz="1500" dirty="0" err="1"/>
              <a:t>Węgrzyn</a:t>
            </a:r>
            <a:r>
              <a:rPr lang="en-US" sz="1500" dirty="0"/>
              <a:t> A, Chen TX, Fleischer DM, Heine RG, Levin M, Vieira MC, Fox AT. Better recognition, diagnosis and management of non-</a:t>
            </a:r>
            <a:r>
              <a:rPr lang="en-US" sz="1500" dirty="0" err="1"/>
              <a:t>IgE</a:t>
            </a:r>
            <a:r>
              <a:rPr lang="en-US" sz="1500" dirty="0"/>
              <a:t>-mediated cow's milk allergy in infancy: </a:t>
            </a:r>
            <a:r>
              <a:rPr lang="en-US" sz="1500" dirty="0" err="1"/>
              <a:t>iMAP</a:t>
            </a:r>
            <a:r>
              <a:rPr lang="en-US" sz="1500" dirty="0"/>
              <a:t>-an international interpretation of the MAP (Milk Allergy in Primary Care) guideline. Clin </a:t>
            </a:r>
            <a:r>
              <a:rPr lang="en-US" sz="1500" dirty="0" err="1"/>
              <a:t>Transl</a:t>
            </a:r>
            <a:r>
              <a:rPr lang="en-US" sz="1500" dirty="0"/>
              <a:t> Allergy. 2017 Aug 23;7:26. </a:t>
            </a:r>
            <a:r>
              <a:rPr lang="en-US" sz="1500" dirty="0" err="1"/>
              <a:t>doi</a:t>
            </a:r>
            <a:r>
              <a:rPr lang="en-US" sz="1500" dirty="0"/>
              <a:t>: 10.1186/s13601-017-0162-y. Erratum in: Clin </a:t>
            </a:r>
            <a:r>
              <a:rPr lang="en-US" sz="1500" dirty="0" err="1"/>
              <a:t>Transl</a:t>
            </a:r>
            <a:r>
              <a:rPr lang="en-US" sz="1500" dirty="0"/>
              <a:t> Allergy. 2018 Jan 25;8:4. PMID: 28852472; PMCID: PMC5567723.</a:t>
            </a:r>
          </a:p>
          <a:p>
            <a:pPr>
              <a:lnSpc>
                <a:spcPct val="110000"/>
              </a:lnSpc>
            </a:pPr>
            <a:r>
              <a:rPr lang="en-US" sz="1500" dirty="0"/>
              <a:t>Warren CM, Chadha AS, </a:t>
            </a:r>
            <a:r>
              <a:rPr lang="en-US" sz="1500" dirty="0" err="1"/>
              <a:t>Sicherer</a:t>
            </a:r>
            <a:r>
              <a:rPr lang="en-US" sz="1500" dirty="0"/>
              <a:t> SH, Jiang J, Gupta RS. Prevalence and Severity of Sesame Allergy in the United States. </a:t>
            </a:r>
            <a:r>
              <a:rPr lang="en-US" sz="1500" i="1" dirty="0"/>
              <a:t>JAMA </a:t>
            </a:r>
            <a:r>
              <a:rPr lang="en-US" sz="1500" i="1" dirty="0" err="1"/>
              <a:t>Netw</a:t>
            </a:r>
            <a:r>
              <a:rPr lang="en-US" sz="1500" i="1" dirty="0"/>
              <a:t> Open.</a:t>
            </a:r>
            <a:r>
              <a:rPr lang="en-US" sz="1500" dirty="0"/>
              <a:t> 2019;2(8):e199144.</a:t>
            </a:r>
          </a:p>
          <a:p>
            <a:pPr>
              <a:lnSpc>
                <a:spcPct val="110000"/>
              </a:lnSpc>
            </a:pPr>
            <a:r>
              <a:rPr lang="en-US" sz="1500" dirty="0"/>
              <a:t>Warren CM, Turner PJ, </a:t>
            </a:r>
            <a:r>
              <a:rPr lang="en-US" sz="1500" dirty="0" err="1"/>
              <a:t>Chinthrajah</a:t>
            </a:r>
            <a:r>
              <a:rPr lang="en-US" sz="1500" dirty="0"/>
              <a:t> RS, Gupta RS. Advancing Food Allergy Through Epidemiology: Understanding and Addressing Disparities in Food Allergy Management and Outcomes. </a:t>
            </a:r>
            <a:r>
              <a:rPr lang="en-US" sz="1500" i="1" dirty="0"/>
              <a:t>J Allergy Clin Immunol </a:t>
            </a:r>
            <a:r>
              <a:rPr lang="en-US" sz="1500" i="1" dirty="0" err="1"/>
              <a:t>Pract</a:t>
            </a:r>
            <a:r>
              <a:rPr lang="en-US" sz="1500" dirty="0"/>
              <a:t>. 2021;9(1):110-118. doi:10.1016/j.jaip.2020.09.064 </a:t>
            </a:r>
          </a:p>
        </p:txBody>
      </p:sp>
    </p:spTree>
    <p:extLst>
      <p:ext uri="{BB962C8B-B14F-4D97-AF65-F5344CB8AC3E}">
        <p14:creationId xmlns:p14="http://schemas.microsoft.com/office/powerpoint/2010/main" val="148326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3FB54-F442-9811-EC6C-EDAD37F2041E}"/>
              </a:ext>
            </a:extLst>
          </p:cNvPr>
          <p:cNvSpPr>
            <a:spLocks noGrp="1"/>
          </p:cNvSpPr>
          <p:nvPr>
            <p:ph type="title"/>
          </p:nvPr>
        </p:nvSpPr>
        <p:spPr>
          <a:xfrm>
            <a:off x="793662" y="386930"/>
            <a:ext cx="10066122" cy="1298448"/>
          </a:xfrm>
        </p:spPr>
        <p:txBody>
          <a:bodyPr anchor="b">
            <a:normAutofit/>
          </a:bodyPr>
          <a:lstStyle/>
          <a:p>
            <a:r>
              <a:rPr lang="en-US" sz="4800" dirty="0" err="1"/>
              <a:t>IgE</a:t>
            </a:r>
            <a:r>
              <a:rPr lang="en-US" sz="4800" dirty="0"/>
              <a:t>-mediated Food Allergy</a:t>
            </a:r>
          </a:p>
        </p:txBody>
      </p:sp>
      <p:sp>
        <p:nvSpPr>
          <p:cNvPr id="52" name="Rectangle 5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59C5C4-6C28-EBCB-8D67-4E6FE411A5E7}"/>
              </a:ext>
            </a:extLst>
          </p:cNvPr>
          <p:cNvSpPr>
            <a:spLocks noGrp="1"/>
          </p:cNvSpPr>
          <p:nvPr>
            <p:ph idx="1"/>
          </p:nvPr>
        </p:nvSpPr>
        <p:spPr>
          <a:xfrm>
            <a:off x="793661" y="2599509"/>
            <a:ext cx="4530898" cy="3639450"/>
          </a:xfrm>
        </p:spPr>
        <p:txBody>
          <a:bodyPr anchor="ctr">
            <a:normAutofit lnSpcReduction="10000"/>
          </a:bodyPr>
          <a:lstStyle/>
          <a:p>
            <a:pPr>
              <a:lnSpc>
                <a:spcPct val="100000"/>
              </a:lnSpc>
            </a:pPr>
            <a:r>
              <a:rPr lang="en-US" sz="2400" dirty="0"/>
              <a:t>“Hypersensitivity” or “Classic” food allergy</a:t>
            </a:r>
          </a:p>
          <a:p>
            <a:pPr>
              <a:lnSpc>
                <a:spcPct val="100000"/>
              </a:lnSpc>
              <a:spcBef>
                <a:spcPts val="1800"/>
              </a:spcBef>
            </a:pPr>
            <a:r>
              <a:rPr lang="en-US" sz="2400" dirty="0"/>
              <a:t>Immune system makes </a:t>
            </a:r>
            <a:r>
              <a:rPr lang="en-US" sz="2400" dirty="0" err="1"/>
              <a:t>IgE</a:t>
            </a:r>
            <a:r>
              <a:rPr lang="en-US" sz="2400" dirty="0"/>
              <a:t> antibodies after eating a food</a:t>
            </a:r>
          </a:p>
          <a:p>
            <a:pPr lvl="1">
              <a:lnSpc>
                <a:spcPct val="100000"/>
              </a:lnSpc>
            </a:pPr>
            <a:r>
              <a:rPr lang="en-US" sz="1800" dirty="0" err="1"/>
              <a:t>IgE</a:t>
            </a:r>
            <a:r>
              <a:rPr lang="en-US" sz="1800" dirty="0"/>
              <a:t> antibody = small antenna on mast cells &amp; basophils used to detect specific food proteins</a:t>
            </a:r>
          </a:p>
          <a:p>
            <a:pPr lvl="1">
              <a:lnSpc>
                <a:spcPct val="100000"/>
              </a:lnSpc>
            </a:pPr>
            <a:r>
              <a:rPr lang="en-US" sz="1800" dirty="0"/>
              <a:t>When antibody connects with food protein, signal sent back to cell</a:t>
            </a:r>
          </a:p>
          <a:p>
            <a:pPr lvl="1">
              <a:lnSpc>
                <a:spcPct val="100000"/>
              </a:lnSpc>
            </a:pPr>
            <a:r>
              <a:rPr lang="en-US" sz="1800" dirty="0"/>
              <a:t>Results in release of histamine &amp; other chemicals</a:t>
            </a:r>
          </a:p>
        </p:txBody>
      </p:sp>
      <p:sp>
        <p:nvSpPr>
          <p:cNvPr id="56" name="Rectangle 5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E89A8DF-9987-E580-C9CD-67D04FBCD2F7}"/>
              </a:ext>
            </a:extLst>
          </p:cNvPr>
          <p:cNvGrpSpPr/>
          <p:nvPr/>
        </p:nvGrpSpPr>
        <p:grpSpPr>
          <a:xfrm>
            <a:off x="5412666" y="2271088"/>
            <a:ext cx="5870969" cy="4199982"/>
            <a:chOff x="0" y="133370"/>
            <a:chExt cx="4050182" cy="2817892"/>
          </a:xfrm>
        </p:grpSpPr>
        <p:grpSp>
          <p:nvGrpSpPr>
            <p:cNvPr id="5" name="Group 4">
              <a:extLst>
                <a:ext uri="{FF2B5EF4-FFF2-40B4-BE49-F238E27FC236}">
                  <a16:creationId xmlns:a16="http://schemas.microsoft.com/office/drawing/2014/main" id="{34708B20-B900-A8A1-81AE-2A18F1D397AE}"/>
                </a:ext>
              </a:extLst>
            </p:cNvPr>
            <p:cNvGrpSpPr/>
            <p:nvPr/>
          </p:nvGrpSpPr>
          <p:grpSpPr>
            <a:xfrm>
              <a:off x="0" y="265379"/>
              <a:ext cx="3605432" cy="2685883"/>
              <a:chOff x="0" y="0"/>
              <a:chExt cx="3605432" cy="2685883"/>
            </a:xfrm>
          </p:grpSpPr>
          <p:grpSp>
            <p:nvGrpSpPr>
              <p:cNvPr id="11" name="Group 10">
                <a:extLst>
                  <a:ext uri="{FF2B5EF4-FFF2-40B4-BE49-F238E27FC236}">
                    <a16:creationId xmlns:a16="http://schemas.microsoft.com/office/drawing/2014/main" id="{C08F6093-6718-C40D-0EC0-AE142C26F1AC}"/>
                  </a:ext>
                </a:extLst>
              </p:cNvPr>
              <p:cNvGrpSpPr/>
              <p:nvPr/>
            </p:nvGrpSpPr>
            <p:grpSpPr>
              <a:xfrm>
                <a:off x="0" y="0"/>
                <a:ext cx="3605432" cy="2259436"/>
                <a:chOff x="0" y="0"/>
                <a:chExt cx="3605432" cy="2259436"/>
              </a:xfrm>
            </p:grpSpPr>
            <p:sp>
              <p:nvSpPr>
                <p:cNvPr id="21" name="Oval 20">
                  <a:extLst>
                    <a:ext uri="{FF2B5EF4-FFF2-40B4-BE49-F238E27FC236}">
                      <a16:creationId xmlns:a16="http://schemas.microsoft.com/office/drawing/2014/main" id="{F5C658BD-7196-E18C-18B1-ED967EDA768E}"/>
                    </a:ext>
                  </a:extLst>
                </p:cNvPr>
                <p:cNvSpPr/>
                <p:nvPr/>
              </p:nvSpPr>
              <p:spPr>
                <a:xfrm>
                  <a:off x="422107" y="807654"/>
                  <a:ext cx="2454442" cy="13876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Half Frame 21">
                  <a:extLst>
                    <a:ext uri="{FF2B5EF4-FFF2-40B4-BE49-F238E27FC236}">
                      <a16:creationId xmlns:a16="http://schemas.microsoft.com/office/drawing/2014/main" id="{56308FFA-9E9A-EE3A-F2EE-D55B79D6E063}"/>
                    </a:ext>
                  </a:extLst>
                </p:cNvPr>
                <p:cNvSpPr/>
                <p:nvPr/>
              </p:nvSpPr>
              <p:spPr>
                <a:xfrm flipH="1" flipV="1">
                  <a:off x="0" y="553988"/>
                  <a:ext cx="240632" cy="248653"/>
                </a:xfrm>
                <a:prstGeom prst="halfFram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3" name="Straight Connector 22">
                  <a:extLst>
                    <a:ext uri="{FF2B5EF4-FFF2-40B4-BE49-F238E27FC236}">
                      <a16:creationId xmlns:a16="http://schemas.microsoft.com/office/drawing/2014/main" id="{DE30B031-86CA-1665-BBD4-B6CF271E9792}"/>
                    </a:ext>
                  </a:extLst>
                </p:cNvPr>
                <p:cNvCxnSpPr/>
                <p:nvPr/>
              </p:nvCxnSpPr>
              <p:spPr>
                <a:xfrm flipV="1">
                  <a:off x="2646947" y="802641"/>
                  <a:ext cx="521836" cy="307942"/>
                </a:xfrm>
                <a:prstGeom prst="line">
                  <a:avLst/>
                </a:prstGeom>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Half Frame 23">
                  <a:extLst>
                    <a:ext uri="{FF2B5EF4-FFF2-40B4-BE49-F238E27FC236}">
                      <a16:creationId xmlns:a16="http://schemas.microsoft.com/office/drawing/2014/main" id="{0A125424-8F0E-B3F5-7486-88DDBA03B62A}"/>
                    </a:ext>
                  </a:extLst>
                </p:cNvPr>
                <p:cNvSpPr/>
                <p:nvPr/>
              </p:nvSpPr>
              <p:spPr>
                <a:xfrm rot="1520962" flipH="1" flipV="1">
                  <a:off x="738939" y="238159"/>
                  <a:ext cx="240632" cy="248653"/>
                </a:xfrm>
                <a:prstGeom prst="halfFram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Half Frame 24">
                  <a:extLst>
                    <a:ext uri="{FF2B5EF4-FFF2-40B4-BE49-F238E27FC236}">
                      <a16:creationId xmlns:a16="http://schemas.microsoft.com/office/drawing/2014/main" id="{73646A11-8633-76FF-08C5-BA48C8ED5C88}"/>
                    </a:ext>
                  </a:extLst>
                </p:cNvPr>
                <p:cNvSpPr/>
                <p:nvPr/>
              </p:nvSpPr>
              <p:spPr>
                <a:xfrm rot="3702404" flipH="1" flipV="1">
                  <a:off x="1944888" y="150713"/>
                  <a:ext cx="240030" cy="248285"/>
                </a:xfrm>
                <a:prstGeom prst="halfFram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Half Frame 25">
                  <a:extLst>
                    <a:ext uri="{FF2B5EF4-FFF2-40B4-BE49-F238E27FC236}">
                      <a16:creationId xmlns:a16="http://schemas.microsoft.com/office/drawing/2014/main" id="{A1D8225B-803E-14BD-3CF7-DAA6819A178A}"/>
                    </a:ext>
                  </a:extLst>
                </p:cNvPr>
                <p:cNvSpPr/>
                <p:nvPr/>
              </p:nvSpPr>
              <p:spPr>
                <a:xfrm rot="5767636" flipH="1" flipV="1">
                  <a:off x="3148446" y="611322"/>
                  <a:ext cx="240632" cy="248653"/>
                </a:xfrm>
                <a:prstGeom prst="halfFram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7" name="Straight Connector 26">
                  <a:extLst>
                    <a:ext uri="{FF2B5EF4-FFF2-40B4-BE49-F238E27FC236}">
                      <a16:creationId xmlns:a16="http://schemas.microsoft.com/office/drawing/2014/main" id="{57A4295C-489F-C070-87FD-84F6A8587DD3}"/>
                    </a:ext>
                  </a:extLst>
                </p:cNvPr>
                <p:cNvCxnSpPr/>
                <p:nvPr/>
              </p:nvCxnSpPr>
              <p:spPr>
                <a:xfrm>
                  <a:off x="914400" y="518896"/>
                  <a:ext cx="149392" cy="433137"/>
                </a:xfrm>
                <a:prstGeom prst="line">
                  <a:avLst/>
                </a:prstGeom>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138666-9744-7A2F-FF1B-C60CDBBF6C0A}"/>
                    </a:ext>
                  </a:extLst>
                </p:cNvPr>
                <p:cNvCxnSpPr/>
                <p:nvPr/>
              </p:nvCxnSpPr>
              <p:spPr>
                <a:xfrm>
                  <a:off x="240631" y="802641"/>
                  <a:ext cx="456713" cy="307340"/>
                </a:xfrm>
                <a:prstGeom prst="line">
                  <a:avLst/>
                </a:prstGeom>
                <a:ln w="63500">
                  <a:solidFill>
                    <a:schemeClr val="tx1">
                      <a:lumMod val="65000"/>
                      <a:lumOff val="35000"/>
                      <a:alpha val="8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9C162A-34C9-167A-70BC-7713784B087B}"/>
                    </a:ext>
                  </a:extLst>
                </p:cNvPr>
                <p:cNvCxnSpPr/>
                <p:nvPr/>
              </p:nvCxnSpPr>
              <p:spPr>
                <a:xfrm flipH="1">
                  <a:off x="1900989" y="406601"/>
                  <a:ext cx="106680" cy="408305"/>
                </a:xfrm>
                <a:prstGeom prst="line">
                  <a:avLst/>
                </a:prstGeom>
                <a:ln w="635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DC8C75F-7555-2005-E9F4-C16DD3653684}"/>
                    </a:ext>
                  </a:extLst>
                </p:cNvPr>
                <p:cNvSpPr/>
                <p:nvPr/>
              </p:nvSpPr>
              <p:spPr>
                <a:xfrm>
                  <a:off x="3300632" y="449317"/>
                  <a:ext cx="304800" cy="28101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1" name="Rectangle 30">
                  <a:extLst>
                    <a:ext uri="{FF2B5EF4-FFF2-40B4-BE49-F238E27FC236}">
                      <a16:creationId xmlns:a16="http://schemas.microsoft.com/office/drawing/2014/main" id="{430D4BB9-3566-47B2-5908-25EFB677E256}"/>
                    </a:ext>
                  </a:extLst>
                </p:cNvPr>
                <p:cNvSpPr/>
                <p:nvPr/>
              </p:nvSpPr>
              <p:spPr>
                <a:xfrm rot="4043912">
                  <a:off x="1944604" y="12065"/>
                  <a:ext cx="304800" cy="28067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Partial Circle 31">
                  <a:extLst>
                    <a:ext uri="{FF2B5EF4-FFF2-40B4-BE49-F238E27FC236}">
                      <a16:creationId xmlns:a16="http://schemas.microsoft.com/office/drawing/2014/main" id="{28330FE8-5973-FCAE-3C4E-48A2C043F5B2}"/>
                    </a:ext>
                  </a:extLst>
                </p:cNvPr>
                <p:cNvSpPr/>
                <p:nvPr/>
              </p:nvSpPr>
              <p:spPr>
                <a:xfrm rot="6890753">
                  <a:off x="1902944" y="1818724"/>
                  <a:ext cx="512623" cy="368801"/>
                </a:xfrm>
                <a:prstGeom prst="pi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id="{3074B57C-5E18-F32B-F810-2C969E9C6AAB}"/>
                  </a:ext>
                </a:extLst>
              </p:cNvPr>
              <p:cNvGrpSpPr/>
              <p:nvPr/>
            </p:nvGrpSpPr>
            <p:grpSpPr>
              <a:xfrm>
                <a:off x="2018297" y="2092492"/>
                <a:ext cx="494898" cy="593391"/>
                <a:chOff x="0" y="0"/>
                <a:chExt cx="494898" cy="593391"/>
              </a:xfrm>
            </p:grpSpPr>
            <p:sp>
              <p:nvSpPr>
                <p:cNvPr id="13" name="Oval 12">
                  <a:extLst>
                    <a:ext uri="{FF2B5EF4-FFF2-40B4-BE49-F238E27FC236}">
                      <a16:creationId xmlns:a16="http://schemas.microsoft.com/office/drawing/2014/main" id="{DC866A3F-8D7B-3A95-D7FA-51C23D6D63F5}"/>
                    </a:ext>
                  </a:extLst>
                </p:cNvPr>
                <p:cNvSpPr/>
                <p:nvPr/>
              </p:nvSpPr>
              <p:spPr>
                <a:xfrm>
                  <a:off x="0" y="304800"/>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4" name="Group 13">
                  <a:extLst>
                    <a:ext uri="{FF2B5EF4-FFF2-40B4-BE49-F238E27FC236}">
                      <a16:creationId xmlns:a16="http://schemas.microsoft.com/office/drawing/2014/main" id="{5AC5642C-D32F-C30B-D3AF-50606EBDB378}"/>
                    </a:ext>
                  </a:extLst>
                </p:cNvPr>
                <p:cNvGrpSpPr/>
                <p:nvPr/>
              </p:nvGrpSpPr>
              <p:grpSpPr>
                <a:xfrm>
                  <a:off x="144379" y="0"/>
                  <a:ext cx="350519" cy="368801"/>
                  <a:chOff x="0" y="0"/>
                  <a:chExt cx="350519" cy="368801"/>
                </a:xfrm>
              </p:grpSpPr>
              <p:sp>
                <p:nvSpPr>
                  <p:cNvPr id="16" name="Oval 15">
                    <a:extLst>
                      <a:ext uri="{FF2B5EF4-FFF2-40B4-BE49-F238E27FC236}">
                        <a16:creationId xmlns:a16="http://schemas.microsoft.com/office/drawing/2014/main" id="{DD498C41-608E-E9DF-DB8C-6EEA381BFFD4}"/>
                      </a:ext>
                    </a:extLst>
                  </p:cNvPr>
                  <p:cNvSpPr/>
                  <p:nvPr/>
                </p:nvSpPr>
                <p:spPr>
                  <a:xfrm>
                    <a:off x="240632" y="96253"/>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a:extLst>
                      <a:ext uri="{FF2B5EF4-FFF2-40B4-BE49-F238E27FC236}">
                        <a16:creationId xmlns:a16="http://schemas.microsoft.com/office/drawing/2014/main" id="{4725ECF9-2409-A106-67D2-0A00C117B08F}"/>
                      </a:ext>
                    </a:extLst>
                  </p:cNvPr>
                  <p:cNvSpPr/>
                  <p:nvPr/>
                </p:nvSpPr>
                <p:spPr>
                  <a:xfrm>
                    <a:off x="48126" y="144379"/>
                    <a:ext cx="45085" cy="4762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Oval 17">
                    <a:extLst>
                      <a:ext uri="{FF2B5EF4-FFF2-40B4-BE49-F238E27FC236}">
                        <a16:creationId xmlns:a16="http://schemas.microsoft.com/office/drawing/2014/main" id="{A6E79B52-9AD5-3C5B-CB9C-E5369A6FB294}"/>
                      </a:ext>
                    </a:extLst>
                  </p:cNvPr>
                  <p:cNvSpPr/>
                  <p:nvPr/>
                </p:nvSpPr>
                <p:spPr>
                  <a:xfrm>
                    <a:off x="304800" y="304800"/>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a:extLst>
                      <a:ext uri="{FF2B5EF4-FFF2-40B4-BE49-F238E27FC236}">
                        <a16:creationId xmlns:a16="http://schemas.microsoft.com/office/drawing/2014/main" id="{786A24B4-769C-7EA9-9C86-13EAB8971306}"/>
                      </a:ext>
                    </a:extLst>
                  </p:cNvPr>
                  <p:cNvSpPr/>
                  <p:nvPr/>
                </p:nvSpPr>
                <p:spPr>
                  <a:xfrm>
                    <a:off x="0" y="0"/>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Oval 19">
                    <a:extLst>
                      <a:ext uri="{FF2B5EF4-FFF2-40B4-BE49-F238E27FC236}">
                        <a16:creationId xmlns:a16="http://schemas.microsoft.com/office/drawing/2014/main" id="{8AC54E63-6951-983A-68F7-DF855E6F73F8}"/>
                      </a:ext>
                    </a:extLst>
                  </p:cNvPr>
                  <p:cNvSpPr/>
                  <p:nvPr/>
                </p:nvSpPr>
                <p:spPr>
                  <a:xfrm>
                    <a:off x="112295" y="320842"/>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15" name="Oval 14">
                  <a:extLst>
                    <a:ext uri="{FF2B5EF4-FFF2-40B4-BE49-F238E27FC236}">
                      <a16:creationId xmlns:a16="http://schemas.microsoft.com/office/drawing/2014/main" id="{467F31DE-D356-7767-552B-6A70543814BB}"/>
                    </a:ext>
                  </a:extLst>
                </p:cNvPr>
                <p:cNvSpPr/>
                <p:nvPr/>
              </p:nvSpPr>
              <p:spPr>
                <a:xfrm>
                  <a:off x="417095" y="545432"/>
                  <a:ext cx="45719" cy="479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6" name="Group 5">
              <a:extLst>
                <a:ext uri="{FF2B5EF4-FFF2-40B4-BE49-F238E27FC236}">
                  <a16:creationId xmlns:a16="http://schemas.microsoft.com/office/drawing/2014/main" id="{A16CE412-007B-A57C-5447-6DBEFA56A888}"/>
                </a:ext>
              </a:extLst>
            </p:cNvPr>
            <p:cNvGrpSpPr/>
            <p:nvPr/>
          </p:nvGrpSpPr>
          <p:grpSpPr>
            <a:xfrm>
              <a:off x="1176007" y="133370"/>
              <a:ext cx="2874175" cy="2674323"/>
              <a:chOff x="0" y="133370"/>
              <a:chExt cx="2874175" cy="2674323"/>
            </a:xfrm>
          </p:grpSpPr>
          <p:sp>
            <p:nvSpPr>
              <p:cNvPr id="7" name="Text Box 203">
                <a:extLst>
                  <a:ext uri="{FF2B5EF4-FFF2-40B4-BE49-F238E27FC236}">
                    <a16:creationId xmlns:a16="http://schemas.microsoft.com/office/drawing/2014/main" id="{BF129513-CF5A-2035-5436-E204EDAA2DF4}"/>
                  </a:ext>
                </a:extLst>
              </p:cNvPr>
              <p:cNvSpPr txBox="1"/>
              <p:nvPr/>
            </p:nvSpPr>
            <p:spPr>
              <a:xfrm>
                <a:off x="1886750" y="1392898"/>
                <a:ext cx="987425" cy="30861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131661">
                  <a:lnSpc>
                    <a:spcPct val="107000"/>
                  </a:lnSpc>
                  <a:spcAft>
                    <a:spcPts val="990"/>
                  </a:spcAft>
                </a:pPr>
                <a:r>
                  <a:rPr lang="en-US" sz="1400" kern="1200" dirty="0" err="1">
                    <a:solidFill>
                      <a:schemeClr val="tx1"/>
                    </a:solidFill>
                    <a:latin typeface="Arial" panose="020B0604020202020204" pitchFamily="34" charset="0"/>
                    <a:ea typeface="+mn-ea"/>
                    <a:cs typeface="Arial" panose="020B0604020202020204" pitchFamily="34" charset="0"/>
                  </a:rPr>
                  <a:t>IgE</a:t>
                </a:r>
                <a:r>
                  <a:rPr lang="en-US" sz="1400" kern="1200" dirty="0">
                    <a:solidFill>
                      <a:schemeClr val="tx1"/>
                    </a:solidFill>
                    <a:latin typeface="Arial" panose="020B0604020202020204" pitchFamily="34" charset="0"/>
                    <a:ea typeface="+mn-ea"/>
                    <a:cs typeface="Arial" panose="020B0604020202020204" pitchFamily="34" charset="0"/>
                  </a:rPr>
                  <a:t> “Antenna”</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Text Box 205">
                <a:extLst>
                  <a:ext uri="{FF2B5EF4-FFF2-40B4-BE49-F238E27FC236}">
                    <a16:creationId xmlns:a16="http://schemas.microsoft.com/office/drawing/2014/main" id="{6D0770AA-B275-292D-A176-08692306146F}"/>
                  </a:ext>
                </a:extLst>
              </p:cNvPr>
              <p:cNvSpPr txBox="1"/>
              <p:nvPr/>
            </p:nvSpPr>
            <p:spPr>
              <a:xfrm>
                <a:off x="1412341" y="133370"/>
                <a:ext cx="987846" cy="3089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131661">
                  <a:lnSpc>
                    <a:spcPct val="107000"/>
                  </a:lnSpc>
                  <a:spcAft>
                    <a:spcPts val="990"/>
                  </a:spcAft>
                </a:pPr>
                <a:r>
                  <a:rPr lang="en-US" sz="1400" kern="1200" dirty="0">
                    <a:solidFill>
                      <a:schemeClr val="tx1"/>
                    </a:solidFill>
                    <a:latin typeface="Arial" panose="020B0604020202020204" pitchFamily="34" charset="0"/>
                    <a:ea typeface="+mn-ea"/>
                    <a:cs typeface="Arial" panose="020B0604020202020204" pitchFamily="34" charset="0"/>
                  </a:rPr>
                  <a:t>Food protein</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9" name="Text Box 206">
                <a:extLst>
                  <a:ext uri="{FF2B5EF4-FFF2-40B4-BE49-F238E27FC236}">
                    <a16:creationId xmlns:a16="http://schemas.microsoft.com/office/drawing/2014/main" id="{42DAE168-FF3B-CD0C-132E-8D9644BBA7D7}"/>
                  </a:ext>
                </a:extLst>
              </p:cNvPr>
              <p:cNvSpPr txBox="1"/>
              <p:nvPr/>
            </p:nvSpPr>
            <p:spPr>
              <a:xfrm>
                <a:off x="0" y="1457608"/>
                <a:ext cx="987846" cy="3089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131661">
                  <a:lnSpc>
                    <a:spcPct val="107000"/>
                  </a:lnSpc>
                  <a:spcAft>
                    <a:spcPts val="990"/>
                  </a:spcAft>
                </a:pPr>
                <a:r>
                  <a:rPr lang="en-US" sz="1400" kern="1200" dirty="0">
                    <a:solidFill>
                      <a:schemeClr val="tx1"/>
                    </a:solidFill>
                    <a:latin typeface="Arial" panose="020B0604020202020204" pitchFamily="34" charset="0"/>
                    <a:ea typeface="+mn-ea"/>
                    <a:cs typeface="Arial" panose="020B0604020202020204" pitchFamily="34" charset="0"/>
                  </a:rPr>
                  <a:t>”Allergy Cell”</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Text Box 204">
                <a:extLst>
                  <a:ext uri="{FF2B5EF4-FFF2-40B4-BE49-F238E27FC236}">
                    <a16:creationId xmlns:a16="http://schemas.microsoft.com/office/drawing/2014/main" id="{14C64468-A66B-843A-7D90-E3E8FCD2B870}"/>
                  </a:ext>
                </a:extLst>
              </p:cNvPr>
              <p:cNvSpPr txBox="1"/>
              <p:nvPr/>
            </p:nvSpPr>
            <p:spPr>
              <a:xfrm>
                <a:off x="1620570" y="2498756"/>
                <a:ext cx="987846" cy="30893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1131661">
                  <a:lnSpc>
                    <a:spcPct val="107000"/>
                  </a:lnSpc>
                  <a:spcAft>
                    <a:spcPts val="990"/>
                  </a:spcAft>
                </a:pPr>
                <a:r>
                  <a:rPr lang="en-US" sz="1400" kern="1200" dirty="0">
                    <a:solidFill>
                      <a:schemeClr val="tx1"/>
                    </a:solidFill>
                    <a:latin typeface="Arial" panose="020B0604020202020204" pitchFamily="34" charset="0"/>
                    <a:ea typeface="+mn-ea"/>
                    <a:cs typeface="Arial" panose="020B0604020202020204" pitchFamily="34" charset="0"/>
                  </a:rPr>
                  <a:t>Histamine</a:t>
                </a:r>
                <a:endParaRPr lang="en-US" sz="1400" dirty="0">
                  <a:effectLst/>
                  <a:latin typeface="Arial" panose="020B0604020202020204" pitchFamily="34" charset="0"/>
                  <a:ea typeface="Arial" panose="020B0604020202020204" pitchFamily="34" charset="0"/>
                  <a:cs typeface="Times New Roman" panose="02020603050405020304" pitchFamily="18" charset="0"/>
                </a:endParaRPr>
              </a:p>
            </p:txBody>
          </p:sp>
        </p:grpSp>
      </p:grpSp>
      <p:cxnSp>
        <p:nvCxnSpPr>
          <p:cNvPr id="36" name="Straight Arrow Connector 35">
            <a:extLst>
              <a:ext uri="{FF2B5EF4-FFF2-40B4-BE49-F238E27FC236}">
                <a16:creationId xmlns:a16="http://schemas.microsoft.com/office/drawing/2014/main" id="{1838E576-4FF2-E7E8-0F6C-0088B18D3E58}"/>
              </a:ext>
            </a:extLst>
          </p:cNvPr>
          <p:cNvCxnSpPr>
            <a:cxnSpLocks/>
          </p:cNvCxnSpPr>
          <p:nvPr/>
        </p:nvCxnSpPr>
        <p:spPr>
          <a:xfrm flipH="1" flipV="1">
            <a:off x="9662211" y="3983222"/>
            <a:ext cx="190095" cy="261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DBF6CE7-734C-8BB5-8DF1-D1E5821C3EEF}"/>
              </a:ext>
            </a:extLst>
          </p:cNvPr>
          <p:cNvCxnSpPr>
            <a:cxnSpLocks/>
          </p:cNvCxnSpPr>
          <p:nvPr/>
        </p:nvCxnSpPr>
        <p:spPr>
          <a:xfrm flipH="1">
            <a:off x="8776638" y="2467283"/>
            <a:ext cx="335663" cy="105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66879AB-3FCF-06F6-CB0E-A876BD97D4ED}"/>
              </a:ext>
            </a:extLst>
          </p:cNvPr>
          <p:cNvCxnSpPr/>
          <p:nvPr/>
        </p:nvCxnSpPr>
        <p:spPr>
          <a:xfrm>
            <a:off x="9955612" y="2807040"/>
            <a:ext cx="19177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219203"/>
      </p:ext>
    </p:extLst>
  </p:cSld>
  <p:clrMapOvr>
    <a:masterClrMapping/>
  </p:clrMapOvr>
</p:sld>
</file>

<file path=ppt/theme/theme1.xml><?xml version="1.0" encoding="utf-8"?>
<a:theme xmlns:a="http://schemas.openxmlformats.org/drawingml/2006/main" name="Office Theme">
  <a:themeElements>
    <a:clrScheme name="Lisa Woodruff Nutrition">
      <a:dk1>
        <a:sysClr val="windowText" lastClr="000000"/>
      </a:dk1>
      <a:lt1>
        <a:sysClr val="window" lastClr="FFFFFF"/>
      </a:lt1>
      <a:dk2>
        <a:srgbClr val="2B3990"/>
      </a:dk2>
      <a:lt2>
        <a:srgbClr val="E7E6E6"/>
      </a:lt2>
      <a:accent1>
        <a:srgbClr val="ED1C24"/>
      </a:accent1>
      <a:accent2>
        <a:srgbClr val="8DC63F"/>
      </a:accent2>
      <a:accent3>
        <a:srgbClr val="FBB040"/>
      </a:accent3>
      <a:accent4>
        <a:srgbClr val="009999"/>
      </a:accent4>
      <a:accent5>
        <a:srgbClr val="FFDE11"/>
      </a:accent5>
      <a:accent6>
        <a:srgbClr val="474175"/>
      </a:accent6>
      <a:hlink>
        <a:srgbClr val="ED1C24"/>
      </a:hlink>
      <a:folHlink>
        <a:srgbClr val="FBB040"/>
      </a:folHlink>
    </a:clrScheme>
    <a:fontScheme name="Lisa Woodruff Nutrition">
      <a:majorFont>
        <a:latin typeface="Britannic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56380</TotalTime>
  <Words>20123</Words>
  <Application>Microsoft Office PowerPoint</Application>
  <PresentationFormat>Widescreen</PresentationFormat>
  <Paragraphs>1729</Paragraphs>
  <Slides>86</Slides>
  <Notes>86</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Office Theme</vt:lpstr>
      <vt:lpstr>What’s Going on With Food Allergies?</vt:lpstr>
      <vt:lpstr>Disclosures</vt:lpstr>
      <vt:lpstr>Learning Objectives</vt:lpstr>
      <vt:lpstr>Food Allergy Prevalence</vt:lpstr>
      <vt:lpstr>Disparities in Food Allergy</vt:lpstr>
      <vt:lpstr>But what exactly is food allergy…</vt:lpstr>
      <vt:lpstr>…and what are adverse food reactions?</vt:lpstr>
      <vt:lpstr>Food Allergy Diagnosis</vt:lpstr>
      <vt:lpstr>IgE-mediated Food Allergy</vt:lpstr>
      <vt:lpstr>IgE-mediated Food Allergy Symptoms</vt:lpstr>
      <vt:lpstr>IgE food allergies are unpredictable</vt:lpstr>
      <vt:lpstr>True or False:  Only IgE-mediated food allergies are “real”</vt:lpstr>
      <vt:lpstr>Non-IgE-mediated allergies are REAL</vt:lpstr>
      <vt:lpstr>What about food sensitivity or intolerance?</vt:lpstr>
      <vt:lpstr>Diagnosing Food Allergy</vt:lpstr>
      <vt:lpstr>IgE Food Allergy Diagnostic Tests</vt:lpstr>
      <vt:lpstr>Sensitization ≠ Allergy </vt:lpstr>
      <vt:lpstr>IgE Food Allergy Diagnostic Tests</vt:lpstr>
      <vt:lpstr>Predictive Value of Food-specific IgE Testing</vt:lpstr>
      <vt:lpstr>Common Misconceptions about IgE Testing</vt:lpstr>
      <vt:lpstr>Factors that can lower IgE-mediated allergic threshold</vt:lpstr>
      <vt:lpstr>Food Allergy Panel Testing</vt:lpstr>
      <vt:lpstr>Oral Food Challenges (OFC)</vt:lpstr>
      <vt:lpstr>Role of Registered Dietitians in OFCs</vt:lpstr>
      <vt:lpstr>Nutrition Care for Food Allergy</vt:lpstr>
      <vt:lpstr>Most Common Food Allergens in all Children (United States)</vt:lpstr>
      <vt:lpstr>Adult-onset IgE-mediated Food Allergy</vt:lpstr>
      <vt:lpstr>True or False:  Only high protein foods can cause serious allergic reactions</vt:lpstr>
      <vt:lpstr>PowerPoint Presentation</vt:lpstr>
      <vt:lpstr>How to avoid IgE food allergy reactions?</vt:lpstr>
      <vt:lpstr>Food Allergen Labeling and Consumer Protection Act (FALCPA)</vt:lpstr>
      <vt:lpstr>True or False:  “Dairy-free” or “non-dairy” foods are safe for milk allergy</vt:lpstr>
      <vt:lpstr>Cannot rely on front of package claims!</vt:lpstr>
      <vt:lpstr>More FALCPA: What is a “tree nut?”</vt:lpstr>
      <vt:lpstr>Exemptions to FALCPA</vt:lpstr>
      <vt:lpstr>True or False:  “May contain” statements for major allergens are required by law</vt:lpstr>
      <vt:lpstr>FALSE: Precautionary Allergen Labeling (PAL) is Voluntary</vt:lpstr>
      <vt:lpstr>Should PALs be avoided?</vt:lpstr>
      <vt:lpstr>FASTER Act</vt:lpstr>
      <vt:lpstr>FASTER Act, continued</vt:lpstr>
      <vt:lpstr>True or False:  Sesame oil is safe for those with sesame allergy.</vt:lpstr>
      <vt:lpstr>False: Sesame oil is not a refined oil </vt:lpstr>
      <vt:lpstr>Baked milk &amp; Baked egg</vt:lpstr>
      <vt:lpstr>Food Allergen Ladders</vt:lpstr>
      <vt:lpstr>True or False:  All individuals with peanut allergy must avoid tree nuts</vt:lpstr>
      <vt:lpstr>False: Low risk of cross reactivity</vt:lpstr>
      <vt:lpstr>Growth Concerns and Food Allergies</vt:lpstr>
      <vt:lpstr>Infants &amp; Cow’s Milk Protein Allergy (CMPA)</vt:lpstr>
      <vt:lpstr>Cow’s Milk Substitutes (CMPA)</vt:lpstr>
      <vt:lpstr>True or False:  Only IgE-mediated food allergy reactions can be medical emergencies</vt:lpstr>
      <vt:lpstr>Food Protein Induced Enterocolitis Syndrome (FPIES)</vt:lpstr>
      <vt:lpstr>FPIES and Complementary Feeding</vt:lpstr>
      <vt:lpstr>FPIES and Psychosocial Impact</vt:lpstr>
      <vt:lpstr>Nutrition for Food Allergy Families</vt:lpstr>
      <vt:lpstr>Breastfeeding Mothers</vt:lpstr>
      <vt:lpstr>Breastfeeding Mothers</vt:lpstr>
      <vt:lpstr>Breastfeeding Mothers</vt:lpstr>
      <vt:lpstr>Breastfeeding Mothers</vt:lpstr>
      <vt:lpstr>Young Siblings without Food Allergies</vt:lpstr>
      <vt:lpstr>Food Allergy Management</vt:lpstr>
      <vt:lpstr>True or False:  There is no “cure” for food allergies</vt:lpstr>
      <vt:lpstr>There is no “cure” for food allergy</vt:lpstr>
      <vt:lpstr>Food Allergy Tolerance &amp; Desensitization</vt:lpstr>
      <vt:lpstr>Food Immunotherapy</vt:lpstr>
      <vt:lpstr>Reasons for Allergist Referral</vt:lpstr>
      <vt:lpstr>Food Allergy Prevention</vt:lpstr>
      <vt:lpstr>Early Intervention</vt:lpstr>
      <vt:lpstr>Early Intervention Guidelines </vt:lpstr>
      <vt:lpstr>Instructions for Home Feeding of Peanut Protein for Infants at Low Risk of Reaction</vt:lpstr>
      <vt:lpstr>Limit unnecessary diet restrictions</vt:lpstr>
      <vt:lpstr>Summary</vt:lpstr>
      <vt:lpstr>Resources</vt:lpstr>
      <vt:lpstr>PowerPoint Presentation</vt:lpstr>
      <vt:lpstr>PowerPoint Presentation</vt:lpstr>
      <vt:lpstr>Food Allergy Case Study</vt:lpstr>
      <vt:lpstr>Case Study: 6-month Male</vt:lpstr>
      <vt:lpstr>Case Study</vt:lpstr>
      <vt:lpstr>Case Study: 3 months later</vt:lpstr>
      <vt:lpstr>Case Study </vt:lpstr>
      <vt:lpstr>Case Study: 6 months later</vt:lpstr>
      <vt:lpstr>Case Study: 6 months later</vt:lpstr>
      <vt:lpstr>Questions?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Going on With Food Allergies?</dc:title>
  <dc:creator>Lisa Woodruff</dc:creator>
  <cp:lastModifiedBy>Lisa Woodruff</cp:lastModifiedBy>
  <cp:revision>100</cp:revision>
  <cp:lastPrinted>2023-03-25T12:10:07Z</cp:lastPrinted>
  <dcterms:created xsi:type="dcterms:W3CDTF">2023-02-02T19:01:31Z</dcterms:created>
  <dcterms:modified xsi:type="dcterms:W3CDTF">2023-04-02T21:10:09Z</dcterms:modified>
</cp:coreProperties>
</file>