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59"/>
  </p:notesMasterIdLst>
  <p:sldIdLst>
    <p:sldId id="257" r:id="rId2"/>
    <p:sldId id="259" r:id="rId3"/>
    <p:sldId id="260" r:id="rId4"/>
    <p:sldId id="261" r:id="rId5"/>
    <p:sldId id="262" r:id="rId6"/>
    <p:sldId id="473" r:id="rId7"/>
    <p:sldId id="263" r:id="rId8"/>
    <p:sldId id="265" r:id="rId9"/>
    <p:sldId id="358" r:id="rId10"/>
    <p:sldId id="359" r:id="rId11"/>
    <p:sldId id="360" r:id="rId12"/>
    <p:sldId id="266" r:id="rId13"/>
    <p:sldId id="267" r:id="rId14"/>
    <p:sldId id="268" r:id="rId15"/>
    <p:sldId id="271" r:id="rId16"/>
    <p:sldId id="272" r:id="rId17"/>
    <p:sldId id="493" r:id="rId18"/>
    <p:sldId id="370" r:id="rId19"/>
    <p:sldId id="273" r:id="rId20"/>
    <p:sldId id="276" r:id="rId21"/>
    <p:sldId id="494" r:id="rId22"/>
    <p:sldId id="495" r:id="rId23"/>
    <p:sldId id="278" r:id="rId24"/>
    <p:sldId id="279" r:id="rId25"/>
    <p:sldId id="280" r:id="rId26"/>
    <p:sldId id="503" r:id="rId27"/>
    <p:sldId id="288" r:id="rId28"/>
    <p:sldId id="289" r:id="rId29"/>
    <p:sldId id="290" r:id="rId30"/>
    <p:sldId id="291" r:id="rId31"/>
    <p:sldId id="292" r:id="rId32"/>
    <p:sldId id="293" r:id="rId33"/>
    <p:sldId id="301" r:id="rId34"/>
    <p:sldId id="302" r:id="rId35"/>
    <p:sldId id="303" r:id="rId36"/>
    <p:sldId id="304" r:id="rId37"/>
    <p:sldId id="366" r:id="rId38"/>
    <p:sldId id="504" r:id="rId39"/>
    <p:sldId id="315" r:id="rId40"/>
    <p:sldId id="316" r:id="rId41"/>
    <p:sldId id="317" r:id="rId42"/>
    <p:sldId id="478" r:id="rId43"/>
    <p:sldId id="321" r:id="rId44"/>
    <p:sldId id="322" r:id="rId45"/>
    <p:sldId id="378" r:id="rId46"/>
    <p:sldId id="449" r:id="rId47"/>
    <p:sldId id="329" r:id="rId48"/>
    <p:sldId id="379" r:id="rId49"/>
    <p:sldId id="455" r:id="rId50"/>
    <p:sldId id="491" r:id="rId51"/>
    <p:sldId id="499" r:id="rId52"/>
    <p:sldId id="331" r:id="rId53"/>
    <p:sldId id="505" r:id="rId54"/>
    <p:sldId id="382" r:id="rId55"/>
    <p:sldId id="501" r:id="rId56"/>
    <p:sldId id="506" r:id="rId57"/>
    <p:sldId id="34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4D16C-F80E-7342-B81D-E5359DF80EB6}"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C2235825-A2F0-AA40-9018-DCA77467A715}">
      <dgm:prSet phldrT="[Text]"/>
      <dgm:spPr/>
      <dgm:t>
        <a:bodyPr/>
        <a:lstStyle/>
        <a:p>
          <a:r>
            <a:rPr lang="en-US"/>
            <a:t>Negative Thoughts</a:t>
          </a:r>
        </a:p>
      </dgm:t>
    </dgm:pt>
    <dgm:pt modelId="{18FF7371-9BF3-8B4C-A5CF-63C456268DD5}" type="parTrans" cxnId="{D8466C23-8C92-FC47-B854-6DB13A4DAB34}">
      <dgm:prSet/>
      <dgm:spPr/>
      <dgm:t>
        <a:bodyPr/>
        <a:lstStyle/>
        <a:p>
          <a:endParaRPr lang="en-US"/>
        </a:p>
      </dgm:t>
    </dgm:pt>
    <dgm:pt modelId="{F58EE671-D572-CD43-B923-07AF1C13591B}" type="sibTrans" cxnId="{D8466C23-8C92-FC47-B854-6DB13A4DAB34}">
      <dgm:prSet/>
      <dgm:spPr/>
      <dgm:t>
        <a:bodyPr/>
        <a:lstStyle/>
        <a:p>
          <a:endParaRPr lang="en-US"/>
        </a:p>
      </dgm:t>
    </dgm:pt>
    <dgm:pt modelId="{080A151B-1F94-6146-A8BC-9CD52AFECC35}">
      <dgm:prSet phldrT="[Text]"/>
      <dgm:spPr/>
      <dgm:t>
        <a:bodyPr/>
        <a:lstStyle/>
        <a:p>
          <a:r>
            <a:rPr lang="en-US"/>
            <a:t>Diet </a:t>
          </a:r>
        </a:p>
        <a:p>
          <a:r>
            <a:rPr lang="en-US"/>
            <a:t>(Restrictions)</a:t>
          </a:r>
        </a:p>
      </dgm:t>
    </dgm:pt>
    <dgm:pt modelId="{D75E9A9D-3AFE-354B-A3C7-996E23862BF0}" type="parTrans" cxnId="{D14F4D4B-4E8A-4145-9669-9FA5502E33DB}">
      <dgm:prSet/>
      <dgm:spPr/>
      <dgm:t>
        <a:bodyPr/>
        <a:lstStyle/>
        <a:p>
          <a:endParaRPr lang="en-US"/>
        </a:p>
      </dgm:t>
    </dgm:pt>
    <dgm:pt modelId="{8C7E6F18-5D52-8142-A108-29CD4E5DF93B}" type="sibTrans" cxnId="{D14F4D4B-4E8A-4145-9669-9FA5502E33DB}">
      <dgm:prSet/>
      <dgm:spPr/>
      <dgm:t>
        <a:bodyPr/>
        <a:lstStyle/>
        <a:p>
          <a:endParaRPr lang="en-US"/>
        </a:p>
      </dgm:t>
    </dgm:pt>
    <dgm:pt modelId="{E9567BEF-F1AD-BA46-8BF3-FC5707914D14}">
      <dgm:prSet phldrT="[Text]"/>
      <dgm:spPr/>
      <dgm:t>
        <a:bodyPr/>
        <a:lstStyle/>
        <a:p>
          <a:r>
            <a:rPr lang="en-US"/>
            <a:t>Deprivation</a:t>
          </a:r>
        </a:p>
      </dgm:t>
    </dgm:pt>
    <dgm:pt modelId="{8D4D8739-C11D-D049-A7BB-BE8A9C295614}" type="parTrans" cxnId="{BE597116-7D76-E549-A631-D3E5E20CF744}">
      <dgm:prSet/>
      <dgm:spPr/>
      <dgm:t>
        <a:bodyPr/>
        <a:lstStyle/>
        <a:p>
          <a:endParaRPr lang="en-US"/>
        </a:p>
      </dgm:t>
    </dgm:pt>
    <dgm:pt modelId="{63581CAE-205F-0440-9BA1-7FD79D85D8C9}" type="sibTrans" cxnId="{BE597116-7D76-E549-A631-D3E5E20CF744}">
      <dgm:prSet/>
      <dgm:spPr/>
      <dgm:t>
        <a:bodyPr/>
        <a:lstStyle/>
        <a:p>
          <a:endParaRPr lang="en-US"/>
        </a:p>
      </dgm:t>
    </dgm:pt>
    <dgm:pt modelId="{7F4DFDC9-379B-5B4F-ADD0-7E9D22E71D50}">
      <dgm:prSet phldrT="[Text]"/>
      <dgm:spPr/>
      <dgm:t>
        <a:bodyPr/>
        <a:lstStyle/>
        <a:p>
          <a:r>
            <a:rPr lang="en-US" dirty="0"/>
            <a:t>Rebound/Binge Eating</a:t>
          </a:r>
        </a:p>
      </dgm:t>
    </dgm:pt>
    <dgm:pt modelId="{9ECF0C61-6CF7-C84F-9167-51495D574B61}" type="parTrans" cxnId="{A892DF9D-DA34-A44D-8D3B-6F9E6083D376}">
      <dgm:prSet/>
      <dgm:spPr/>
      <dgm:t>
        <a:bodyPr/>
        <a:lstStyle/>
        <a:p>
          <a:endParaRPr lang="en-US"/>
        </a:p>
      </dgm:t>
    </dgm:pt>
    <dgm:pt modelId="{FCBD4202-D7DB-B846-AFB1-1EC1540CABAB}" type="sibTrans" cxnId="{A892DF9D-DA34-A44D-8D3B-6F9E6083D376}">
      <dgm:prSet/>
      <dgm:spPr/>
      <dgm:t>
        <a:bodyPr/>
        <a:lstStyle/>
        <a:p>
          <a:endParaRPr lang="en-US"/>
        </a:p>
      </dgm:t>
    </dgm:pt>
    <dgm:pt modelId="{33535884-5CA0-344E-BAA9-AFCB2C56CC0E}">
      <dgm:prSet phldrT="[Text]"/>
      <dgm:spPr/>
      <dgm:t>
        <a:bodyPr/>
        <a:lstStyle/>
        <a:p>
          <a:r>
            <a:rPr lang="en-US" dirty="0"/>
            <a:t>Shame</a:t>
          </a:r>
        </a:p>
      </dgm:t>
    </dgm:pt>
    <dgm:pt modelId="{752D93DE-4791-7940-9B3C-D627C8FDBC9C}" type="parTrans" cxnId="{6FEF6593-AED8-F64C-8297-F8F253AB7111}">
      <dgm:prSet/>
      <dgm:spPr/>
      <dgm:t>
        <a:bodyPr/>
        <a:lstStyle/>
        <a:p>
          <a:endParaRPr lang="en-US"/>
        </a:p>
      </dgm:t>
    </dgm:pt>
    <dgm:pt modelId="{7E29A803-AE7D-774A-B7DB-7D8D6DC68C4A}" type="sibTrans" cxnId="{6FEF6593-AED8-F64C-8297-F8F253AB7111}">
      <dgm:prSet/>
      <dgm:spPr/>
      <dgm:t>
        <a:bodyPr/>
        <a:lstStyle/>
        <a:p>
          <a:endParaRPr lang="en-US"/>
        </a:p>
      </dgm:t>
    </dgm:pt>
    <dgm:pt modelId="{2440C498-5881-D44D-B9C9-63136379AA5F}" type="pres">
      <dgm:prSet presAssocID="{4174D16C-F80E-7342-B81D-E5359DF80EB6}" presName="cycle" presStyleCnt="0">
        <dgm:presLayoutVars>
          <dgm:dir/>
          <dgm:resizeHandles val="exact"/>
        </dgm:presLayoutVars>
      </dgm:prSet>
      <dgm:spPr/>
    </dgm:pt>
    <dgm:pt modelId="{BD68BBB9-854B-7A40-BB92-EC39B9BD042B}" type="pres">
      <dgm:prSet presAssocID="{C2235825-A2F0-AA40-9018-DCA77467A715}" presName="node" presStyleLbl="node1" presStyleIdx="0" presStyleCnt="5">
        <dgm:presLayoutVars>
          <dgm:bulletEnabled val="1"/>
        </dgm:presLayoutVars>
      </dgm:prSet>
      <dgm:spPr/>
    </dgm:pt>
    <dgm:pt modelId="{B7325E19-9A2A-BA47-B72D-14C56DE7104F}" type="pres">
      <dgm:prSet presAssocID="{C2235825-A2F0-AA40-9018-DCA77467A715}" presName="spNode" presStyleCnt="0"/>
      <dgm:spPr/>
    </dgm:pt>
    <dgm:pt modelId="{5CDAA9E5-C75E-FB4E-8269-6AF8A6914A05}" type="pres">
      <dgm:prSet presAssocID="{F58EE671-D572-CD43-B923-07AF1C13591B}" presName="sibTrans" presStyleLbl="sibTrans1D1" presStyleIdx="0" presStyleCnt="5"/>
      <dgm:spPr/>
    </dgm:pt>
    <dgm:pt modelId="{38917590-0EE9-7741-8484-D4E1B867CA59}" type="pres">
      <dgm:prSet presAssocID="{080A151B-1F94-6146-A8BC-9CD52AFECC35}" presName="node" presStyleLbl="node1" presStyleIdx="1" presStyleCnt="5">
        <dgm:presLayoutVars>
          <dgm:bulletEnabled val="1"/>
        </dgm:presLayoutVars>
      </dgm:prSet>
      <dgm:spPr/>
    </dgm:pt>
    <dgm:pt modelId="{19BB2EA1-53A2-1646-9149-4004424A0D98}" type="pres">
      <dgm:prSet presAssocID="{080A151B-1F94-6146-A8BC-9CD52AFECC35}" presName="spNode" presStyleCnt="0"/>
      <dgm:spPr/>
    </dgm:pt>
    <dgm:pt modelId="{E75C7300-49D8-A94C-B1BF-ACF00B14B6B4}" type="pres">
      <dgm:prSet presAssocID="{8C7E6F18-5D52-8142-A108-29CD4E5DF93B}" presName="sibTrans" presStyleLbl="sibTrans1D1" presStyleIdx="1" presStyleCnt="5"/>
      <dgm:spPr/>
    </dgm:pt>
    <dgm:pt modelId="{1B6E7FE7-7074-6946-B644-BA0992D3FFC9}" type="pres">
      <dgm:prSet presAssocID="{E9567BEF-F1AD-BA46-8BF3-FC5707914D14}" presName="node" presStyleLbl="node1" presStyleIdx="2" presStyleCnt="5">
        <dgm:presLayoutVars>
          <dgm:bulletEnabled val="1"/>
        </dgm:presLayoutVars>
      </dgm:prSet>
      <dgm:spPr/>
    </dgm:pt>
    <dgm:pt modelId="{9812C1CC-2B7C-C742-8E76-8A196E0C1B40}" type="pres">
      <dgm:prSet presAssocID="{E9567BEF-F1AD-BA46-8BF3-FC5707914D14}" presName="spNode" presStyleCnt="0"/>
      <dgm:spPr/>
    </dgm:pt>
    <dgm:pt modelId="{EE759426-E473-CC45-B1FB-2833B9A04664}" type="pres">
      <dgm:prSet presAssocID="{63581CAE-205F-0440-9BA1-7FD79D85D8C9}" presName="sibTrans" presStyleLbl="sibTrans1D1" presStyleIdx="2" presStyleCnt="5"/>
      <dgm:spPr/>
    </dgm:pt>
    <dgm:pt modelId="{C981CB33-FE17-8B4C-91CF-4BD2CE817E29}" type="pres">
      <dgm:prSet presAssocID="{7F4DFDC9-379B-5B4F-ADD0-7E9D22E71D50}" presName="node" presStyleLbl="node1" presStyleIdx="3" presStyleCnt="5">
        <dgm:presLayoutVars>
          <dgm:bulletEnabled val="1"/>
        </dgm:presLayoutVars>
      </dgm:prSet>
      <dgm:spPr/>
    </dgm:pt>
    <dgm:pt modelId="{51833076-58DA-0D4E-BE4C-E539C7BC92A7}" type="pres">
      <dgm:prSet presAssocID="{7F4DFDC9-379B-5B4F-ADD0-7E9D22E71D50}" presName="spNode" presStyleCnt="0"/>
      <dgm:spPr/>
    </dgm:pt>
    <dgm:pt modelId="{0688015C-F055-0D4D-A0CF-59357F7ABE87}" type="pres">
      <dgm:prSet presAssocID="{FCBD4202-D7DB-B846-AFB1-1EC1540CABAB}" presName="sibTrans" presStyleLbl="sibTrans1D1" presStyleIdx="3" presStyleCnt="5"/>
      <dgm:spPr/>
    </dgm:pt>
    <dgm:pt modelId="{CB26438A-8729-E64F-8E86-386037D2163D}" type="pres">
      <dgm:prSet presAssocID="{33535884-5CA0-344E-BAA9-AFCB2C56CC0E}" presName="node" presStyleLbl="node1" presStyleIdx="4" presStyleCnt="5">
        <dgm:presLayoutVars>
          <dgm:bulletEnabled val="1"/>
        </dgm:presLayoutVars>
      </dgm:prSet>
      <dgm:spPr/>
    </dgm:pt>
    <dgm:pt modelId="{BCFCDC15-26DF-B441-B1DE-56AD33AD615B}" type="pres">
      <dgm:prSet presAssocID="{33535884-5CA0-344E-BAA9-AFCB2C56CC0E}" presName="spNode" presStyleCnt="0"/>
      <dgm:spPr/>
    </dgm:pt>
    <dgm:pt modelId="{7719A7C7-ECF6-0148-AE9E-361B3EC99AFE}" type="pres">
      <dgm:prSet presAssocID="{7E29A803-AE7D-774A-B7DB-7D8D6DC68C4A}" presName="sibTrans" presStyleLbl="sibTrans1D1" presStyleIdx="4" presStyleCnt="5"/>
      <dgm:spPr/>
    </dgm:pt>
  </dgm:ptLst>
  <dgm:cxnLst>
    <dgm:cxn modelId="{BE597116-7D76-E549-A631-D3E5E20CF744}" srcId="{4174D16C-F80E-7342-B81D-E5359DF80EB6}" destId="{E9567BEF-F1AD-BA46-8BF3-FC5707914D14}" srcOrd="2" destOrd="0" parTransId="{8D4D8739-C11D-D049-A7BB-BE8A9C295614}" sibTransId="{63581CAE-205F-0440-9BA1-7FD79D85D8C9}"/>
    <dgm:cxn modelId="{93C88117-BF2D-8A4D-A01B-33DD9B29E451}" type="presOf" srcId="{C2235825-A2F0-AA40-9018-DCA77467A715}" destId="{BD68BBB9-854B-7A40-BB92-EC39B9BD042B}" srcOrd="0" destOrd="0" presId="urn:microsoft.com/office/officeart/2005/8/layout/cycle5"/>
    <dgm:cxn modelId="{D5A60321-B08B-074B-97DA-DB8A2E276C71}" type="presOf" srcId="{E9567BEF-F1AD-BA46-8BF3-FC5707914D14}" destId="{1B6E7FE7-7074-6946-B644-BA0992D3FFC9}" srcOrd="0" destOrd="0" presId="urn:microsoft.com/office/officeart/2005/8/layout/cycle5"/>
    <dgm:cxn modelId="{D8466C23-8C92-FC47-B854-6DB13A4DAB34}" srcId="{4174D16C-F80E-7342-B81D-E5359DF80EB6}" destId="{C2235825-A2F0-AA40-9018-DCA77467A715}" srcOrd="0" destOrd="0" parTransId="{18FF7371-9BF3-8B4C-A5CF-63C456268DD5}" sibTransId="{F58EE671-D572-CD43-B923-07AF1C13591B}"/>
    <dgm:cxn modelId="{D8F28426-81AE-0F4B-BE7C-B22A3A4B8A5E}" type="presOf" srcId="{7E29A803-AE7D-774A-B7DB-7D8D6DC68C4A}" destId="{7719A7C7-ECF6-0148-AE9E-361B3EC99AFE}" srcOrd="0" destOrd="0" presId="urn:microsoft.com/office/officeart/2005/8/layout/cycle5"/>
    <dgm:cxn modelId="{D14F4D4B-4E8A-4145-9669-9FA5502E33DB}" srcId="{4174D16C-F80E-7342-B81D-E5359DF80EB6}" destId="{080A151B-1F94-6146-A8BC-9CD52AFECC35}" srcOrd="1" destOrd="0" parTransId="{D75E9A9D-3AFE-354B-A3C7-996E23862BF0}" sibTransId="{8C7E6F18-5D52-8142-A108-29CD4E5DF93B}"/>
    <dgm:cxn modelId="{7473A97B-70D2-D846-BEBE-E6CC0ED440C0}" type="presOf" srcId="{33535884-5CA0-344E-BAA9-AFCB2C56CC0E}" destId="{CB26438A-8729-E64F-8E86-386037D2163D}" srcOrd="0" destOrd="0" presId="urn:microsoft.com/office/officeart/2005/8/layout/cycle5"/>
    <dgm:cxn modelId="{ACBC9A8E-9D56-F148-9435-80ABAE611F00}" type="presOf" srcId="{F58EE671-D572-CD43-B923-07AF1C13591B}" destId="{5CDAA9E5-C75E-FB4E-8269-6AF8A6914A05}" srcOrd="0" destOrd="0" presId="urn:microsoft.com/office/officeart/2005/8/layout/cycle5"/>
    <dgm:cxn modelId="{1392FE90-A06F-814D-9088-76AAD6C19828}" type="presOf" srcId="{63581CAE-205F-0440-9BA1-7FD79D85D8C9}" destId="{EE759426-E473-CC45-B1FB-2833B9A04664}" srcOrd="0" destOrd="0" presId="urn:microsoft.com/office/officeart/2005/8/layout/cycle5"/>
    <dgm:cxn modelId="{6FEF6593-AED8-F64C-8297-F8F253AB7111}" srcId="{4174D16C-F80E-7342-B81D-E5359DF80EB6}" destId="{33535884-5CA0-344E-BAA9-AFCB2C56CC0E}" srcOrd="4" destOrd="0" parTransId="{752D93DE-4791-7940-9B3C-D627C8FDBC9C}" sibTransId="{7E29A803-AE7D-774A-B7DB-7D8D6DC68C4A}"/>
    <dgm:cxn modelId="{A892DF9D-DA34-A44D-8D3B-6F9E6083D376}" srcId="{4174D16C-F80E-7342-B81D-E5359DF80EB6}" destId="{7F4DFDC9-379B-5B4F-ADD0-7E9D22E71D50}" srcOrd="3" destOrd="0" parTransId="{9ECF0C61-6CF7-C84F-9167-51495D574B61}" sibTransId="{FCBD4202-D7DB-B846-AFB1-1EC1540CABAB}"/>
    <dgm:cxn modelId="{99D19FC1-CF68-AF4D-82B2-82F3AE79DADD}" type="presOf" srcId="{FCBD4202-D7DB-B846-AFB1-1EC1540CABAB}" destId="{0688015C-F055-0D4D-A0CF-59357F7ABE87}" srcOrd="0" destOrd="0" presId="urn:microsoft.com/office/officeart/2005/8/layout/cycle5"/>
    <dgm:cxn modelId="{7509C2C2-3D54-D44A-8512-8478199A95A4}" type="presOf" srcId="{8C7E6F18-5D52-8142-A108-29CD4E5DF93B}" destId="{E75C7300-49D8-A94C-B1BF-ACF00B14B6B4}" srcOrd="0" destOrd="0" presId="urn:microsoft.com/office/officeart/2005/8/layout/cycle5"/>
    <dgm:cxn modelId="{5359C8C5-F52C-0842-BC89-8D69803E4E30}" type="presOf" srcId="{7F4DFDC9-379B-5B4F-ADD0-7E9D22E71D50}" destId="{C981CB33-FE17-8B4C-91CF-4BD2CE817E29}" srcOrd="0" destOrd="0" presId="urn:microsoft.com/office/officeart/2005/8/layout/cycle5"/>
    <dgm:cxn modelId="{5D354CC9-5ED4-E840-BC78-6FBD8B2E4EDD}" type="presOf" srcId="{080A151B-1F94-6146-A8BC-9CD52AFECC35}" destId="{38917590-0EE9-7741-8484-D4E1B867CA59}" srcOrd="0" destOrd="0" presId="urn:microsoft.com/office/officeart/2005/8/layout/cycle5"/>
    <dgm:cxn modelId="{EF9400EB-2D89-6E4A-B392-BBC81926E855}" type="presOf" srcId="{4174D16C-F80E-7342-B81D-E5359DF80EB6}" destId="{2440C498-5881-D44D-B9C9-63136379AA5F}" srcOrd="0" destOrd="0" presId="urn:microsoft.com/office/officeart/2005/8/layout/cycle5"/>
    <dgm:cxn modelId="{2D99253F-24C1-084E-8A6D-359B1DE5DCEE}" type="presParOf" srcId="{2440C498-5881-D44D-B9C9-63136379AA5F}" destId="{BD68BBB9-854B-7A40-BB92-EC39B9BD042B}" srcOrd="0" destOrd="0" presId="urn:microsoft.com/office/officeart/2005/8/layout/cycle5"/>
    <dgm:cxn modelId="{02629983-D9AF-CE49-B23F-F57A240B0120}" type="presParOf" srcId="{2440C498-5881-D44D-B9C9-63136379AA5F}" destId="{B7325E19-9A2A-BA47-B72D-14C56DE7104F}" srcOrd="1" destOrd="0" presId="urn:microsoft.com/office/officeart/2005/8/layout/cycle5"/>
    <dgm:cxn modelId="{B5235A40-05E2-5D46-A73F-5261E12D5859}" type="presParOf" srcId="{2440C498-5881-D44D-B9C9-63136379AA5F}" destId="{5CDAA9E5-C75E-FB4E-8269-6AF8A6914A05}" srcOrd="2" destOrd="0" presId="urn:microsoft.com/office/officeart/2005/8/layout/cycle5"/>
    <dgm:cxn modelId="{39A7D3EB-3CB2-B546-980E-E5374D3E2619}" type="presParOf" srcId="{2440C498-5881-D44D-B9C9-63136379AA5F}" destId="{38917590-0EE9-7741-8484-D4E1B867CA59}" srcOrd="3" destOrd="0" presId="urn:microsoft.com/office/officeart/2005/8/layout/cycle5"/>
    <dgm:cxn modelId="{86A09EF9-5481-F943-9F92-A504E9D9878B}" type="presParOf" srcId="{2440C498-5881-D44D-B9C9-63136379AA5F}" destId="{19BB2EA1-53A2-1646-9149-4004424A0D98}" srcOrd="4" destOrd="0" presId="urn:microsoft.com/office/officeart/2005/8/layout/cycle5"/>
    <dgm:cxn modelId="{FE98419B-AF38-0E4B-ADEB-25F53A314800}" type="presParOf" srcId="{2440C498-5881-D44D-B9C9-63136379AA5F}" destId="{E75C7300-49D8-A94C-B1BF-ACF00B14B6B4}" srcOrd="5" destOrd="0" presId="urn:microsoft.com/office/officeart/2005/8/layout/cycle5"/>
    <dgm:cxn modelId="{1992DF22-3EDD-8842-80FE-94176BBCD906}" type="presParOf" srcId="{2440C498-5881-D44D-B9C9-63136379AA5F}" destId="{1B6E7FE7-7074-6946-B644-BA0992D3FFC9}" srcOrd="6" destOrd="0" presId="urn:microsoft.com/office/officeart/2005/8/layout/cycle5"/>
    <dgm:cxn modelId="{B0B0111A-F6ED-AC48-8833-FFE652BA0440}" type="presParOf" srcId="{2440C498-5881-D44D-B9C9-63136379AA5F}" destId="{9812C1CC-2B7C-C742-8E76-8A196E0C1B40}" srcOrd="7" destOrd="0" presId="urn:microsoft.com/office/officeart/2005/8/layout/cycle5"/>
    <dgm:cxn modelId="{D2F1FF12-D09B-F24C-8896-C8FA33EE1358}" type="presParOf" srcId="{2440C498-5881-D44D-B9C9-63136379AA5F}" destId="{EE759426-E473-CC45-B1FB-2833B9A04664}" srcOrd="8" destOrd="0" presId="urn:microsoft.com/office/officeart/2005/8/layout/cycle5"/>
    <dgm:cxn modelId="{5BC6A319-D5A3-C64B-B7F0-6D7A985DB142}" type="presParOf" srcId="{2440C498-5881-D44D-B9C9-63136379AA5F}" destId="{C981CB33-FE17-8B4C-91CF-4BD2CE817E29}" srcOrd="9" destOrd="0" presId="urn:microsoft.com/office/officeart/2005/8/layout/cycle5"/>
    <dgm:cxn modelId="{BC9D34BA-39B1-8549-8F7F-B1DA314CA306}" type="presParOf" srcId="{2440C498-5881-D44D-B9C9-63136379AA5F}" destId="{51833076-58DA-0D4E-BE4C-E539C7BC92A7}" srcOrd="10" destOrd="0" presId="urn:microsoft.com/office/officeart/2005/8/layout/cycle5"/>
    <dgm:cxn modelId="{8E8F7E8A-E831-D744-8164-4743A40C0704}" type="presParOf" srcId="{2440C498-5881-D44D-B9C9-63136379AA5F}" destId="{0688015C-F055-0D4D-A0CF-59357F7ABE87}" srcOrd="11" destOrd="0" presId="urn:microsoft.com/office/officeart/2005/8/layout/cycle5"/>
    <dgm:cxn modelId="{199F51D7-52C7-2B4F-934B-68E0D26CC15E}" type="presParOf" srcId="{2440C498-5881-D44D-B9C9-63136379AA5F}" destId="{CB26438A-8729-E64F-8E86-386037D2163D}" srcOrd="12" destOrd="0" presId="urn:microsoft.com/office/officeart/2005/8/layout/cycle5"/>
    <dgm:cxn modelId="{3E112B64-A0D6-3946-AE13-A0B6B4760FF1}" type="presParOf" srcId="{2440C498-5881-D44D-B9C9-63136379AA5F}" destId="{BCFCDC15-26DF-B441-B1DE-56AD33AD615B}" srcOrd="13" destOrd="0" presId="urn:microsoft.com/office/officeart/2005/8/layout/cycle5"/>
    <dgm:cxn modelId="{C9E7E6E1-6942-EC4E-B7B6-5E8A16D3C53B}" type="presParOf" srcId="{2440C498-5881-D44D-B9C9-63136379AA5F}" destId="{7719A7C7-ECF6-0148-AE9E-361B3EC99AFE}" srcOrd="14" destOrd="0" presId="urn:microsoft.com/office/officeart/2005/8/layout/cycle5"/>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8BBB9-854B-7A40-BB92-EC39B9BD042B}">
      <dsp:nvSpPr>
        <dsp:cNvPr id="0" name=""/>
        <dsp:cNvSpPr/>
      </dsp:nvSpPr>
      <dsp:spPr>
        <a:xfrm>
          <a:off x="3176595" y="1793"/>
          <a:ext cx="1475530" cy="959094"/>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Negative Thoughts</a:t>
          </a:r>
        </a:p>
      </dsp:txBody>
      <dsp:txXfrm>
        <a:off x="3223414" y="48612"/>
        <a:ext cx="1381892" cy="865456"/>
      </dsp:txXfrm>
    </dsp:sp>
    <dsp:sp modelId="{5CDAA9E5-C75E-FB4E-8269-6AF8A6914A05}">
      <dsp:nvSpPr>
        <dsp:cNvPr id="0" name=""/>
        <dsp:cNvSpPr/>
      </dsp:nvSpPr>
      <dsp:spPr>
        <a:xfrm>
          <a:off x="1998216" y="481340"/>
          <a:ext cx="3832289" cy="3832289"/>
        </a:xfrm>
        <a:custGeom>
          <a:avLst/>
          <a:gdLst/>
          <a:ahLst/>
          <a:cxnLst/>
          <a:rect l="0" t="0" r="0" b="0"/>
          <a:pathLst>
            <a:path>
              <a:moveTo>
                <a:pt x="2851575" y="243846"/>
              </a:moveTo>
              <a:arcTo wR="1916144" hR="1916144" stAng="17953276" swAng="121179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917590-0EE9-7741-8484-D4E1B867CA59}">
      <dsp:nvSpPr>
        <dsp:cNvPr id="0" name=""/>
        <dsp:cNvSpPr/>
      </dsp:nvSpPr>
      <dsp:spPr>
        <a:xfrm>
          <a:off x="4998957" y="1325816"/>
          <a:ext cx="1475530" cy="959094"/>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Diet </a:t>
          </a:r>
        </a:p>
        <a:p>
          <a:pPr marL="0" lvl="0" indent="0" algn="ctr" defTabSz="577850">
            <a:lnSpc>
              <a:spcPct val="90000"/>
            </a:lnSpc>
            <a:spcBef>
              <a:spcPct val="0"/>
            </a:spcBef>
            <a:spcAft>
              <a:spcPct val="35000"/>
            </a:spcAft>
            <a:buNone/>
          </a:pPr>
          <a:r>
            <a:rPr lang="en-US" sz="1300" kern="1200"/>
            <a:t>(Restrictions)</a:t>
          </a:r>
        </a:p>
      </dsp:txBody>
      <dsp:txXfrm>
        <a:off x="5045776" y="1372635"/>
        <a:ext cx="1381892" cy="865456"/>
      </dsp:txXfrm>
    </dsp:sp>
    <dsp:sp modelId="{E75C7300-49D8-A94C-B1BF-ACF00B14B6B4}">
      <dsp:nvSpPr>
        <dsp:cNvPr id="0" name=""/>
        <dsp:cNvSpPr/>
      </dsp:nvSpPr>
      <dsp:spPr>
        <a:xfrm>
          <a:off x="1998216" y="481340"/>
          <a:ext cx="3832289" cy="3832289"/>
        </a:xfrm>
        <a:custGeom>
          <a:avLst/>
          <a:gdLst/>
          <a:ahLst/>
          <a:cxnLst/>
          <a:rect l="0" t="0" r="0" b="0"/>
          <a:pathLst>
            <a:path>
              <a:moveTo>
                <a:pt x="3827696" y="2048740"/>
              </a:moveTo>
              <a:arcTo wR="1916144" hR="1916144" stAng="21838079" swAng="135992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B6E7FE7-7074-6946-B644-BA0992D3FFC9}">
      <dsp:nvSpPr>
        <dsp:cNvPr id="0" name=""/>
        <dsp:cNvSpPr/>
      </dsp:nvSpPr>
      <dsp:spPr>
        <a:xfrm>
          <a:off x="4302877" y="3468131"/>
          <a:ext cx="1475530" cy="959094"/>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Deprivation</a:t>
          </a:r>
        </a:p>
      </dsp:txBody>
      <dsp:txXfrm>
        <a:off x="4349696" y="3514950"/>
        <a:ext cx="1381892" cy="865456"/>
      </dsp:txXfrm>
    </dsp:sp>
    <dsp:sp modelId="{EE759426-E473-CC45-B1FB-2833B9A04664}">
      <dsp:nvSpPr>
        <dsp:cNvPr id="0" name=""/>
        <dsp:cNvSpPr/>
      </dsp:nvSpPr>
      <dsp:spPr>
        <a:xfrm>
          <a:off x="1998216" y="481340"/>
          <a:ext cx="3832289" cy="3832289"/>
        </a:xfrm>
        <a:custGeom>
          <a:avLst/>
          <a:gdLst/>
          <a:ahLst/>
          <a:cxnLst/>
          <a:rect l="0" t="0" r="0" b="0"/>
          <a:pathLst>
            <a:path>
              <a:moveTo>
                <a:pt x="2151372" y="3817796"/>
              </a:moveTo>
              <a:arcTo wR="1916144" hR="1916144" stAng="4976912" swAng="846176"/>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981CB33-FE17-8B4C-91CF-4BD2CE817E29}">
      <dsp:nvSpPr>
        <dsp:cNvPr id="0" name=""/>
        <dsp:cNvSpPr/>
      </dsp:nvSpPr>
      <dsp:spPr>
        <a:xfrm>
          <a:off x="2050313" y="3468131"/>
          <a:ext cx="1475530" cy="959094"/>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Rebound/Binge Eating</a:t>
          </a:r>
        </a:p>
      </dsp:txBody>
      <dsp:txXfrm>
        <a:off x="2097132" y="3514950"/>
        <a:ext cx="1381892" cy="865456"/>
      </dsp:txXfrm>
    </dsp:sp>
    <dsp:sp modelId="{0688015C-F055-0D4D-A0CF-59357F7ABE87}">
      <dsp:nvSpPr>
        <dsp:cNvPr id="0" name=""/>
        <dsp:cNvSpPr/>
      </dsp:nvSpPr>
      <dsp:spPr>
        <a:xfrm>
          <a:off x="1998216" y="481340"/>
          <a:ext cx="3832289" cy="3832289"/>
        </a:xfrm>
        <a:custGeom>
          <a:avLst/>
          <a:gdLst/>
          <a:ahLst/>
          <a:cxnLst/>
          <a:rect l="0" t="0" r="0" b="0"/>
          <a:pathLst>
            <a:path>
              <a:moveTo>
                <a:pt x="203315" y="2775113"/>
              </a:moveTo>
              <a:arcTo wR="1916144" hR="1916144" stAng="9201999" swAng="135992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B26438A-8729-E64F-8E86-386037D2163D}">
      <dsp:nvSpPr>
        <dsp:cNvPr id="0" name=""/>
        <dsp:cNvSpPr/>
      </dsp:nvSpPr>
      <dsp:spPr>
        <a:xfrm>
          <a:off x="1354233" y="1325816"/>
          <a:ext cx="1475530" cy="959094"/>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Shame</a:t>
          </a:r>
        </a:p>
      </dsp:txBody>
      <dsp:txXfrm>
        <a:off x="1401052" y="1372635"/>
        <a:ext cx="1381892" cy="865456"/>
      </dsp:txXfrm>
    </dsp:sp>
    <dsp:sp modelId="{7719A7C7-ECF6-0148-AE9E-361B3EC99AFE}">
      <dsp:nvSpPr>
        <dsp:cNvPr id="0" name=""/>
        <dsp:cNvSpPr/>
      </dsp:nvSpPr>
      <dsp:spPr>
        <a:xfrm>
          <a:off x="1998216" y="481340"/>
          <a:ext cx="3832289" cy="3832289"/>
        </a:xfrm>
        <a:custGeom>
          <a:avLst/>
          <a:gdLst/>
          <a:ahLst/>
          <a:cxnLst/>
          <a:rect l="0" t="0" r="0" b="0"/>
          <a:pathLst>
            <a:path>
              <a:moveTo>
                <a:pt x="460883" y="669619"/>
              </a:moveTo>
              <a:arcTo wR="1916144" hR="1916144" stAng="13234933" swAng="1211791"/>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DC4D3-C273-D94F-BE72-542AB2791BB8}" type="datetimeFigureOut">
              <a:rPr lang="en-US" smtClean="0"/>
              <a:t>3/30/23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19358-FBD6-7641-9EAC-E7E92D94C2C3}" type="slidenum">
              <a:rPr lang="en-US" smtClean="0"/>
              <a:t>‹#›</a:t>
            </a:fld>
            <a:endParaRPr lang="en-US"/>
          </a:p>
        </p:txBody>
      </p:sp>
    </p:spTree>
    <p:extLst>
      <p:ext uri="{BB962C8B-B14F-4D97-AF65-F5344CB8AC3E}">
        <p14:creationId xmlns:p14="http://schemas.microsoft.com/office/powerpoint/2010/main" val="2379270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0F71A-418F-694F-8453-1FC16AF0C079}" type="slidenum">
              <a:rPr lang="en-US" smtClean="0"/>
              <a:t>5</a:t>
            </a:fld>
            <a:endParaRPr lang="en-US"/>
          </a:p>
        </p:txBody>
      </p:sp>
    </p:spTree>
    <p:extLst>
      <p:ext uri="{BB962C8B-B14F-4D97-AF65-F5344CB8AC3E}">
        <p14:creationId xmlns:p14="http://schemas.microsoft.com/office/powerpoint/2010/main" val="253758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50C09-A9B8-4B4F-A1C0-C6D681D67416}" type="slidenum">
              <a:rPr lang="en-US" smtClean="0"/>
              <a:t>33</a:t>
            </a:fld>
            <a:endParaRPr lang="en-US"/>
          </a:p>
        </p:txBody>
      </p:sp>
    </p:spTree>
    <p:extLst>
      <p:ext uri="{BB962C8B-B14F-4D97-AF65-F5344CB8AC3E}">
        <p14:creationId xmlns:p14="http://schemas.microsoft.com/office/powerpoint/2010/main" val="235034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50C09-A9B8-4B4F-A1C0-C6D681D67416}" type="slidenum">
              <a:rPr lang="en-US" smtClean="0"/>
              <a:t>34</a:t>
            </a:fld>
            <a:endParaRPr lang="en-US"/>
          </a:p>
        </p:txBody>
      </p:sp>
    </p:spTree>
    <p:extLst>
      <p:ext uri="{BB962C8B-B14F-4D97-AF65-F5344CB8AC3E}">
        <p14:creationId xmlns:p14="http://schemas.microsoft.com/office/powerpoint/2010/main" val="362883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50C09-A9B8-4B4F-A1C0-C6D681D67416}" type="slidenum">
              <a:rPr lang="en-US" smtClean="0"/>
              <a:t>35</a:t>
            </a:fld>
            <a:endParaRPr lang="en-US"/>
          </a:p>
        </p:txBody>
      </p:sp>
    </p:spTree>
    <p:extLst>
      <p:ext uri="{BB962C8B-B14F-4D97-AF65-F5344CB8AC3E}">
        <p14:creationId xmlns:p14="http://schemas.microsoft.com/office/powerpoint/2010/main" val="94788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20F71A-418F-694F-8453-1FC16AF0C079}" type="slidenum">
              <a:rPr lang="en-US" smtClean="0"/>
              <a:t>37</a:t>
            </a:fld>
            <a:endParaRPr lang="en-US"/>
          </a:p>
        </p:txBody>
      </p:sp>
    </p:spTree>
    <p:extLst>
      <p:ext uri="{BB962C8B-B14F-4D97-AF65-F5344CB8AC3E}">
        <p14:creationId xmlns:p14="http://schemas.microsoft.com/office/powerpoint/2010/main" val="4070208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2EC28-5E83-9C40-AF90-AD3AD2065479}" type="slidenum">
              <a:rPr lang="en-US" smtClean="0"/>
              <a:t>39</a:t>
            </a:fld>
            <a:endParaRPr lang="en-US"/>
          </a:p>
        </p:txBody>
      </p:sp>
    </p:spTree>
    <p:extLst>
      <p:ext uri="{BB962C8B-B14F-4D97-AF65-F5344CB8AC3E}">
        <p14:creationId xmlns:p14="http://schemas.microsoft.com/office/powerpoint/2010/main" val="96720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2EC28-5E83-9C40-AF90-AD3AD2065479}" type="slidenum">
              <a:rPr lang="en-US" smtClean="0"/>
              <a:t>43</a:t>
            </a:fld>
            <a:endParaRPr lang="en-US"/>
          </a:p>
        </p:txBody>
      </p:sp>
    </p:spTree>
    <p:extLst>
      <p:ext uri="{BB962C8B-B14F-4D97-AF65-F5344CB8AC3E}">
        <p14:creationId xmlns:p14="http://schemas.microsoft.com/office/powerpoint/2010/main" val="657453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20F71A-418F-694F-8453-1FC16AF0C079}" type="slidenum">
              <a:rPr lang="en-US" smtClean="0"/>
              <a:t>48</a:t>
            </a:fld>
            <a:endParaRPr lang="en-US"/>
          </a:p>
        </p:txBody>
      </p:sp>
    </p:spTree>
    <p:extLst>
      <p:ext uri="{BB962C8B-B14F-4D97-AF65-F5344CB8AC3E}">
        <p14:creationId xmlns:p14="http://schemas.microsoft.com/office/powerpoint/2010/main" val="325118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20F71A-418F-694F-8453-1FC16AF0C079}" type="slidenum">
              <a:rPr lang="en-US" smtClean="0"/>
              <a:t>54</a:t>
            </a:fld>
            <a:endParaRPr lang="en-US"/>
          </a:p>
        </p:txBody>
      </p:sp>
    </p:spTree>
    <p:extLst>
      <p:ext uri="{BB962C8B-B14F-4D97-AF65-F5344CB8AC3E}">
        <p14:creationId xmlns:p14="http://schemas.microsoft.com/office/powerpoint/2010/main" val="7811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2EC28-5E83-9C40-AF90-AD3AD2065479}" type="slidenum">
              <a:rPr lang="en-US" smtClean="0"/>
              <a:t>7</a:t>
            </a:fld>
            <a:endParaRPr lang="en-US"/>
          </a:p>
        </p:txBody>
      </p:sp>
    </p:spTree>
    <p:extLst>
      <p:ext uri="{BB962C8B-B14F-4D97-AF65-F5344CB8AC3E}">
        <p14:creationId xmlns:p14="http://schemas.microsoft.com/office/powerpoint/2010/main" val="2029768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2EC28-5E83-9C40-AF90-AD3AD2065479}" type="slidenum">
              <a:rPr lang="en-US" smtClean="0"/>
              <a:t>12</a:t>
            </a:fld>
            <a:endParaRPr lang="en-US"/>
          </a:p>
        </p:txBody>
      </p:sp>
    </p:spTree>
    <p:extLst>
      <p:ext uri="{BB962C8B-B14F-4D97-AF65-F5344CB8AC3E}">
        <p14:creationId xmlns:p14="http://schemas.microsoft.com/office/powerpoint/2010/main" val="320977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Genetics</a:t>
            </a:r>
            <a:r>
              <a:rPr lang="en-US" baseline="0" dirty="0"/>
              <a:t> – twin study</a:t>
            </a:r>
          </a:p>
          <a:p>
            <a:r>
              <a:rPr lang="en-US" baseline="0" dirty="0"/>
              <a:t>Evolution = feast or famine – who survived</a:t>
            </a:r>
          </a:p>
          <a:p>
            <a:r>
              <a:rPr lang="en-US" baseline="0" dirty="0"/>
              <a:t>Adaptation – set point – read Linda’s quote</a:t>
            </a:r>
            <a:endParaRPr lang="en-US" dirty="0"/>
          </a:p>
        </p:txBody>
      </p:sp>
      <p:sp>
        <p:nvSpPr>
          <p:cNvPr id="4" name="Slide Number Placeholder 3"/>
          <p:cNvSpPr>
            <a:spLocks noGrp="1"/>
          </p:cNvSpPr>
          <p:nvPr>
            <p:ph type="sldNum" sz="quarter" idx="10"/>
          </p:nvPr>
        </p:nvSpPr>
        <p:spPr/>
        <p:txBody>
          <a:bodyPr/>
          <a:lstStyle/>
          <a:p>
            <a:fld id="{455A97CF-1E01-9D48-8F77-B430DB820B1E}" type="slidenum">
              <a:rPr lang="en-US" smtClean="0"/>
              <a:t>24</a:t>
            </a:fld>
            <a:endParaRPr lang="en-US"/>
          </a:p>
        </p:txBody>
      </p:sp>
    </p:spTree>
    <p:extLst>
      <p:ext uri="{BB962C8B-B14F-4D97-AF65-F5344CB8AC3E}">
        <p14:creationId xmlns:p14="http://schemas.microsoft.com/office/powerpoint/2010/main" val="247669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Kendra: </a:t>
            </a:r>
            <a:r>
              <a:rPr lang="en-US" sz="1200" kern="1200" dirty="0">
                <a:solidFill>
                  <a:schemeClr val="tx1"/>
                </a:solidFill>
                <a:effectLst/>
                <a:latin typeface="+mn-lt"/>
                <a:ea typeface="+mn-ea"/>
                <a:cs typeface="+mn-cs"/>
              </a:rPr>
              <a:t>I’ve done every program and approach out there, too many to even list. I feel like I have some kind of mental block – I know exactly what to do to lose weight, I just feel so overwhelmed and discouraged to be at this current weight that I cannot even bring myself to do anything, except for eating all the wrong things, which makes me feel worse, which makes me eat more, and so on. I feel like I am dying on the inside and the outside and that I will never be successful at this. My weight haunts me every minute of every day. It makes me sick to even type these words because I feel like a broken record. I have tried everything except for therapy and I really hope that you can help.</a:t>
            </a:r>
          </a:p>
          <a:p>
            <a:endParaRPr lang="en-US" dirty="0"/>
          </a:p>
        </p:txBody>
      </p:sp>
      <p:sp>
        <p:nvSpPr>
          <p:cNvPr id="4" name="Slide Number Placeholder 3"/>
          <p:cNvSpPr>
            <a:spLocks noGrp="1"/>
          </p:cNvSpPr>
          <p:nvPr>
            <p:ph type="sldNum" sz="quarter" idx="10"/>
          </p:nvPr>
        </p:nvSpPr>
        <p:spPr/>
        <p:txBody>
          <a:bodyPr/>
          <a:lstStyle/>
          <a:p>
            <a:fld id="{455A97CF-1E01-9D48-8F77-B430DB820B1E}" type="slidenum">
              <a:rPr lang="en-US" smtClean="0"/>
              <a:t>25</a:t>
            </a:fld>
            <a:endParaRPr lang="en-US"/>
          </a:p>
        </p:txBody>
      </p:sp>
    </p:spTree>
    <p:extLst>
      <p:ext uri="{BB962C8B-B14F-4D97-AF65-F5344CB8AC3E}">
        <p14:creationId xmlns:p14="http://schemas.microsoft.com/office/powerpoint/2010/main" val="384520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795A9-7126-8440-A371-E8259EE003C7}" type="slidenum">
              <a:rPr lang="en-US" smtClean="0"/>
              <a:t>27</a:t>
            </a:fld>
            <a:endParaRPr lang="en-US"/>
          </a:p>
        </p:txBody>
      </p:sp>
    </p:spTree>
    <p:extLst>
      <p:ext uri="{BB962C8B-B14F-4D97-AF65-F5344CB8AC3E}">
        <p14:creationId xmlns:p14="http://schemas.microsoft.com/office/powerpoint/2010/main" val="68447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50C09-A9B8-4B4F-A1C0-C6D681D67416}" type="slidenum">
              <a:rPr lang="en-US" smtClean="0"/>
              <a:t>28</a:t>
            </a:fld>
            <a:endParaRPr lang="en-US"/>
          </a:p>
        </p:txBody>
      </p:sp>
    </p:spTree>
    <p:extLst>
      <p:ext uri="{BB962C8B-B14F-4D97-AF65-F5344CB8AC3E}">
        <p14:creationId xmlns:p14="http://schemas.microsoft.com/office/powerpoint/2010/main" val="129796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50C09-A9B8-4B4F-A1C0-C6D681D67416}" type="slidenum">
              <a:rPr lang="en-US" smtClean="0"/>
              <a:t>30</a:t>
            </a:fld>
            <a:endParaRPr lang="en-US"/>
          </a:p>
        </p:txBody>
      </p:sp>
    </p:spTree>
    <p:extLst>
      <p:ext uri="{BB962C8B-B14F-4D97-AF65-F5344CB8AC3E}">
        <p14:creationId xmlns:p14="http://schemas.microsoft.com/office/powerpoint/2010/main" val="295197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50C09-A9B8-4B4F-A1C0-C6D681D67416}" type="slidenum">
              <a:rPr lang="en-US" smtClean="0"/>
              <a:t>32</a:t>
            </a:fld>
            <a:endParaRPr lang="en-US"/>
          </a:p>
        </p:txBody>
      </p:sp>
    </p:spTree>
    <p:extLst>
      <p:ext uri="{BB962C8B-B14F-4D97-AF65-F5344CB8AC3E}">
        <p14:creationId xmlns:p14="http://schemas.microsoft.com/office/powerpoint/2010/main" val="2055423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08CF84B8-BD9A-B747-9123-2401B535B97A}" type="slidenum">
              <a:rPr lang="en-US" smtClean="0"/>
              <a:t>‹#›</a:t>
            </a:fld>
            <a:endParaRPr lang="en-US"/>
          </a:p>
        </p:txBody>
      </p:sp>
    </p:spTree>
    <p:extLst>
      <p:ext uri="{BB962C8B-B14F-4D97-AF65-F5344CB8AC3E}">
        <p14:creationId xmlns:p14="http://schemas.microsoft.com/office/powerpoint/2010/main" val="146295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6982D9-8BFC-A049-829E-87B5406CD421}" type="datetimeFigureOut">
              <a:rPr lang="en-US" smtClean="0"/>
              <a:t>3/30/23</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2834751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71399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860818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4285263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16982D9-8BFC-A049-829E-87B5406CD421}" type="datetimeFigureOut">
              <a:rPr lang="en-US" smtClean="0"/>
              <a:t>3/30/23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11836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16982D9-8BFC-A049-829E-87B5406CD421}" type="datetimeFigureOut">
              <a:rPr lang="en-US" smtClean="0"/>
              <a:t>3/30/23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910500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1871164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28710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101724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6982D9-8BFC-A049-829E-87B5406CD421}" type="datetimeFigureOut">
              <a:rPr lang="en-US" smtClean="0"/>
              <a:t>3/30/23</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118806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6982D9-8BFC-A049-829E-87B5406CD421}" type="datetimeFigureOut">
              <a:rPr lang="en-US" smtClean="0"/>
              <a:t>3/30/23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423342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6982D9-8BFC-A049-829E-87B5406CD421}" type="datetimeFigureOut">
              <a:rPr lang="en-US" smtClean="0"/>
              <a:t>3/30/23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61664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6982D9-8BFC-A049-829E-87B5406CD421}" type="datetimeFigureOut">
              <a:rPr lang="en-US" smtClean="0"/>
              <a:t>3/30/23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248267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982D9-8BFC-A049-829E-87B5406CD421}" type="datetimeFigureOut">
              <a:rPr lang="en-US" smtClean="0"/>
              <a:t>3/30/23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64251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6982D9-8BFC-A049-829E-87B5406CD421}" type="datetimeFigureOut">
              <a:rPr lang="en-US" smtClean="0"/>
              <a:t>3/30/23</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630898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6982D9-8BFC-A049-829E-87B5406CD421}" type="datetimeFigureOut">
              <a:rPr lang="en-US" smtClean="0"/>
              <a:t>3/30/23</a:t>
            </a:fld>
            <a:endParaRPr lang="en-US"/>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8CF84B8-BD9A-B747-9123-2401B535B97A}" type="slidenum">
              <a:rPr lang="en-US" smtClean="0"/>
              <a:t>‹#›</a:t>
            </a:fld>
            <a:endParaRPr lang="en-US"/>
          </a:p>
        </p:txBody>
      </p:sp>
    </p:spTree>
    <p:extLst>
      <p:ext uri="{BB962C8B-B14F-4D97-AF65-F5344CB8AC3E}">
        <p14:creationId xmlns:p14="http://schemas.microsoft.com/office/powerpoint/2010/main" val="326980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816982D9-8BFC-A049-829E-87B5406CD421}" type="datetimeFigureOut">
              <a:rPr lang="en-US" smtClean="0"/>
              <a:t>3/30/23</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08CF84B8-BD9A-B747-9123-2401B535B97A}" type="slidenum">
              <a:rPr lang="en-US" smtClean="0"/>
              <a:t>‹#›</a:t>
            </a:fld>
            <a:endParaRPr lang="en-US"/>
          </a:p>
        </p:txBody>
      </p:sp>
    </p:spTree>
    <p:extLst>
      <p:ext uri="{BB962C8B-B14F-4D97-AF65-F5344CB8AC3E}">
        <p14:creationId xmlns:p14="http://schemas.microsoft.com/office/powerpoint/2010/main" val="245609346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judithmatz.com/"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4.jpeg"/><Relationship Id="rId3" Type="http://schemas.openxmlformats.org/officeDocument/2006/relationships/image" Target="../media/image69.jpeg"/><Relationship Id="rId21" Type="http://schemas.openxmlformats.org/officeDocument/2006/relationships/image" Target="../media/image56.jpe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83.png"/><Relationship Id="rId2" Type="http://schemas.openxmlformats.org/officeDocument/2006/relationships/notesSlide" Target="../notesSlides/notesSlide17.xml"/><Relationship Id="rId16" Type="http://schemas.openxmlformats.org/officeDocument/2006/relationships/image" Target="../media/image82.jpeg"/><Relationship Id="rId20"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eg"/><Relationship Id="rId15" Type="http://schemas.openxmlformats.org/officeDocument/2006/relationships/image" Target="../media/image81.jpeg"/><Relationship Id="rId23" Type="http://schemas.openxmlformats.org/officeDocument/2006/relationships/image" Target="../media/image88.jpeg"/><Relationship Id="rId10" Type="http://schemas.openxmlformats.org/officeDocument/2006/relationships/image" Target="../media/image76.png"/><Relationship Id="rId19" Type="http://schemas.openxmlformats.org/officeDocument/2006/relationships/image" Target="../media/image85.jpe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jpeg"/><Relationship Id="rId22" Type="http://schemas.openxmlformats.org/officeDocument/2006/relationships/image" Target="../media/image87.jpeg"/></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396C-B21D-6D4C-9868-C791E67F79CC}"/>
              </a:ext>
            </a:extLst>
          </p:cNvPr>
          <p:cNvSpPr>
            <a:spLocks noGrp="1"/>
          </p:cNvSpPr>
          <p:nvPr>
            <p:ph type="ctrTitle"/>
          </p:nvPr>
        </p:nvSpPr>
        <p:spPr>
          <a:xfrm>
            <a:off x="1244406" y="675861"/>
            <a:ext cx="9201620" cy="1938130"/>
          </a:xfrm>
        </p:spPr>
        <p:txBody>
          <a:bodyPr/>
          <a:lstStyle/>
          <a:p>
            <a:pPr algn="ctr"/>
            <a:r>
              <a:rPr lang="en-US" sz="3600" dirty="0"/>
              <a:t>HEALING CHRONIC DIETING, EMOTIONAL EATING, AND BODY SHAME</a:t>
            </a:r>
            <a:br>
              <a:rPr lang="en-US" dirty="0"/>
            </a:br>
            <a:endParaRPr lang="en-US" dirty="0"/>
          </a:p>
        </p:txBody>
      </p:sp>
      <p:sp>
        <p:nvSpPr>
          <p:cNvPr id="3" name="Subtitle 2">
            <a:extLst>
              <a:ext uri="{FF2B5EF4-FFF2-40B4-BE49-F238E27FC236}">
                <a16:creationId xmlns:a16="http://schemas.microsoft.com/office/drawing/2014/main" id="{EAE73FD4-EE84-284F-A312-2D3E93918CB7}"/>
              </a:ext>
            </a:extLst>
          </p:cNvPr>
          <p:cNvSpPr>
            <a:spLocks noGrp="1"/>
          </p:cNvSpPr>
          <p:nvPr>
            <p:ph type="subTitle" idx="1"/>
          </p:nvPr>
        </p:nvSpPr>
        <p:spPr>
          <a:xfrm>
            <a:off x="1361661" y="2067339"/>
            <a:ext cx="9899374" cy="4114800"/>
          </a:xfrm>
        </p:spPr>
        <p:txBody>
          <a:bodyPr>
            <a:normAutofit fontScale="92500" lnSpcReduction="10000"/>
          </a:bodyPr>
          <a:lstStyle/>
          <a:p>
            <a:pPr algn="ctr"/>
            <a:r>
              <a:rPr lang="en-US" sz="2400" dirty="0"/>
              <a:t>WHAT EVERY DIETITIAN NEEDS TO KNOW </a:t>
            </a:r>
          </a:p>
          <a:p>
            <a:pPr algn="ctr"/>
            <a:r>
              <a:rPr lang="en-US" dirty="0"/>
              <a:t>Judith </a:t>
            </a:r>
            <a:r>
              <a:rPr lang="en-US" dirty="0" err="1"/>
              <a:t>MatZ</a:t>
            </a:r>
            <a:r>
              <a:rPr lang="en-US" dirty="0"/>
              <a:t>, LCSW</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hlinkClick r:id="rId2"/>
            </a:endParaRPr>
          </a:p>
          <a:p>
            <a:pPr algn="ctr"/>
            <a:endParaRPr lang="en-US" dirty="0">
              <a:hlinkClick r:id="rId2"/>
            </a:endParaRPr>
          </a:p>
          <a:p>
            <a:pPr algn="ctr"/>
            <a:r>
              <a:rPr lang="en-US" dirty="0">
                <a:hlinkClick r:id="rId2"/>
              </a:rPr>
              <a:t>www.judithmatz.com</a:t>
            </a:r>
            <a:r>
              <a:rPr lang="en-US" dirty="0"/>
              <a:t>                 @</a:t>
            </a:r>
            <a:r>
              <a:rPr lang="en-US" dirty="0" err="1"/>
              <a:t>judmatz</a:t>
            </a:r>
            <a:endParaRPr lang="en-US" dirty="0"/>
          </a:p>
          <a:p>
            <a:pPr algn="ctr"/>
            <a:endParaRPr lang="en-US" dirty="0">
              <a:solidFill>
                <a:schemeClr val="bg1"/>
              </a:solidFill>
            </a:endParaRPr>
          </a:p>
        </p:txBody>
      </p:sp>
      <p:pic>
        <p:nvPicPr>
          <p:cNvPr id="5" name="Picture 4">
            <a:extLst>
              <a:ext uri="{FF2B5EF4-FFF2-40B4-BE49-F238E27FC236}">
                <a16:creationId xmlns:a16="http://schemas.microsoft.com/office/drawing/2014/main" id="{9E2C3E0D-CEC3-0242-82CE-FF33118F8F99}"/>
              </a:ext>
            </a:extLst>
          </p:cNvPr>
          <p:cNvPicPr>
            <a:picLocks noChangeAspect="1"/>
          </p:cNvPicPr>
          <p:nvPr/>
        </p:nvPicPr>
        <p:blipFill>
          <a:blip r:embed="rId3"/>
          <a:stretch>
            <a:fillRect/>
          </a:stretch>
        </p:blipFill>
        <p:spPr>
          <a:xfrm>
            <a:off x="4343400" y="3262074"/>
            <a:ext cx="3866322" cy="2152386"/>
          </a:xfrm>
          <a:prstGeom prst="rect">
            <a:avLst/>
          </a:prstGeom>
        </p:spPr>
      </p:pic>
      <p:sp>
        <p:nvSpPr>
          <p:cNvPr id="4" name="TextBox 3">
            <a:extLst>
              <a:ext uri="{FF2B5EF4-FFF2-40B4-BE49-F238E27FC236}">
                <a16:creationId xmlns:a16="http://schemas.microsoft.com/office/drawing/2014/main" id="{D7772CF3-DBE6-3B48-9FFA-D1A074612725}"/>
              </a:ext>
            </a:extLst>
          </p:cNvPr>
          <p:cNvSpPr txBox="1"/>
          <p:nvPr/>
        </p:nvSpPr>
        <p:spPr>
          <a:xfrm>
            <a:off x="9301655" y="3216166"/>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C197494-505F-734B-BDC3-DCA431440961}"/>
              </a:ext>
            </a:extLst>
          </p:cNvPr>
          <p:cNvPicPr>
            <a:picLocks noChangeAspect="1"/>
          </p:cNvPicPr>
          <p:nvPr/>
        </p:nvPicPr>
        <p:blipFill>
          <a:blip r:embed="rId4"/>
          <a:stretch>
            <a:fillRect/>
          </a:stretch>
        </p:blipFill>
        <p:spPr>
          <a:xfrm>
            <a:off x="7145384" y="5684005"/>
            <a:ext cx="378538" cy="378538"/>
          </a:xfrm>
          <a:prstGeom prst="rect">
            <a:avLst/>
          </a:prstGeom>
        </p:spPr>
      </p:pic>
    </p:spTree>
    <p:extLst>
      <p:ext uri="{BB962C8B-B14F-4D97-AF65-F5344CB8AC3E}">
        <p14:creationId xmlns:p14="http://schemas.microsoft.com/office/powerpoint/2010/main" val="406254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CULTURAL BACKDROP</a:t>
            </a:r>
          </a:p>
        </p:txBody>
      </p:sp>
      <p:pic>
        <p:nvPicPr>
          <p:cNvPr id="6" name="Picture 5"/>
          <p:cNvPicPr>
            <a:picLocks noChangeAspect="1"/>
          </p:cNvPicPr>
          <p:nvPr/>
        </p:nvPicPr>
        <p:blipFill>
          <a:blip r:embed="rId2"/>
          <a:stretch>
            <a:fillRect/>
          </a:stretch>
        </p:blipFill>
        <p:spPr>
          <a:xfrm>
            <a:off x="1566517" y="2609528"/>
            <a:ext cx="2775818" cy="3753827"/>
          </a:xfrm>
          <a:prstGeom prst="rect">
            <a:avLst/>
          </a:prstGeom>
        </p:spPr>
      </p:pic>
      <p:pic>
        <p:nvPicPr>
          <p:cNvPr id="7" name="Picture 6"/>
          <p:cNvPicPr>
            <a:picLocks noChangeAspect="1"/>
          </p:cNvPicPr>
          <p:nvPr/>
        </p:nvPicPr>
        <p:blipFill>
          <a:blip r:embed="rId3"/>
          <a:stretch>
            <a:fillRect/>
          </a:stretch>
        </p:blipFill>
        <p:spPr>
          <a:xfrm>
            <a:off x="4711064" y="2609529"/>
            <a:ext cx="2812391" cy="3753827"/>
          </a:xfrm>
          <a:prstGeom prst="rect">
            <a:avLst/>
          </a:prstGeom>
        </p:spPr>
      </p:pic>
      <p:pic>
        <p:nvPicPr>
          <p:cNvPr id="8" name="Picture 7"/>
          <p:cNvPicPr>
            <a:picLocks noChangeAspect="1"/>
          </p:cNvPicPr>
          <p:nvPr/>
        </p:nvPicPr>
        <p:blipFill>
          <a:blip r:embed="rId4"/>
          <a:stretch>
            <a:fillRect/>
          </a:stretch>
        </p:blipFill>
        <p:spPr>
          <a:xfrm>
            <a:off x="7776920" y="2609529"/>
            <a:ext cx="2848563" cy="3753827"/>
          </a:xfrm>
          <a:prstGeom prst="rect">
            <a:avLst/>
          </a:prstGeom>
        </p:spPr>
      </p:pic>
    </p:spTree>
    <p:extLst>
      <p:ext uri="{BB962C8B-B14F-4D97-AF65-F5344CB8AC3E}">
        <p14:creationId xmlns:p14="http://schemas.microsoft.com/office/powerpoint/2010/main" val="397658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99796" y="1495779"/>
            <a:ext cx="7955315" cy="5362222"/>
          </a:xfrm>
        </p:spPr>
        <p:txBody>
          <a:bodyPr/>
          <a:lstStyle/>
          <a:p>
            <a:endParaRPr lang="en-US" dirty="0"/>
          </a:p>
        </p:txBody>
      </p:sp>
      <p:sp>
        <p:nvSpPr>
          <p:cNvPr id="3" name="Title 2"/>
          <p:cNvSpPr>
            <a:spLocks noGrp="1"/>
          </p:cNvSpPr>
          <p:nvPr>
            <p:ph type="title"/>
          </p:nvPr>
        </p:nvSpPr>
        <p:spPr/>
        <p:txBody>
          <a:bodyPr/>
          <a:lstStyle/>
          <a:p>
            <a:pPr algn="ctr"/>
            <a:r>
              <a:rPr lang="en-US" dirty="0"/>
              <a:t>WHAT’S NEW THIS YEAR?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722" y="2590157"/>
            <a:ext cx="4969565" cy="4267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356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54953" y="973668"/>
            <a:ext cx="8761413" cy="706964"/>
          </a:xfrm>
        </p:spPr>
        <p:txBody>
          <a:bodyPr>
            <a:normAutofit/>
          </a:bodyPr>
          <a:lstStyle/>
          <a:p>
            <a:pPr algn="ctr"/>
            <a:r>
              <a:rPr lang="en-US" dirty="0"/>
              <a:t>CULTURAL SUBJECTIVITY</a:t>
            </a:r>
          </a:p>
        </p:txBody>
      </p:sp>
      <p:sp>
        <p:nvSpPr>
          <p:cNvPr id="2" name="Content Placeholder 1"/>
          <p:cNvSpPr>
            <a:spLocks noGrp="1"/>
          </p:cNvSpPr>
          <p:nvPr>
            <p:ph idx="1"/>
          </p:nvPr>
        </p:nvSpPr>
        <p:spPr>
          <a:xfrm>
            <a:off x="1154954" y="2603500"/>
            <a:ext cx="5977778" cy="3920868"/>
          </a:xfrm>
        </p:spPr>
        <p:txBody>
          <a:bodyPr anchor="ctr">
            <a:normAutofit fontScale="92500" lnSpcReduction="10000"/>
          </a:bodyPr>
          <a:lstStyle/>
          <a:p>
            <a:pPr>
              <a:lnSpc>
                <a:spcPct val="90000"/>
              </a:lnSpc>
            </a:pPr>
            <a:endParaRPr lang="en-US" sz="1000" b="1" dirty="0"/>
          </a:p>
          <a:p>
            <a:pPr>
              <a:lnSpc>
                <a:spcPct val="90000"/>
              </a:lnSpc>
            </a:pPr>
            <a:r>
              <a:rPr lang="en-US" sz="1600" b="1" dirty="0"/>
              <a:t>Agricultural versus industrial economy</a:t>
            </a:r>
          </a:p>
          <a:p>
            <a:pPr>
              <a:lnSpc>
                <a:spcPct val="90000"/>
              </a:lnSpc>
            </a:pPr>
            <a:r>
              <a:rPr lang="en-US" sz="1600" b="1" dirty="0"/>
              <a:t>King Henry the Eighth and Oprah Winfrey effect</a:t>
            </a:r>
          </a:p>
          <a:p>
            <a:pPr>
              <a:lnSpc>
                <a:spcPct val="90000"/>
              </a:lnSpc>
            </a:pPr>
            <a:r>
              <a:rPr lang="en-US" sz="1600" b="1" dirty="0"/>
              <a:t>Cross-Cultural Perspective</a:t>
            </a:r>
          </a:p>
          <a:p>
            <a:pPr>
              <a:lnSpc>
                <a:spcPct val="90000"/>
              </a:lnSpc>
            </a:pPr>
            <a:r>
              <a:rPr lang="en-US" sz="1600" b="1" dirty="0"/>
              <a:t>Art museums</a:t>
            </a:r>
          </a:p>
          <a:p>
            <a:pPr>
              <a:lnSpc>
                <a:spcPct val="90000"/>
              </a:lnSpc>
            </a:pPr>
            <a:r>
              <a:rPr lang="en-US" sz="1600" b="1" dirty="0"/>
              <a:t>Racism: Fearing The Black Body by Sabrina Strings</a:t>
            </a:r>
          </a:p>
          <a:p>
            <a:pPr>
              <a:lnSpc>
                <a:spcPct val="90000"/>
              </a:lnSpc>
            </a:pPr>
            <a:endParaRPr lang="en-US" sz="1600" b="1" dirty="0"/>
          </a:p>
          <a:p>
            <a:pPr marL="0" indent="0">
              <a:lnSpc>
                <a:spcPct val="90000"/>
              </a:lnSpc>
              <a:buNone/>
            </a:pPr>
            <a:endParaRPr lang="en-US" sz="1600" b="1" i="1" dirty="0"/>
          </a:p>
          <a:p>
            <a:pPr marL="0" indent="0">
              <a:lnSpc>
                <a:spcPct val="90000"/>
              </a:lnSpc>
              <a:buNone/>
            </a:pPr>
            <a:endParaRPr lang="en-US" sz="1600" b="1" i="1" dirty="0"/>
          </a:p>
          <a:p>
            <a:pPr marL="0" indent="0">
              <a:lnSpc>
                <a:spcPct val="90000"/>
              </a:lnSpc>
              <a:buNone/>
            </a:pPr>
            <a:endParaRPr lang="en-US" sz="1600" b="1" i="1" dirty="0"/>
          </a:p>
          <a:p>
            <a:pPr marL="0" indent="0">
              <a:lnSpc>
                <a:spcPct val="90000"/>
              </a:lnSpc>
              <a:buNone/>
            </a:pPr>
            <a:r>
              <a:rPr lang="en-US" sz="1600" b="1" i="1" dirty="0"/>
              <a:t>“Ideals, by definition, are modeled on rare qualities</a:t>
            </a:r>
            <a:r>
              <a:rPr lang="is-IS" sz="1600" b="1" i="1" dirty="0"/>
              <a:t>…if and when, by artificial methods, the majority can squeeze into the ideal, the ideal changes. If it were attainable, what good would it be?”</a:t>
            </a:r>
            <a:r>
              <a:rPr lang="is-IS" sz="1600" b="1" dirty="0"/>
              <a:t> Charisse Goodman</a:t>
            </a:r>
            <a:endParaRPr lang="en-US" sz="1600" b="1" dirty="0"/>
          </a:p>
        </p:txBody>
      </p:sp>
      <p:pic>
        <p:nvPicPr>
          <p:cNvPr id="5" name="Picture 4">
            <a:extLst>
              <a:ext uri="{FF2B5EF4-FFF2-40B4-BE49-F238E27FC236}">
                <a16:creationId xmlns:a16="http://schemas.microsoft.com/office/drawing/2014/main" id="{3CE09D92-ADF4-4943-9BDC-713360861189}"/>
              </a:ext>
            </a:extLst>
          </p:cNvPr>
          <p:cNvPicPr>
            <a:picLocks noChangeAspect="1"/>
          </p:cNvPicPr>
          <p:nvPr/>
        </p:nvPicPr>
        <p:blipFill>
          <a:blip r:embed="rId3"/>
          <a:stretch>
            <a:fillRect/>
          </a:stretch>
        </p:blipFill>
        <p:spPr>
          <a:xfrm>
            <a:off x="7132732" y="2775952"/>
            <a:ext cx="1734991" cy="2599238"/>
          </a:xfrm>
          <a:prstGeom prst="roundRect">
            <a:avLst>
              <a:gd name="adj" fmla="val 1858"/>
            </a:avLst>
          </a:prstGeom>
          <a:effectLst/>
        </p:spPr>
      </p:pic>
      <p:pic>
        <p:nvPicPr>
          <p:cNvPr id="4" name="Picture 3"/>
          <p:cNvPicPr>
            <a:picLocks noChangeAspect="1"/>
          </p:cNvPicPr>
          <p:nvPr/>
        </p:nvPicPr>
        <p:blipFill>
          <a:blip r:embed="rId4"/>
          <a:stretch>
            <a:fillRect/>
          </a:stretch>
        </p:blipFill>
        <p:spPr>
          <a:xfrm>
            <a:off x="9242854" y="2775952"/>
            <a:ext cx="1913259" cy="2525754"/>
          </a:xfrm>
          <a:prstGeom prst="roundRect">
            <a:avLst>
              <a:gd name="adj" fmla="val 30228"/>
            </a:avLst>
          </a:prstGeom>
          <a:effectLst/>
        </p:spPr>
      </p:pic>
    </p:spTree>
    <p:extLst>
      <p:ext uri="{BB962C8B-B14F-4D97-AF65-F5344CB8AC3E}">
        <p14:creationId xmlns:p14="http://schemas.microsoft.com/office/powerpoint/2010/main" val="396333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“Twiggy is called Twiggy because she looks as though a strong gale would snap her in two and dash her to the grounds.</a:t>
            </a:r>
            <a:r>
              <a:rPr lang="en-US" dirty="0"/>
              <a:t>”</a:t>
            </a:r>
          </a:p>
        </p:txBody>
      </p:sp>
      <p:sp>
        <p:nvSpPr>
          <p:cNvPr id="3" name="Title 2"/>
          <p:cNvSpPr>
            <a:spLocks noGrp="1"/>
          </p:cNvSpPr>
          <p:nvPr>
            <p:ph type="title"/>
          </p:nvPr>
        </p:nvSpPr>
        <p:spPr/>
        <p:txBody>
          <a:bodyPr/>
          <a:lstStyle/>
          <a:p>
            <a:pPr algn="ctr"/>
            <a:r>
              <a:rPr lang="en-US" dirty="0"/>
              <a:t>VOGUE INTRODUCES TWIGGY</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730" y="3657600"/>
            <a:ext cx="2232025"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6429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r>
              <a:rPr lang="en-US" sz="3200" dirty="0"/>
              <a:t>“Become the woman every woman hates.”</a:t>
            </a:r>
          </a:p>
        </p:txBody>
      </p:sp>
      <p:sp>
        <p:nvSpPr>
          <p:cNvPr id="3" name="Title 2"/>
          <p:cNvSpPr>
            <a:spLocks noGrp="1"/>
          </p:cNvSpPr>
          <p:nvPr>
            <p:ph type="title"/>
          </p:nvPr>
        </p:nvSpPr>
        <p:spPr/>
        <p:txBody>
          <a:bodyPr/>
          <a:lstStyle/>
          <a:p>
            <a:pPr algn="ctr"/>
            <a:r>
              <a:rPr lang="en-US" sz="4400" dirty="0"/>
              <a:t>WHAT ARE THE MESSAGES?</a:t>
            </a:r>
          </a:p>
        </p:txBody>
      </p:sp>
      <p:pic>
        <p:nvPicPr>
          <p:cNvPr id="4" name="Picture 3" descr="j0277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988" y="3354331"/>
            <a:ext cx="2608263" cy="27511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13588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84783" y="1967948"/>
            <a:ext cx="8183217" cy="4890052"/>
          </a:xfrm>
        </p:spPr>
        <p:txBody>
          <a:bodyPr/>
          <a:lstStyle/>
          <a:p>
            <a:endParaRPr lang="en-US" dirty="0"/>
          </a:p>
        </p:txBody>
      </p:sp>
      <p:sp>
        <p:nvSpPr>
          <p:cNvPr id="3" name="Title 2"/>
          <p:cNvSpPr>
            <a:spLocks noGrp="1"/>
          </p:cNvSpPr>
          <p:nvPr>
            <p:ph type="title"/>
          </p:nvPr>
        </p:nvSpPr>
        <p:spPr>
          <a:xfrm>
            <a:off x="1273352" y="844826"/>
            <a:ext cx="9023587" cy="650952"/>
          </a:xfrm>
        </p:spPr>
        <p:txBody>
          <a:bodyPr/>
          <a:lstStyle/>
          <a:p>
            <a:r>
              <a:rPr lang="en-US" sz="4000" dirty="0"/>
              <a:t>WHAT ARE THE CONTRADICTIONS?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260" y="2049629"/>
            <a:ext cx="3876262" cy="4808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1341097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WHAT DOES EMPOWERMENT </a:t>
            </a:r>
            <a:br>
              <a:rPr lang="en-US" dirty="0"/>
            </a:br>
            <a:r>
              <a:rPr lang="en-US" dirty="0"/>
              <a:t>LOOK LIKE?</a:t>
            </a:r>
          </a:p>
        </p:txBody>
      </p:sp>
      <p:sp>
        <p:nvSpPr>
          <p:cNvPr id="4" name="Content Placeholder 3">
            <a:extLst>
              <a:ext uri="{FF2B5EF4-FFF2-40B4-BE49-F238E27FC236}">
                <a16:creationId xmlns:a16="http://schemas.microsoft.com/office/drawing/2014/main" id="{9873CC38-22C5-14C5-F714-8EF9E7A91D1A}"/>
              </a:ext>
            </a:extLst>
          </p:cNvPr>
          <p:cNvSpPr>
            <a:spLocks noGrp="1"/>
          </p:cNvSpPr>
          <p:nvPr>
            <p:ph idx="1"/>
          </p:nvPr>
        </p:nvSpPr>
        <p:spPr/>
        <p:txBody>
          <a:bodyPr/>
          <a:lstStyle/>
          <a:p>
            <a:endParaRPr lang="en-US"/>
          </a:p>
        </p:txBody>
      </p:sp>
      <p:pic>
        <p:nvPicPr>
          <p:cNvPr id="5" name="Content Placeholder 5">
            <a:extLst>
              <a:ext uri="{FF2B5EF4-FFF2-40B4-BE49-F238E27FC236}">
                <a16:creationId xmlns:a16="http://schemas.microsoft.com/office/drawing/2014/main" id="{B14F7C07-692F-70A0-3719-02C509E5110D}"/>
              </a:ext>
            </a:extLst>
          </p:cNvPr>
          <p:cNvPicPr>
            <a:picLocks noChangeAspect="1"/>
          </p:cNvPicPr>
          <p:nvPr/>
        </p:nvPicPr>
        <p:blipFill>
          <a:blip r:embed="rId2"/>
          <a:srcRect t="645" b="645"/>
          <a:stretch>
            <a:fillRect/>
          </a:stretch>
        </p:blipFill>
        <p:spPr>
          <a:xfrm>
            <a:off x="2682403" y="2409567"/>
            <a:ext cx="7583488" cy="4297363"/>
          </a:xfrm>
          <a:prstGeom prst="rect">
            <a:avLst/>
          </a:prstGeom>
        </p:spPr>
      </p:pic>
    </p:spTree>
    <p:extLst>
      <p:ext uri="{BB962C8B-B14F-4D97-AF65-F5344CB8AC3E}">
        <p14:creationId xmlns:p14="http://schemas.microsoft.com/office/powerpoint/2010/main" val="2644249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96FF-13CF-00E9-FD59-AA8143063F6B}"/>
              </a:ext>
            </a:extLst>
          </p:cNvPr>
          <p:cNvSpPr>
            <a:spLocks noGrp="1"/>
          </p:cNvSpPr>
          <p:nvPr>
            <p:ph type="title"/>
          </p:nvPr>
        </p:nvSpPr>
        <p:spPr>
          <a:xfrm>
            <a:off x="1103312" y="452718"/>
            <a:ext cx="8947522" cy="1400530"/>
          </a:xfrm>
        </p:spPr>
        <p:txBody>
          <a:bodyPr anchor="ctr">
            <a:normAutofit/>
          </a:bodyPr>
          <a:lstStyle/>
          <a:p>
            <a:pPr algn="ctr"/>
            <a:r>
              <a:rPr lang="en-US" dirty="0">
                <a:solidFill>
                  <a:srgbClr val="FFFFFF"/>
                </a:solidFill>
              </a:rPr>
              <a:t>	DIET CULTURE DEFINITION</a:t>
            </a:r>
          </a:p>
        </p:txBody>
      </p:sp>
      <p:sp>
        <p:nvSpPr>
          <p:cNvPr id="3" name="Content Placeholder 2">
            <a:extLst>
              <a:ext uri="{FF2B5EF4-FFF2-40B4-BE49-F238E27FC236}">
                <a16:creationId xmlns:a16="http://schemas.microsoft.com/office/drawing/2014/main" id="{5047430C-6C90-5C75-0B0F-6C2E2A62488C}"/>
              </a:ext>
            </a:extLst>
          </p:cNvPr>
          <p:cNvSpPr>
            <a:spLocks noGrp="1"/>
          </p:cNvSpPr>
          <p:nvPr>
            <p:ph idx="1"/>
          </p:nvPr>
        </p:nvSpPr>
        <p:spPr>
          <a:xfrm>
            <a:off x="1103312" y="2588000"/>
            <a:ext cx="10783888" cy="4101036"/>
          </a:xfrm>
        </p:spPr>
        <p:txBody>
          <a:bodyPr>
            <a:normAutofit/>
          </a:bodyPr>
          <a:lstStyle/>
          <a:p>
            <a:r>
              <a:rPr lang="en-US" sz="1600" dirty="0"/>
              <a:t>Worships thinness and equates it to health and moral virtue, which means you can spend your whole life thinking you’re irreparably broken just because you don’t look like the impossibly thin ”ideal.”</a:t>
            </a:r>
          </a:p>
          <a:p>
            <a:r>
              <a:rPr lang="en-US" sz="1600" dirty="0"/>
              <a:t>Promotes weight loss as a means of attaining higher status, which means you feel compelled to spend a massive amount of time, energy, and money trying to shrink your body, even though the research is very clear that almost </a:t>
            </a:r>
            <a:r>
              <a:rPr lang="en-US" sz="1600" i="1" dirty="0"/>
              <a:t>no one </a:t>
            </a:r>
            <a:r>
              <a:rPr lang="en-US" sz="1600" dirty="0"/>
              <a:t>can sustain intentional weight loss for more than a few years.</a:t>
            </a:r>
          </a:p>
          <a:p>
            <a:r>
              <a:rPr lang="en-US" sz="1600" dirty="0"/>
              <a:t>Demonizes certain ways of eating while elevating others, which means you’re forced to be hyper-vigilant about your eating, ashamed of making certain food choices, and distracted from your pleasure, your purpose, your power.</a:t>
            </a:r>
          </a:p>
          <a:p>
            <a:r>
              <a:rPr lang="en-US" sz="1600" dirty="0"/>
              <a:t>Oppresses people who don’t match up with its supposed picture of “health,” which disproportionately harms women, femmes, trans folks, people in larger bodies, people of color, and people with disabilities, damaging both their mental and physical health.</a:t>
            </a:r>
          </a:p>
          <a:p>
            <a:pPr marL="0" indent="0">
              <a:buNone/>
            </a:pPr>
            <a:endParaRPr lang="en-US" sz="1600" dirty="0"/>
          </a:p>
          <a:p>
            <a:pPr marL="0" indent="0" algn="ctr">
              <a:buNone/>
            </a:pPr>
            <a:r>
              <a:rPr lang="en-US" sz="1200" dirty="0"/>
              <a:t>My Definition of Diet Culture, Christy </a:t>
            </a:r>
            <a:r>
              <a:rPr lang="en-US" sz="1200" dirty="0" err="1"/>
              <a:t>Harrision</a:t>
            </a:r>
            <a:r>
              <a:rPr lang="en-US" sz="1200" dirty="0"/>
              <a:t>, </a:t>
            </a:r>
            <a:r>
              <a:rPr lang="en-US" sz="1200" dirty="0" err="1"/>
              <a:t>www.christyharrison.com</a:t>
            </a:r>
            <a:endParaRPr lang="en-US" sz="1200" dirty="0"/>
          </a:p>
        </p:txBody>
      </p:sp>
      <p:pic>
        <p:nvPicPr>
          <p:cNvPr id="4" name="Picture 3">
            <a:extLst>
              <a:ext uri="{FF2B5EF4-FFF2-40B4-BE49-F238E27FC236}">
                <a16:creationId xmlns:a16="http://schemas.microsoft.com/office/drawing/2014/main" id="{BD5E38D8-8D16-F601-AF44-04A5C8E4B641}"/>
              </a:ext>
            </a:extLst>
          </p:cNvPr>
          <p:cNvPicPr>
            <a:picLocks noChangeAspect="1"/>
          </p:cNvPicPr>
          <p:nvPr/>
        </p:nvPicPr>
        <p:blipFill>
          <a:blip r:embed="rId2"/>
          <a:stretch>
            <a:fillRect/>
          </a:stretch>
        </p:blipFill>
        <p:spPr>
          <a:xfrm>
            <a:off x="9875915" y="5560541"/>
            <a:ext cx="864972" cy="1297459"/>
          </a:xfrm>
          <a:prstGeom prst="rect">
            <a:avLst/>
          </a:prstGeom>
        </p:spPr>
      </p:pic>
    </p:spTree>
    <p:extLst>
      <p:ext uri="{BB962C8B-B14F-4D97-AF65-F5344CB8AC3E}">
        <p14:creationId xmlns:p14="http://schemas.microsoft.com/office/powerpoint/2010/main" val="100758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DCB6-194B-714E-80A8-0C34A2936371}"/>
              </a:ext>
            </a:extLst>
          </p:cNvPr>
          <p:cNvSpPr>
            <a:spLocks noGrp="1"/>
          </p:cNvSpPr>
          <p:nvPr>
            <p:ph type="title"/>
          </p:nvPr>
        </p:nvSpPr>
        <p:spPr/>
        <p:txBody>
          <a:bodyPr/>
          <a:lstStyle/>
          <a:p>
            <a:pPr algn="ctr"/>
            <a:r>
              <a:rPr lang="en-US" dirty="0"/>
              <a:t>DIET CULTURE AND </a:t>
            </a:r>
            <a:br>
              <a:rPr lang="en-US" dirty="0"/>
            </a:br>
            <a:r>
              <a:rPr lang="en-US" dirty="0"/>
              <a:t>THE WELLNESS INDUSTRY</a:t>
            </a:r>
          </a:p>
        </p:txBody>
      </p:sp>
      <p:sp>
        <p:nvSpPr>
          <p:cNvPr id="3" name="Content Placeholder 2">
            <a:extLst>
              <a:ext uri="{FF2B5EF4-FFF2-40B4-BE49-F238E27FC236}">
                <a16:creationId xmlns:a16="http://schemas.microsoft.com/office/drawing/2014/main" id="{BE3A88CE-B1FA-624A-BEE2-33A20E596589}"/>
              </a:ext>
            </a:extLst>
          </p:cNvPr>
          <p:cNvSpPr>
            <a:spLocks noGrp="1"/>
          </p:cNvSpPr>
          <p:nvPr>
            <p:ph idx="1"/>
          </p:nvPr>
        </p:nvSpPr>
        <p:spPr>
          <a:xfrm>
            <a:off x="1524001" y="1460938"/>
            <a:ext cx="9038897" cy="5397062"/>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dirty="0"/>
          </a:p>
          <a:p>
            <a:pPr marL="0" indent="0">
              <a:buNone/>
            </a:pPr>
            <a:r>
              <a:rPr lang="en-US" dirty="0"/>
              <a:t>“The diet industry is a virus, and viruses are smart. It has survived all these decades by adapting, but it’s as dangerous as ever. In 2019, dieting presents itself as wellness and clean eating, duping modern feminists to participate under the guise of health. Wellness influencers attract sponsorships and hundreds of thousands of followers on Instagram by tying before and after selfies to inspiring narratives. Go from sluggish to vibrant, insecure to confident, foggy-brained to cleareyed. But when you have to deprive, punish and isolate yourself to look ‘good’ it is impossible to</a:t>
            </a:r>
            <a:r>
              <a:rPr lang="en-US" i="1" dirty="0"/>
              <a:t> feel </a:t>
            </a:r>
            <a:r>
              <a:rPr lang="en-US" dirty="0"/>
              <a:t>good. I was my sickest and loneliest when I appeared my healthiest.” </a:t>
            </a:r>
            <a:r>
              <a:rPr lang="en-US" sz="1200" dirty="0"/>
              <a:t>-----Smash the Wellness Industry, Jessica Knoll, NYTimes, June 2019</a:t>
            </a:r>
          </a:p>
          <a:p>
            <a:pPr marL="0" indent="0">
              <a:buNone/>
            </a:pPr>
            <a:endParaRPr lang="en-US" dirty="0"/>
          </a:p>
          <a:p>
            <a:pPr marL="0" indent="0">
              <a:buNone/>
            </a:pPr>
            <a:endParaRPr lang="en-US" sz="2000" dirty="0"/>
          </a:p>
          <a:p>
            <a:pPr marL="0" indent="0">
              <a:buNone/>
            </a:pP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F14F8C9A-8704-4941-A7CF-5DA063B19B1F}"/>
              </a:ext>
            </a:extLst>
          </p:cNvPr>
          <p:cNvPicPr>
            <a:picLocks noChangeAspect="1"/>
          </p:cNvPicPr>
          <p:nvPr/>
        </p:nvPicPr>
        <p:blipFill>
          <a:blip r:embed="rId2"/>
          <a:stretch>
            <a:fillRect/>
          </a:stretch>
        </p:blipFill>
        <p:spPr>
          <a:xfrm>
            <a:off x="4079744" y="2084213"/>
            <a:ext cx="2911830" cy="1940747"/>
          </a:xfrm>
          <a:prstGeom prst="rect">
            <a:avLst/>
          </a:prstGeom>
        </p:spPr>
      </p:pic>
    </p:spTree>
    <p:extLst>
      <p:ext uri="{BB962C8B-B14F-4D97-AF65-F5344CB8AC3E}">
        <p14:creationId xmlns:p14="http://schemas.microsoft.com/office/powerpoint/2010/main" val="1894740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2400" dirty="0"/>
              <a:t>Any time a person manipulates food for the purpose of weight loss, they are on a diet.</a:t>
            </a:r>
          </a:p>
          <a:p>
            <a:endParaRPr lang="en-US" dirty="0"/>
          </a:p>
        </p:txBody>
      </p:sp>
      <p:sp>
        <p:nvSpPr>
          <p:cNvPr id="3" name="Title 2"/>
          <p:cNvSpPr>
            <a:spLocks noGrp="1"/>
          </p:cNvSpPr>
          <p:nvPr>
            <p:ph type="title"/>
          </p:nvPr>
        </p:nvSpPr>
        <p:spPr/>
        <p:txBody>
          <a:bodyPr/>
          <a:lstStyle/>
          <a:p>
            <a:pPr algn="ctr"/>
            <a:r>
              <a:rPr lang="en-US" dirty="0"/>
              <a:t>WHAT IS A DIET?</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128" y="3723425"/>
            <a:ext cx="3763402" cy="2876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Picture 5" descr="A picture containing text&#10;&#10;Description automatically generated">
            <a:extLst>
              <a:ext uri="{FF2B5EF4-FFF2-40B4-BE49-F238E27FC236}">
                <a16:creationId xmlns:a16="http://schemas.microsoft.com/office/drawing/2014/main" id="{00DA193B-7120-944A-92B5-32799178D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822" y="3723425"/>
            <a:ext cx="2749330" cy="2876066"/>
          </a:xfrm>
          <a:prstGeom prst="rect">
            <a:avLst/>
          </a:prstGeom>
        </p:spPr>
      </p:pic>
    </p:spTree>
    <p:extLst>
      <p:ext uri="{BB962C8B-B14F-4D97-AF65-F5344CB8AC3E}">
        <p14:creationId xmlns:p14="http://schemas.microsoft.com/office/powerpoint/2010/main" val="296646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6000" dirty="0"/>
              <a:t>UNDERSTANDING</a:t>
            </a:r>
            <a:r>
              <a:rPr lang="en-US" sz="6600" dirty="0"/>
              <a:t> THE </a:t>
            </a:r>
          </a:p>
          <a:p>
            <a:pPr marL="0" indent="0" algn="ctr">
              <a:buNone/>
            </a:pPr>
            <a:r>
              <a:rPr lang="en-US" sz="6600" dirty="0"/>
              <a:t>PROBLEM</a:t>
            </a:r>
          </a:p>
          <a:p>
            <a:endParaRPr lang="en-US"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2096976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4954" y="2673626"/>
            <a:ext cx="9092289" cy="3985590"/>
          </a:xfrm>
        </p:spPr>
        <p:txBody>
          <a:bodyPr>
            <a:normAutofit fontScale="92500" lnSpcReduction="20000"/>
          </a:bodyPr>
          <a:lstStyle/>
          <a:p>
            <a:pPr marL="0" indent="0" algn="ctr">
              <a:buNone/>
            </a:pPr>
            <a:r>
              <a:rPr lang="en-US" sz="3200" dirty="0"/>
              <a:t>The Milk Shake Study</a:t>
            </a:r>
          </a:p>
          <a:p>
            <a:pPr marL="0" indent="0" algn="ctr">
              <a:buNone/>
            </a:pPr>
            <a:r>
              <a:rPr lang="en-US" sz="3200" dirty="0"/>
              <a:t>Restrained vs. non-restrained eaters</a:t>
            </a:r>
          </a:p>
          <a:p>
            <a:pPr marL="0" indent="0" algn="ctr">
              <a:buNone/>
            </a:pPr>
            <a:endParaRPr lang="en-US" sz="3200" dirty="0"/>
          </a:p>
          <a:p>
            <a:pPr marL="0" indent="0" algn="ctr">
              <a:buNone/>
            </a:pPr>
            <a:endParaRPr lang="en-US" sz="3200" dirty="0"/>
          </a:p>
          <a:p>
            <a:pPr marL="0" indent="0" algn="ctr">
              <a:buNone/>
            </a:pPr>
            <a:endParaRPr lang="en-US" sz="3200" dirty="0"/>
          </a:p>
          <a:p>
            <a:pPr marL="0" indent="0" algn="ctr">
              <a:buNone/>
            </a:pPr>
            <a:endParaRPr lang="en-US" sz="3200" dirty="0"/>
          </a:p>
          <a:p>
            <a:pPr marL="0" indent="0" algn="ctr">
              <a:buNone/>
            </a:pPr>
            <a:r>
              <a:rPr lang="en-US" sz="3200" dirty="0"/>
              <a:t>“I’ve blown it anyway so I might as well keep eating before I go back on my diet.”</a:t>
            </a:r>
          </a:p>
        </p:txBody>
      </p:sp>
      <p:sp>
        <p:nvSpPr>
          <p:cNvPr id="3" name="Title 2"/>
          <p:cNvSpPr>
            <a:spLocks noGrp="1"/>
          </p:cNvSpPr>
          <p:nvPr>
            <p:ph type="title"/>
          </p:nvPr>
        </p:nvSpPr>
        <p:spPr/>
        <p:txBody>
          <a:bodyPr/>
          <a:lstStyle/>
          <a:p>
            <a:pPr algn="ctr"/>
            <a:r>
              <a:rPr lang="en-US" dirty="0"/>
              <a:t>DEPRIVATION</a:t>
            </a:r>
          </a:p>
        </p:txBody>
      </p:sp>
      <p:pic>
        <p:nvPicPr>
          <p:cNvPr id="6" name="Picture 5" descr="imag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04" y="3702189"/>
            <a:ext cx="1546635" cy="182004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imag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853" y="3784155"/>
            <a:ext cx="1680259" cy="16561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7084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33E7-157C-882F-3A24-A61B53428993}"/>
              </a:ext>
            </a:extLst>
          </p:cNvPr>
          <p:cNvSpPr>
            <a:spLocks noGrp="1"/>
          </p:cNvSpPr>
          <p:nvPr>
            <p:ph type="title"/>
          </p:nvPr>
        </p:nvSpPr>
        <p:spPr/>
        <p:txBody>
          <a:bodyPr/>
          <a:lstStyle/>
          <a:p>
            <a:pPr algn="ctr"/>
            <a:r>
              <a:rPr lang="en-US" dirty="0"/>
              <a:t>UNDERSTANDING DIET FAILURE</a:t>
            </a:r>
          </a:p>
        </p:txBody>
      </p:sp>
      <p:sp>
        <p:nvSpPr>
          <p:cNvPr id="3" name="Content Placeholder 2">
            <a:extLst>
              <a:ext uri="{FF2B5EF4-FFF2-40B4-BE49-F238E27FC236}">
                <a16:creationId xmlns:a16="http://schemas.microsoft.com/office/drawing/2014/main" id="{888DE2F8-0343-C4C7-E5A9-31E81202D584}"/>
              </a:ext>
            </a:extLst>
          </p:cNvPr>
          <p:cNvSpPr>
            <a:spLocks noGrp="1"/>
          </p:cNvSpPr>
          <p:nvPr>
            <p:ph idx="1"/>
          </p:nvPr>
        </p:nvSpPr>
        <p:spPr>
          <a:xfrm>
            <a:off x="1154954" y="2603500"/>
            <a:ext cx="10732245" cy="3916570"/>
          </a:xfrm>
        </p:spPr>
        <p:txBody>
          <a:bodyPr/>
          <a:lstStyle/>
          <a:p>
            <a:pPr marL="0" indent="0">
              <a:buNone/>
            </a:pPr>
            <a:r>
              <a:rPr lang="en-US" b="1" dirty="0"/>
              <a:t>WHAT WE’VE KNOWN FOR DECADES</a:t>
            </a:r>
          </a:p>
          <a:p>
            <a:r>
              <a:rPr lang="en-US" dirty="0"/>
              <a:t>Minnesota Starvation Study</a:t>
            </a:r>
          </a:p>
          <a:p>
            <a:endParaRPr lang="en-US" dirty="0"/>
          </a:p>
          <a:p>
            <a:r>
              <a:rPr lang="en-US" dirty="0"/>
              <a:t>Albert </a:t>
            </a:r>
            <a:r>
              <a:rPr lang="en-US" dirty="0" err="1"/>
              <a:t>Stunkard</a:t>
            </a:r>
            <a:r>
              <a:rPr lang="en-US" dirty="0">
                <a:sym typeface="Wingdings" pitchFamily="2" charset="2"/>
              </a:rPr>
              <a:t> (1958) “Most obese persons will not stay </a:t>
            </a:r>
          </a:p>
          <a:p>
            <a:pPr marL="0" indent="0">
              <a:buNone/>
            </a:pPr>
            <a:r>
              <a:rPr lang="en-US" dirty="0">
                <a:sym typeface="Wingdings" pitchFamily="2" charset="2"/>
              </a:rPr>
              <a:t>      in the treatment of obesity. Of those who stay in treatment</a:t>
            </a:r>
          </a:p>
          <a:p>
            <a:pPr marL="0" indent="0">
              <a:buNone/>
            </a:pPr>
            <a:r>
              <a:rPr lang="en-US" dirty="0">
                <a:sym typeface="Wingdings" pitchFamily="2" charset="2"/>
              </a:rPr>
              <a:t>      most will not lose the weight and of those who do lose</a:t>
            </a:r>
          </a:p>
          <a:p>
            <a:pPr marL="0" indent="0">
              <a:buNone/>
            </a:pPr>
            <a:r>
              <a:rPr lang="en-US" dirty="0">
                <a:sym typeface="Wingdings" pitchFamily="2" charset="2"/>
              </a:rPr>
              <a:t>      the weight, most will regain it.</a:t>
            </a:r>
          </a:p>
          <a:p>
            <a:pPr marL="0" indent="0">
              <a:buNone/>
            </a:pPr>
            <a:endParaRPr lang="en-US" dirty="0">
              <a:sym typeface="Wingdings" pitchFamily="2" charset="2"/>
            </a:endParaRPr>
          </a:p>
          <a:p>
            <a:r>
              <a:rPr lang="en-US" dirty="0">
                <a:sym typeface="Wingdings" pitchFamily="2" charset="2"/>
              </a:rPr>
              <a:t>1992 NIH Panel Review</a:t>
            </a:r>
            <a:endParaRPr lang="en-US" dirty="0"/>
          </a:p>
          <a:p>
            <a:endParaRPr lang="en-US" dirty="0"/>
          </a:p>
          <a:p>
            <a:endParaRPr lang="en-US" dirty="0"/>
          </a:p>
        </p:txBody>
      </p:sp>
      <p:pic>
        <p:nvPicPr>
          <p:cNvPr id="4" name="Picture 3">
            <a:extLst>
              <a:ext uri="{FF2B5EF4-FFF2-40B4-BE49-F238E27FC236}">
                <a16:creationId xmlns:a16="http://schemas.microsoft.com/office/drawing/2014/main" id="{DA548952-D9C3-EB43-8128-DC5C1FDD179A}"/>
              </a:ext>
            </a:extLst>
          </p:cNvPr>
          <p:cNvPicPr>
            <a:picLocks noChangeAspect="1"/>
          </p:cNvPicPr>
          <p:nvPr/>
        </p:nvPicPr>
        <p:blipFill>
          <a:blip r:embed="rId2"/>
          <a:stretch>
            <a:fillRect/>
          </a:stretch>
        </p:blipFill>
        <p:spPr>
          <a:xfrm>
            <a:off x="8316097" y="3445424"/>
            <a:ext cx="3658362" cy="2438908"/>
          </a:xfrm>
          <a:prstGeom prst="rect">
            <a:avLst/>
          </a:prstGeom>
          <a:effectLst/>
        </p:spPr>
      </p:pic>
    </p:spTree>
    <p:extLst>
      <p:ext uri="{BB962C8B-B14F-4D97-AF65-F5344CB8AC3E}">
        <p14:creationId xmlns:p14="http://schemas.microsoft.com/office/powerpoint/2010/main" val="2178087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21F2-EBAC-EDEA-2D12-E1259B10B975}"/>
              </a:ext>
            </a:extLst>
          </p:cNvPr>
          <p:cNvSpPr>
            <a:spLocks noGrp="1"/>
          </p:cNvSpPr>
          <p:nvPr>
            <p:ph type="title"/>
          </p:nvPr>
        </p:nvSpPr>
        <p:spPr/>
        <p:txBody>
          <a:bodyPr/>
          <a:lstStyle/>
          <a:p>
            <a:pPr algn="ctr"/>
            <a:r>
              <a:rPr lang="en-US" dirty="0"/>
              <a:t>UNDERSTANDING DIET FAILURE</a:t>
            </a:r>
          </a:p>
        </p:txBody>
      </p:sp>
      <p:sp>
        <p:nvSpPr>
          <p:cNvPr id="3" name="Content Placeholder 2">
            <a:extLst>
              <a:ext uri="{FF2B5EF4-FFF2-40B4-BE49-F238E27FC236}">
                <a16:creationId xmlns:a16="http://schemas.microsoft.com/office/drawing/2014/main" id="{E67973E6-4E42-F5A6-2DCA-E4AC6F3C8DCE}"/>
              </a:ext>
            </a:extLst>
          </p:cNvPr>
          <p:cNvSpPr>
            <a:spLocks noGrp="1"/>
          </p:cNvSpPr>
          <p:nvPr>
            <p:ph idx="1"/>
          </p:nvPr>
        </p:nvSpPr>
        <p:spPr>
          <a:xfrm>
            <a:off x="1154954" y="2603500"/>
            <a:ext cx="11037046" cy="4254500"/>
          </a:xfrm>
        </p:spPr>
        <p:txBody>
          <a:bodyPr/>
          <a:lstStyle/>
          <a:p>
            <a:pPr marL="0" indent="0">
              <a:buNone/>
            </a:pPr>
            <a:r>
              <a:rPr lang="en-US" b="1" dirty="0"/>
              <a:t>WHAT WE’VE LEARNED MORE RECENTLY</a:t>
            </a:r>
          </a:p>
          <a:p>
            <a:r>
              <a:rPr lang="en-US" sz="1400" dirty="0"/>
              <a:t>Tracy Mann (2007) Meta-analysis of weight loss studies: weight reaches lowest point</a:t>
            </a:r>
          </a:p>
          <a:p>
            <a:pPr marL="0" indent="0">
              <a:buNone/>
            </a:pPr>
            <a:r>
              <a:rPr lang="en-US" sz="1400" dirty="0"/>
              <a:t>      around 6 months, then starts increasing at about one year, after which weight </a:t>
            </a:r>
          </a:p>
          <a:p>
            <a:pPr marL="0" indent="0">
              <a:buNone/>
            </a:pPr>
            <a:r>
              <a:rPr lang="en-US" sz="1400" dirty="0"/>
              <a:t>      regain speeds up over time; 1/3 – 2/3’s of dieters end up higher than pre-diet weight.</a:t>
            </a:r>
          </a:p>
          <a:p>
            <a:pPr marL="0" indent="0">
              <a:buNone/>
            </a:pPr>
            <a:endParaRPr lang="en-US" sz="1400" dirty="0"/>
          </a:p>
          <a:p>
            <a:r>
              <a:rPr lang="en-US" sz="1400" dirty="0"/>
              <a:t>Alison </a:t>
            </a:r>
            <a:r>
              <a:rPr lang="en-US" sz="1400" dirty="0" err="1"/>
              <a:t>Fildes</a:t>
            </a:r>
            <a:r>
              <a:rPr lang="en-US" sz="1400" dirty="0"/>
              <a:t> (2015): A study of 278,000 people found that, within 5 years, the</a:t>
            </a:r>
          </a:p>
          <a:p>
            <a:pPr marL="0" indent="0">
              <a:buNone/>
            </a:pPr>
            <a:r>
              <a:rPr lang="en-US" sz="1400" dirty="0"/>
              <a:t>       probability of regaining all of their lost weight is between 95 – 98 percent.</a:t>
            </a:r>
          </a:p>
          <a:p>
            <a:pPr marL="0" indent="0">
              <a:buNone/>
            </a:pPr>
            <a:endParaRPr lang="en-US" sz="1400" dirty="0"/>
          </a:p>
          <a:p>
            <a:pPr marL="0" indent="0">
              <a:buNone/>
            </a:pPr>
            <a:r>
              <a:rPr lang="en-US" sz="1400" dirty="0"/>
              <a:t>“A small percentage of dieters – something like 5 percent – can do it. And they do do it. </a:t>
            </a:r>
          </a:p>
          <a:p>
            <a:pPr marL="0" indent="0">
              <a:buNone/>
            </a:pPr>
            <a:r>
              <a:rPr lang="en-US" sz="1400" dirty="0"/>
              <a:t>But they do it by devoting every minute of their life to staying at that weight. </a:t>
            </a:r>
            <a:r>
              <a:rPr lang="en-US" sz="1400" dirty="0" err="1"/>
              <a:t>Basicallly</a:t>
            </a:r>
            <a:r>
              <a:rPr lang="en-US" sz="1400" dirty="0"/>
              <a:t>,</a:t>
            </a:r>
          </a:p>
          <a:p>
            <a:pPr marL="0" indent="0">
              <a:buNone/>
            </a:pPr>
            <a:r>
              <a:rPr lang="en-US" sz="1400" dirty="0"/>
              <a:t>they spend their entire life living like a starving person, fighting biology, and evolution.</a:t>
            </a:r>
          </a:p>
          <a:p>
            <a:pPr marL="0" indent="0">
              <a:buNone/>
            </a:pPr>
            <a:r>
              <a:rPr lang="en-US" sz="1400" dirty="0"/>
              <a:t>And to me, that seems wrong.” </a:t>
            </a:r>
            <a:r>
              <a:rPr lang="en-US" sz="1200" dirty="0"/>
              <a:t>(T. Mann, Secrets from the Eating Lab)</a:t>
            </a:r>
          </a:p>
        </p:txBody>
      </p:sp>
      <p:pic>
        <p:nvPicPr>
          <p:cNvPr id="4" name="Picture 3" descr="Graphical user interface, application&#10;&#10;Description automatically generated">
            <a:extLst>
              <a:ext uri="{FF2B5EF4-FFF2-40B4-BE49-F238E27FC236}">
                <a16:creationId xmlns:a16="http://schemas.microsoft.com/office/drawing/2014/main" id="{5F852713-1B8C-5288-104A-C19271D96FE3}"/>
              </a:ext>
            </a:extLst>
          </p:cNvPr>
          <p:cNvPicPr>
            <a:picLocks noChangeAspect="1"/>
          </p:cNvPicPr>
          <p:nvPr/>
        </p:nvPicPr>
        <p:blipFill>
          <a:blip r:embed="rId2"/>
          <a:stretch>
            <a:fillRect/>
          </a:stretch>
        </p:blipFill>
        <p:spPr>
          <a:xfrm>
            <a:off x="8832099" y="2603500"/>
            <a:ext cx="3359901" cy="3662018"/>
          </a:xfrm>
          <a:prstGeom prst="rect">
            <a:avLst/>
          </a:prstGeom>
          <a:effectLst/>
        </p:spPr>
      </p:pic>
    </p:spTree>
    <p:extLst>
      <p:ext uri="{BB962C8B-B14F-4D97-AF65-F5344CB8AC3E}">
        <p14:creationId xmlns:p14="http://schemas.microsoft.com/office/powerpoint/2010/main" val="3869470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pPr algn="ctr"/>
            <a:r>
              <a:rPr lang="en-US" dirty="0"/>
              <a:t>The Pink Elephant</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282" y="2439716"/>
            <a:ext cx="3413125" cy="425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4086641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431084"/>
            <a:ext cx="9144000" cy="5426916"/>
          </a:xfrm>
        </p:spPr>
        <p:txBody>
          <a:bodyPr>
            <a:normAutofit lnSpcReduction="10000"/>
          </a:bodyPr>
          <a:lstStyle/>
          <a:p>
            <a:endParaRPr lang="en-US" b="1" dirty="0"/>
          </a:p>
          <a:p>
            <a:endParaRPr lang="en-US" b="1" dirty="0"/>
          </a:p>
          <a:p>
            <a:endParaRPr lang="en-US" b="1" dirty="0"/>
          </a:p>
          <a:p>
            <a:endParaRPr lang="en-US" b="1" dirty="0"/>
          </a:p>
          <a:p>
            <a:r>
              <a:rPr lang="en-US" dirty="0"/>
              <a:t>Genetics</a:t>
            </a:r>
          </a:p>
          <a:p>
            <a:endParaRPr lang="en-US" dirty="0"/>
          </a:p>
          <a:p>
            <a:r>
              <a:rPr lang="en-US" dirty="0"/>
              <a:t>Evolution</a:t>
            </a:r>
          </a:p>
          <a:p>
            <a:pPr marL="0" indent="0">
              <a:buNone/>
            </a:pPr>
            <a:endParaRPr lang="en-US" dirty="0"/>
          </a:p>
          <a:p>
            <a:r>
              <a:rPr lang="en-US" dirty="0"/>
              <a:t>Adaptation</a:t>
            </a:r>
          </a:p>
          <a:p>
            <a:endParaRPr lang="en-US" dirty="0"/>
          </a:p>
          <a:p>
            <a:pPr marL="0" indent="0">
              <a:buNone/>
            </a:pPr>
            <a:endParaRPr lang="en-US" dirty="0">
              <a:solidFill>
                <a:schemeClr val="accent2"/>
              </a:solidFill>
            </a:endParaRPr>
          </a:p>
          <a:p>
            <a:pPr marL="0" indent="0">
              <a:buNone/>
            </a:pPr>
            <a:r>
              <a:rPr lang="en-US" dirty="0">
                <a:solidFill>
                  <a:srgbClr val="333333"/>
                </a:solidFill>
              </a:rPr>
              <a:t>“A number of studies have shown the inescapable consequences of repetitious cycles of weight loss and gain appears to be even greater accumulations of fat.”</a:t>
            </a:r>
          </a:p>
          <a:p>
            <a:pPr marL="0" indent="0">
              <a:buNone/>
            </a:pPr>
            <a:r>
              <a:rPr lang="en-US" sz="1400" dirty="0"/>
              <a:t>Glenn </a:t>
            </a:r>
            <a:r>
              <a:rPr lang="en-US" sz="1400" dirty="0" err="1"/>
              <a:t>Gaesser</a:t>
            </a:r>
            <a:r>
              <a:rPr lang="en-US" sz="1400" dirty="0"/>
              <a:t>, author of Big Fat Lies</a:t>
            </a:r>
          </a:p>
        </p:txBody>
      </p:sp>
      <p:sp>
        <p:nvSpPr>
          <p:cNvPr id="3" name="Title 2"/>
          <p:cNvSpPr>
            <a:spLocks noGrp="1"/>
          </p:cNvSpPr>
          <p:nvPr>
            <p:ph type="title"/>
          </p:nvPr>
        </p:nvSpPr>
        <p:spPr/>
        <p:txBody>
          <a:bodyPr/>
          <a:lstStyle/>
          <a:p>
            <a:pPr algn="ctr"/>
            <a:r>
              <a:rPr lang="en-US" dirty="0"/>
              <a:t>WHY DIETS FAIL</a:t>
            </a:r>
          </a:p>
        </p:txBody>
      </p:sp>
      <p:pic>
        <p:nvPicPr>
          <p:cNvPr id="5" name="Picture 4" descr="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216" y="2354259"/>
            <a:ext cx="2730375" cy="31637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8710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	  THE DIET CYCLE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3891547"/>
              </p:ext>
            </p:extLst>
          </p:nvPr>
        </p:nvGraphicFramePr>
        <p:xfrm>
          <a:off x="1981200" y="2365512"/>
          <a:ext cx="7828722" cy="449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6687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4014-9F7D-D10E-EC38-979564D274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884AC3-9A9C-6BB6-A303-ED8BFA4FBCC6}"/>
              </a:ext>
            </a:extLst>
          </p:cNvPr>
          <p:cNvSpPr>
            <a:spLocks noGrp="1"/>
          </p:cNvSpPr>
          <p:nvPr>
            <p:ph idx="1"/>
          </p:nvPr>
        </p:nvSpPr>
        <p:spPr/>
        <p:txBody>
          <a:bodyPr>
            <a:normAutofit/>
          </a:bodyPr>
          <a:lstStyle/>
          <a:p>
            <a:pPr marL="0" indent="0" algn="ctr">
              <a:buNone/>
            </a:pPr>
            <a:r>
              <a:rPr lang="en-US" sz="6000" dirty="0"/>
              <a:t>IMPLEMENTING TREATMENT</a:t>
            </a:r>
          </a:p>
        </p:txBody>
      </p:sp>
    </p:spTree>
    <p:extLst>
      <p:ext uri="{BB962C8B-B14F-4D97-AF65-F5344CB8AC3E}">
        <p14:creationId xmlns:p14="http://schemas.microsoft.com/office/powerpoint/2010/main" val="1903826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1" y="1460938"/>
            <a:ext cx="9143999" cy="5397062"/>
          </a:xfrm>
        </p:spPr>
        <p:txBody>
          <a:bodyPr/>
          <a:lstStyle/>
          <a:p>
            <a:pPr>
              <a:buFont typeface="Wingdings" charset="0"/>
              <a:buNone/>
            </a:pPr>
            <a:endParaRPr lang="en-US" altLang="ja-JP" b="1" i="1" dirty="0"/>
          </a:p>
          <a:p>
            <a:pPr>
              <a:buFont typeface="Wingdings" charset="0"/>
              <a:buNone/>
            </a:pPr>
            <a:r>
              <a:rPr lang="en-US" sz="2000" b="1" i="1" dirty="0"/>
              <a:t>						</a:t>
            </a:r>
          </a:p>
          <a:p>
            <a:pPr>
              <a:buFont typeface="Wingdings" charset="0"/>
              <a:buNone/>
            </a:pPr>
            <a:endParaRPr lang="en-US" sz="2000" b="1" i="1" dirty="0"/>
          </a:p>
          <a:p>
            <a:pPr>
              <a:buFont typeface="Wingdings" charset="0"/>
              <a:buNone/>
            </a:pPr>
            <a:endParaRPr lang="en-US" sz="1400" i="1" dirty="0"/>
          </a:p>
          <a:p>
            <a:pPr>
              <a:buFont typeface="Wingdings" charset="0"/>
              <a:buNone/>
            </a:pPr>
            <a:r>
              <a:rPr lang="en-US" sz="1400" i="1" dirty="0"/>
              <a:t>											When hungry eat your rice, when </a:t>
            </a:r>
          </a:p>
          <a:p>
            <a:pPr>
              <a:buFont typeface="Wingdings" charset="0"/>
              <a:buNone/>
            </a:pPr>
            <a:r>
              <a:rPr lang="en-US" sz="1400" i="1" dirty="0"/>
              <a:t>											tired close your eyes. Fools may laugh </a:t>
            </a:r>
          </a:p>
          <a:p>
            <a:pPr>
              <a:buFont typeface="Wingdings" charset="0"/>
              <a:buNone/>
            </a:pPr>
            <a:r>
              <a:rPr lang="en-US" sz="1400" i="1" dirty="0"/>
              <a:t>					         						at me but wise men will know what I mean.</a:t>
            </a:r>
            <a:r>
              <a:rPr lang="ja-JP" altLang="en-US" sz="1400" i="1" dirty="0"/>
              <a:t>”</a:t>
            </a:r>
            <a:endParaRPr lang="en-US" sz="1400" i="1" dirty="0"/>
          </a:p>
          <a:p>
            <a:pPr>
              <a:buFont typeface="Wingdings" charset="0"/>
              <a:buNone/>
            </a:pPr>
            <a:r>
              <a:rPr lang="en-US" sz="1400" dirty="0"/>
              <a:t>																--Lin-Chi</a:t>
            </a:r>
          </a:p>
          <a:p>
            <a:pPr marL="0" indent="0">
              <a:buNone/>
            </a:pPr>
            <a:endParaRPr lang="en-US" dirty="0"/>
          </a:p>
        </p:txBody>
      </p:sp>
      <p:sp>
        <p:nvSpPr>
          <p:cNvPr id="3" name="Title 2"/>
          <p:cNvSpPr>
            <a:spLocks noGrp="1"/>
          </p:cNvSpPr>
          <p:nvPr>
            <p:ph type="title"/>
          </p:nvPr>
        </p:nvSpPr>
        <p:spPr/>
        <p:txBody>
          <a:bodyPr>
            <a:noAutofit/>
          </a:bodyPr>
          <a:lstStyle/>
          <a:p>
            <a:pPr algn="ctr"/>
            <a:r>
              <a:rPr lang="en-US" dirty="0"/>
              <a:t>THE DIET MINDSET VS.</a:t>
            </a:r>
            <a:br>
              <a:rPr lang="en-US" dirty="0"/>
            </a:br>
            <a:r>
              <a:rPr lang="en-US" dirty="0"/>
              <a:t>ATTUNED EATING</a:t>
            </a:r>
          </a:p>
        </p:txBody>
      </p:sp>
      <p:pic>
        <p:nvPicPr>
          <p:cNvPr id="4" name="Picture 3" descr="C:\Documents and Settings\Ellen Frankel\Application Data\Microsoft\Media Catalog\Downloaded Clips\cla1\j0404463.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1697" y="4572000"/>
            <a:ext cx="1479200" cy="1933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Text, letter&#10;&#10;Description automatically generated">
            <a:extLst>
              <a:ext uri="{FF2B5EF4-FFF2-40B4-BE49-F238E27FC236}">
                <a16:creationId xmlns:a16="http://schemas.microsoft.com/office/drawing/2014/main" id="{05728F21-0B4D-7343-9987-199CA41F6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848" y="2392168"/>
            <a:ext cx="2645560" cy="4359663"/>
          </a:xfrm>
          <a:prstGeom prst="rect">
            <a:avLst/>
          </a:prstGeom>
        </p:spPr>
      </p:pic>
    </p:spTree>
    <p:extLst>
      <p:ext uri="{BB962C8B-B14F-4D97-AF65-F5344CB8AC3E}">
        <p14:creationId xmlns:p14="http://schemas.microsoft.com/office/powerpoint/2010/main" val="746442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80322"/>
            <a:ext cx="9296400" cy="5049078"/>
          </a:xfrm>
        </p:spPr>
        <p:txBody>
          <a:bodyPr/>
          <a:lstStyle/>
          <a:p>
            <a:endParaRPr lang="en-US" b="1" dirty="0"/>
          </a:p>
          <a:p>
            <a:endParaRPr lang="en-US" b="1" dirty="0"/>
          </a:p>
          <a:p>
            <a:endParaRPr lang="en-US" dirty="0"/>
          </a:p>
          <a:p>
            <a:r>
              <a:rPr lang="en-US" dirty="0"/>
              <a:t>Do you know when you’re hungry?</a:t>
            </a:r>
          </a:p>
          <a:p>
            <a:endParaRPr lang="en-US" dirty="0"/>
          </a:p>
          <a:p>
            <a:r>
              <a:rPr lang="en-US" dirty="0"/>
              <a:t>Do you eat what you’re hungry for, choosing from a wide variety of foods?</a:t>
            </a:r>
          </a:p>
          <a:p>
            <a:endParaRPr lang="en-US" dirty="0"/>
          </a:p>
          <a:p>
            <a:r>
              <a:rPr lang="en-US" dirty="0"/>
              <a:t>Do you stop eating when</a:t>
            </a:r>
          </a:p>
          <a:p>
            <a:pPr marL="0" indent="0">
              <a:buNone/>
            </a:pPr>
            <a:r>
              <a:rPr lang="en-US" dirty="0"/>
              <a:t>   you’re full/satisfied?</a:t>
            </a:r>
          </a:p>
        </p:txBody>
      </p:sp>
      <p:sp>
        <p:nvSpPr>
          <p:cNvPr id="3" name="Title 2"/>
          <p:cNvSpPr>
            <a:spLocks noGrp="1"/>
          </p:cNvSpPr>
          <p:nvPr>
            <p:ph type="title"/>
          </p:nvPr>
        </p:nvSpPr>
        <p:spPr/>
        <p:txBody>
          <a:bodyPr>
            <a:normAutofit/>
          </a:bodyPr>
          <a:lstStyle/>
          <a:p>
            <a:pPr algn="ctr"/>
            <a:r>
              <a:rPr lang="en-US" dirty="0"/>
              <a:t>LEARN THE STEPS OF ATTUNED EATING</a:t>
            </a:r>
          </a:p>
        </p:txBody>
      </p:sp>
      <p:pic>
        <p:nvPicPr>
          <p:cNvPr id="4" name="Picture 3"/>
          <p:cNvPicPr>
            <a:picLocks noChangeAspect="1"/>
          </p:cNvPicPr>
          <p:nvPr/>
        </p:nvPicPr>
        <p:blipFill>
          <a:blip r:embed="rId3"/>
          <a:stretch>
            <a:fillRect/>
          </a:stretch>
        </p:blipFill>
        <p:spPr>
          <a:xfrm>
            <a:off x="6341165" y="4264534"/>
            <a:ext cx="3285586" cy="2299910"/>
          </a:xfrm>
          <a:prstGeom prst="rect">
            <a:avLst/>
          </a:prstGeom>
        </p:spPr>
      </p:pic>
    </p:spTree>
    <p:extLst>
      <p:ext uri="{BB962C8B-B14F-4D97-AF65-F5344CB8AC3E}">
        <p14:creationId xmlns:p14="http://schemas.microsoft.com/office/powerpoint/2010/main" val="1371421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1" y="1467556"/>
            <a:ext cx="8362951" cy="5390444"/>
          </a:xfrm>
        </p:spPr>
        <p:txBody>
          <a:bodyPr>
            <a:normAutofit/>
          </a:bodyPr>
          <a:lstStyle/>
          <a:p>
            <a:pPr marL="0" indent="0">
              <a:buNone/>
            </a:pPr>
            <a:endParaRPr lang="en-US" dirty="0"/>
          </a:p>
          <a:p>
            <a:pPr marL="0" indent="0">
              <a:buNone/>
            </a:pPr>
            <a:endParaRPr lang="en-US" dirty="0"/>
          </a:p>
          <a:p>
            <a:pPr marL="0" indent="0">
              <a:buNone/>
            </a:pPr>
            <a:r>
              <a:rPr lang="en-US" dirty="0"/>
              <a:t>1)  Ravenous</a:t>
            </a:r>
          </a:p>
          <a:p>
            <a:pPr marL="0" indent="0">
              <a:buNone/>
            </a:pPr>
            <a:r>
              <a:rPr lang="en-US" dirty="0"/>
              <a:t>     2) Very Hungry</a:t>
            </a:r>
          </a:p>
          <a:p>
            <a:pPr marL="0" indent="0">
              <a:buNone/>
            </a:pPr>
            <a:r>
              <a:rPr lang="en-US" dirty="0"/>
              <a:t>        3) Hungry</a:t>
            </a:r>
          </a:p>
          <a:p>
            <a:pPr marL="0" indent="0">
              <a:buNone/>
            </a:pPr>
            <a:r>
              <a:rPr lang="en-US" dirty="0"/>
              <a:t>           4) Somewhat Hungry</a:t>
            </a:r>
          </a:p>
          <a:p>
            <a:pPr marL="0" indent="0">
              <a:buNone/>
            </a:pPr>
            <a:r>
              <a:rPr lang="en-US" dirty="0"/>
              <a:t>              5) Not Hungry/Not Full</a:t>
            </a:r>
          </a:p>
          <a:p>
            <a:pPr marL="0" indent="0">
              <a:buNone/>
            </a:pPr>
            <a:r>
              <a:rPr lang="en-US" dirty="0"/>
              <a:t>                 6) Somewhat Full</a:t>
            </a:r>
          </a:p>
          <a:p>
            <a:pPr marL="0" indent="0">
              <a:buNone/>
            </a:pPr>
            <a:r>
              <a:rPr lang="en-US" dirty="0"/>
              <a:t>                    7) Full</a:t>
            </a:r>
          </a:p>
          <a:p>
            <a:pPr marL="0" indent="0">
              <a:buNone/>
            </a:pPr>
            <a:r>
              <a:rPr lang="en-US" dirty="0"/>
              <a:t>                       8) Very Full</a:t>
            </a:r>
          </a:p>
          <a:p>
            <a:pPr marL="0" indent="0">
              <a:buNone/>
            </a:pPr>
            <a:r>
              <a:rPr lang="en-US" dirty="0"/>
              <a:t>                          9) Stuffed</a:t>
            </a:r>
          </a:p>
          <a:p>
            <a:pPr marL="0" indent="0">
              <a:buNone/>
            </a:pPr>
            <a:r>
              <a:rPr lang="en-US" sz="1600" dirty="0"/>
              <a:t>(From Beyond a Shadow of a Diet, 2</a:t>
            </a:r>
            <a:r>
              <a:rPr lang="en-US" sz="1600" baseline="30000" dirty="0"/>
              <a:t>nd</a:t>
            </a:r>
            <a:r>
              <a:rPr lang="en-US" sz="1600" dirty="0"/>
              <a:t> edition p. 82)</a:t>
            </a:r>
          </a:p>
        </p:txBody>
      </p:sp>
      <p:sp>
        <p:nvSpPr>
          <p:cNvPr id="3" name="Title 2"/>
          <p:cNvSpPr>
            <a:spLocks noGrp="1"/>
          </p:cNvSpPr>
          <p:nvPr>
            <p:ph type="title"/>
          </p:nvPr>
        </p:nvSpPr>
        <p:spPr/>
        <p:txBody>
          <a:bodyPr/>
          <a:lstStyle/>
          <a:p>
            <a:pPr algn="ctr"/>
            <a:r>
              <a:rPr lang="en-US" dirty="0"/>
              <a:t>WHEN</a:t>
            </a:r>
          </a:p>
        </p:txBody>
      </p:sp>
      <p:pic>
        <p:nvPicPr>
          <p:cNvPr id="4" name="Picture 3"/>
          <p:cNvPicPr>
            <a:picLocks noChangeAspect="1"/>
          </p:cNvPicPr>
          <p:nvPr/>
        </p:nvPicPr>
        <p:blipFill>
          <a:blip r:embed="rId2"/>
          <a:stretch>
            <a:fillRect/>
          </a:stretch>
        </p:blipFill>
        <p:spPr>
          <a:xfrm>
            <a:off x="7683361" y="3091068"/>
            <a:ext cx="3284577" cy="3284577"/>
          </a:xfrm>
          <a:prstGeom prst="rect">
            <a:avLst/>
          </a:prstGeom>
        </p:spPr>
      </p:pic>
    </p:spTree>
    <p:extLst>
      <p:ext uri="{BB962C8B-B14F-4D97-AF65-F5344CB8AC3E}">
        <p14:creationId xmlns:p14="http://schemas.microsoft.com/office/powerpoint/2010/main" val="4270591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0931" y="2405270"/>
            <a:ext cx="9187070" cy="4452730"/>
          </a:xfrm>
        </p:spPr>
        <p:txBody>
          <a:bodyPr>
            <a:noAutofit/>
          </a:bodyPr>
          <a:lstStyle/>
          <a:p>
            <a:endParaRPr lang="en-US" b="1" dirty="0"/>
          </a:p>
          <a:p>
            <a:r>
              <a:rPr lang="en-US" b="1" dirty="0"/>
              <a:t>Binge Eating Disorder</a:t>
            </a:r>
          </a:p>
          <a:p>
            <a:r>
              <a:rPr lang="en-US" b="1" dirty="0"/>
              <a:t>Rebound Eating</a:t>
            </a:r>
          </a:p>
          <a:p>
            <a:r>
              <a:rPr lang="en-US" b="1" dirty="0"/>
              <a:t>Chronic Dieting</a:t>
            </a:r>
          </a:p>
          <a:p>
            <a:r>
              <a:rPr lang="en-US" b="1" dirty="0"/>
              <a:t>Emotional Eating</a:t>
            </a:r>
          </a:p>
          <a:p>
            <a:r>
              <a:rPr lang="en-US" b="1" dirty="0"/>
              <a:t>Diet Mindset</a:t>
            </a:r>
          </a:p>
          <a:p>
            <a:r>
              <a:rPr lang="en-US" b="1" dirty="0"/>
              <a:t>“I Want To Lose Weight</a:t>
            </a:r>
            <a:r>
              <a:rPr lang="en-US" dirty="0"/>
              <a:t>”</a:t>
            </a:r>
          </a:p>
        </p:txBody>
      </p:sp>
      <p:sp>
        <p:nvSpPr>
          <p:cNvPr id="3" name="Title 2"/>
          <p:cNvSpPr>
            <a:spLocks noGrp="1"/>
          </p:cNvSpPr>
          <p:nvPr>
            <p:ph type="title"/>
          </p:nvPr>
        </p:nvSpPr>
        <p:spPr/>
        <p:txBody>
          <a:bodyPr/>
          <a:lstStyle/>
          <a:p>
            <a:pPr algn="ctr"/>
            <a:r>
              <a:rPr lang="en-US" dirty="0"/>
              <a:t>OUR CLIENTS</a:t>
            </a:r>
          </a:p>
        </p:txBody>
      </p:sp>
      <p:pic>
        <p:nvPicPr>
          <p:cNvPr id="4" name="Picture 3"/>
          <p:cNvPicPr>
            <a:picLocks noChangeAspect="1"/>
          </p:cNvPicPr>
          <p:nvPr/>
        </p:nvPicPr>
        <p:blipFill>
          <a:blip r:embed="rId2"/>
          <a:stretch>
            <a:fillRect/>
          </a:stretch>
        </p:blipFill>
        <p:spPr>
          <a:xfrm>
            <a:off x="6213214" y="3005736"/>
            <a:ext cx="3492500" cy="2324100"/>
          </a:xfrm>
          <a:prstGeom prst="rect">
            <a:avLst/>
          </a:prstGeom>
        </p:spPr>
      </p:pic>
    </p:spTree>
    <p:extLst>
      <p:ext uri="{BB962C8B-B14F-4D97-AF65-F5344CB8AC3E}">
        <p14:creationId xmlns:p14="http://schemas.microsoft.com/office/powerpoint/2010/main" val="2488667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9409" y="2166730"/>
            <a:ext cx="8279295" cy="4353340"/>
          </a:xfrm>
        </p:spPr>
        <p:txBody>
          <a:bodyPr>
            <a:normAutofit fontScale="70000" lnSpcReduction="20000"/>
          </a:bodyPr>
          <a:lstStyle/>
          <a:p>
            <a:r>
              <a:rPr lang="en-US" sz="2400" dirty="0"/>
              <a:t>Hot</a:t>
            </a:r>
          </a:p>
          <a:p>
            <a:r>
              <a:rPr lang="en-US" sz="2400" dirty="0"/>
              <a:t>Cold</a:t>
            </a:r>
          </a:p>
          <a:p>
            <a:r>
              <a:rPr lang="en-US" sz="2400" dirty="0"/>
              <a:t>Crunchy</a:t>
            </a:r>
          </a:p>
          <a:p>
            <a:r>
              <a:rPr lang="en-US" sz="2400" dirty="0"/>
              <a:t>Mushy</a:t>
            </a:r>
          </a:p>
          <a:p>
            <a:r>
              <a:rPr lang="en-US" sz="2400" dirty="0"/>
              <a:t>Smooth</a:t>
            </a:r>
          </a:p>
          <a:p>
            <a:r>
              <a:rPr lang="en-US" sz="2400" dirty="0"/>
              <a:t>Salty</a:t>
            </a:r>
          </a:p>
          <a:p>
            <a:r>
              <a:rPr lang="en-US" sz="2400" dirty="0"/>
              <a:t>Spicy</a:t>
            </a:r>
          </a:p>
          <a:p>
            <a:r>
              <a:rPr lang="en-US" sz="2400" dirty="0"/>
              <a:t>Sweet </a:t>
            </a:r>
          </a:p>
          <a:p>
            <a:r>
              <a:rPr lang="en-US" sz="2400" dirty="0"/>
              <a:t>Bland</a:t>
            </a:r>
          </a:p>
          <a:p>
            <a:r>
              <a:rPr lang="en-US" sz="2400" dirty="0"/>
              <a:t>Protein</a:t>
            </a:r>
          </a:p>
          <a:p>
            <a:r>
              <a:rPr lang="en-US" sz="2400" dirty="0"/>
              <a:t>Carbohydrate</a:t>
            </a:r>
          </a:p>
          <a:p>
            <a:r>
              <a:rPr lang="en-US" sz="2400" dirty="0"/>
              <a:t>Fat		</a:t>
            </a:r>
            <a:r>
              <a:rPr lang="en-US" sz="2900" dirty="0"/>
              <a:t>	</a:t>
            </a:r>
          </a:p>
          <a:p>
            <a:pPr marL="0" indent="0" algn="ctr">
              <a:buNone/>
            </a:pPr>
            <a:r>
              <a:rPr lang="en-US" sz="1500" dirty="0"/>
              <a:t>				(from Beyond a Shadow of a Diet, 2</a:t>
            </a:r>
            <a:r>
              <a:rPr lang="en-US" sz="1500" baseline="30000" dirty="0"/>
              <a:t>nd</a:t>
            </a:r>
            <a:r>
              <a:rPr lang="en-US" sz="1500" dirty="0"/>
              <a:t> edition, p. 90)</a:t>
            </a:r>
          </a:p>
          <a:p>
            <a:endParaRPr lang="en-US" sz="4000" b="1" dirty="0"/>
          </a:p>
          <a:p>
            <a:pPr marL="0" indent="0">
              <a:buNone/>
            </a:pPr>
            <a:endParaRPr lang="en-US" sz="4000" dirty="0"/>
          </a:p>
          <a:p>
            <a:endParaRPr lang="en-US" dirty="0"/>
          </a:p>
          <a:p>
            <a:pPr marL="0" indent="0">
              <a:buNone/>
            </a:pPr>
            <a:endParaRPr lang="en-US" dirty="0"/>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pPr algn="ctr"/>
            <a:r>
              <a:rPr lang="en-US" dirty="0"/>
              <a:t>WHAT</a:t>
            </a:r>
          </a:p>
        </p:txBody>
      </p:sp>
      <p:pic>
        <p:nvPicPr>
          <p:cNvPr id="4" name="Picture 3"/>
          <p:cNvPicPr>
            <a:picLocks noChangeAspect="1"/>
          </p:cNvPicPr>
          <p:nvPr/>
        </p:nvPicPr>
        <p:blipFill>
          <a:blip r:embed="rId3"/>
          <a:stretch>
            <a:fillRect/>
          </a:stretch>
        </p:blipFill>
        <p:spPr>
          <a:xfrm>
            <a:off x="4696559" y="3020172"/>
            <a:ext cx="3947598" cy="2960699"/>
          </a:xfrm>
          <a:prstGeom prst="rect">
            <a:avLst/>
          </a:prstGeom>
        </p:spPr>
      </p:pic>
    </p:spTree>
    <p:extLst>
      <p:ext uri="{BB962C8B-B14F-4D97-AF65-F5344CB8AC3E}">
        <p14:creationId xmlns:p14="http://schemas.microsoft.com/office/powerpoint/2010/main" val="3080344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77941" y="2226365"/>
            <a:ext cx="7522042" cy="4532244"/>
          </a:xfrm>
        </p:spPr>
        <p:txBody>
          <a:bodyPr>
            <a:normAutofit/>
          </a:bodyPr>
          <a:lstStyle/>
          <a:p>
            <a:r>
              <a:rPr lang="en-US" b="1" dirty="0"/>
              <a:t>Vegetarian</a:t>
            </a:r>
          </a:p>
          <a:p>
            <a:endParaRPr lang="en-US" b="1" dirty="0"/>
          </a:p>
          <a:p>
            <a:r>
              <a:rPr lang="en-US" b="1" dirty="0"/>
              <a:t>Vegan</a:t>
            </a:r>
          </a:p>
          <a:p>
            <a:endParaRPr lang="en-US" b="1" dirty="0"/>
          </a:p>
          <a:p>
            <a:r>
              <a:rPr lang="en-US" b="1" dirty="0"/>
              <a:t>Kosher/Halal</a:t>
            </a:r>
          </a:p>
          <a:p>
            <a:endParaRPr lang="en-US" b="1" dirty="0"/>
          </a:p>
          <a:p>
            <a:r>
              <a:rPr lang="en-US" b="1" dirty="0"/>
              <a:t>Cultural</a:t>
            </a:r>
          </a:p>
          <a:p>
            <a:endParaRPr lang="en-US" b="1" dirty="0"/>
          </a:p>
          <a:p>
            <a:r>
              <a:rPr lang="en-US" b="1" dirty="0"/>
              <a:t>Health Concerns</a:t>
            </a:r>
          </a:p>
          <a:p>
            <a:pPr marL="0" indent="0">
              <a:buNone/>
            </a:pPr>
            <a:endParaRPr lang="en-US" b="1" dirty="0"/>
          </a:p>
          <a:p>
            <a:r>
              <a:rPr lang="en-US" b="1" dirty="0"/>
              <a:t>Etc.!</a:t>
            </a:r>
          </a:p>
        </p:txBody>
      </p:sp>
      <p:sp>
        <p:nvSpPr>
          <p:cNvPr id="3" name="Title 2"/>
          <p:cNvSpPr>
            <a:spLocks noGrp="1"/>
          </p:cNvSpPr>
          <p:nvPr>
            <p:ph type="title"/>
          </p:nvPr>
        </p:nvSpPr>
        <p:spPr/>
        <p:txBody>
          <a:bodyPr/>
          <a:lstStyle/>
          <a:p>
            <a:pPr algn="ctr"/>
            <a:r>
              <a:rPr lang="en-US" dirty="0"/>
              <a:t>EATING STYLES</a:t>
            </a:r>
          </a:p>
        </p:txBody>
      </p:sp>
      <p:pic>
        <p:nvPicPr>
          <p:cNvPr id="4" name="Picture 3"/>
          <p:cNvPicPr>
            <a:picLocks noChangeAspect="1"/>
          </p:cNvPicPr>
          <p:nvPr/>
        </p:nvPicPr>
        <p:blipFill>
          <a:blip r:embed="rId2"/>
          <a:stretch>
            <a:fillRect/>
          </a:stretch>
        </p:blipFill>
        <p:spPr>
          <a:xfrm>
            <a:off x="5537123" y="2381673"/>
            <a:ext cx="4376936" cy="4376936"/>
          </a:xfrm>
          <a:prstGeom prst="rect">
            <a:avLst/>
          </a:prstGeom>
        </p:spPr>
      </p:pic>
    </p:spTree>
    <p:extLst>
      <p:ext uri="{BB962C8B-B14F-4D97-AF65-F5344CB8AC3E}">
        <p14:creationId xmlns:p14="http://schemas.microsoft.com/office/powerpoint/2010/main" val="488427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9" y="2355574"/>
            <a:ext cx="9190383" cy="4502426"/>
          </a:xfrm>
        </p:spPr>
        <p:txBody>
          <a:bodyPr>
            <a:normAutofit/>
          </a:bodyPr>
          <a:lstStyle/>
          <a:p>
            <a:pPr marL="0" indent="0" algn="ctr">
              <a:buNone/>
            </a:pPr>
            <a:r>
              <a:rPr lang="en-US" sz="2600" b="1" dirty="0"/>
              <a:t>Remember to AIM</a:t>
            </a:r>
          </a:p>
          <a:p>
            <a:pPr marL="0" indent="0">
              <a:buNone/>
            </a:pPr>
            <a:endParaRPr lang="en-US" b="1" dirty="0"/>
          </a:p>
          <a:p>
            <a:pPr marL="0" indent="0">
              <a:buNone/>
            </a:pPr>
            <a:r>
              <a:rPr lang="en-US" b="1" dirty="0"/>
              <a:t>   </a:t>
            </a:r>
            <a:r>
              <a:rPr lang="en-US" dirty="0"/>
              <a:t>Attunement</a:t>
            </a:r>
          </a:p>
          <a:p>
            <a:pPr marL="0" indent="0">
              <a:buNone/>
            </a:pPr>
            <a:endParaRPr lang="en-US" dirty="0"/>
          </a:p>
          <a:p>
            <a:pPr marL="0" indent="0">
              <a:buNone/>
            </a:pPr>
            <a:r>
              <a:rPr lang="en-US" dirty="0"/>
              <a:t>   Intention</a:t>
            </a:r>
          </a:p>
          <a:p>
            <a:pPr marL="0" indent="0">
              <a:buNone/>
            </a:pPr>
            <a:endParaRPr lang="en-US" dirty="0"/>
          </a:p>
          <a:p>
            <a:pPr marL="0" indent="0">
              <a:buNone/>
            </a:pPr>
            <a:r>
              <a:rPr lang="en-US" dirty="0"/>
              <a:t>   Mindfulness</a:t>
            </a:r>
          </a:p>
          <a:p>
            <a:pPr marL="0" indent="0">
              <a:buNone/>
            </a:pPr>
            <a:endParaRPr lang="en-US" b="1" dirty="0"/>
          </a:p>
          <a:p>
            <a:pPr marL="0" indent="0" algn="ctr">
              <a:buNone/>
            </a:pPr>
            <a:endParaRPr lang="en-US" sz="1400" dirty="0"/>
          </a:p>
          <a:p>
            <a:pPr marL="0" indent="0" algn="ctr">
              <a:buNone/>
            </a:pPr>
            <a:endParaRPr lang="en-US" sz="1400" dirty="0"/>
          </a:p>
          <a:p>
            <a:pPr marL="0" indent="0" algn="ctr">
              <a:buNone/>
            </a:pPr>
            <a:r>
              <a:rPr lang="en-US" sz="1400" dirty="0"/>
              <a:t>(from Beyond a Shadow of a Diet, 2</a:t>
            </a:r>
            <a:r>
              <a:rPr lang="en-US" sz="1400" baseline="30000" dirty="0"/>
              <a:t>nd</a:t>
            </a:r>
            <a:r>
              <a:rPr lang="en-US" sz="1400" dirty="0"/>
              <a:t> edition, p. 108)</a:t>
            </a:r>
          </a:p>
          <a:p>
            <a:pPr marL="0" indent="0" algn="ctr">
              <a:buNone/>
            </a:pPr>
            <a:endParaRPr lang="en-US" b="1" dirty="0"/>
          </a:p>
          <a:p>
            <a:pPr marL="0" indent="0" algn="ctr">
              <a:buNone/>
            </a:pPr>
            <a:endParaRPr lang="en-US" b="1" dirty="0"/>
          </a:p>
        </p:txBody>
      </p:sp>
      <p:sp>
        <p:nvSpPr>
          <p:cNvPr id="3" name="Title 2"/>
          <p:cNvSpPr>
            <a:spLocks noGrp="1"/>
          </p:cNvSpPr>
          <p:nvPr>
            <p:ph type="title"/>
          </p:nvPr>
        </p:nvSpPr>
        <p:spPr/>
        <p:txBody>
          <a:bodyPr/>
          <a:lstStyle/>
          <a:p>
            <a:pPr algn="ctr"/>
            <a:r>
              <a:rPr lang="en-US" dirty="0"/>
              <a:t>HOW MUCH</a:t>
            </a:r>
          </a:p>
        </p:txBody>
      </p:sp>
      <p:pic>
        <p:nvPicPr>
          <p:cNvPr id="4" name="Picture 3"/>
          <p:cNvPicPr>
            <a:picLocks noChangeAspect="1"/>
          </p:cNvPicPr>
          <p:nvPr/>
        </p:nvPicPr>
        <p:blipFill>
          <a:blip r:embed="rId3"/>
          <a:stretch>
            <a:fillRect/>
          </a:stretch>
        </p:blipFill>
        <p:spPr>
          <a:xfrm>
            <a:off x="5105398" y="3313184"/>
            <a:ext cx="3645354" cy="2425817"/>
          </a:xfrm>
          <a:prstGeom prst="rect">
            <a:avLst/>
          </a:prstGeom>
        </p:spPr>
      </p:pic>
    </p:spTree>
    <p:extLst>
      <p:ext uri="{BB962C8B-B14F-4D97-AF65-F5344CB8AC3E}">
        <p14:creationId xmlns:p14="http://schemas.microsoft.com/office/powerpoint/2010/main" val="3283786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UNDERSTAND EMOTIONAL ASPECTS</a:t>
            </a:r>
          </a:p>
        </p:txBody>
      </p:sp>
      <p:sp>
        <p:nvSpPr>
          <p:cNvPr id="4" name="Content Placeholder 3">
            <a:extLst>
              <a:ext uri="{FF2B5EF4-FFF2-40B4-BE49-F238E27FC236}">
                <a16:creationId xmlns:a16="http://schemas.microsoft.com/office/drawing/2014/main" id="{C00F34C1-6DFA-588D-243B-753D228DB440}"/>
              </a:ext>
            </a:extLst>
          </p:cNvPr>
          <p:cNvSpPr>
            <a:spLocks noGrp="1"/>
          </p:cNvSpPr>
          <p:nvPr>
            <p:ph idx="1"/>
          </p:nvPr>
        </p:nvSpPr>
        <p:spPr/>
        <p:txBody>
          <a:bodyPr/>
          <a:lstStyle/>
          <a:p>
            <a:endParaRPr lang="en-US"/>
          </a:p>
        </p:txBody>
      </p:sp>
      <p:pic>
        <p:nvPicPr>
          <p:cNvPr id="5" name="Content Placeholder 5">
            <a:extLst>
              <a:ext uri="{FF2B5EF4-FFF2-40B4-BE49-F238E27FC236}">
                <a16:creationId xmlns:a16="http://schemas.microsoft.com/office/drawing/2014/main" id="{79114909-B916-F208-097A-2102B1699D79}"/>
              </a:ext>
            </a:extLst>
          </p:cNvPr>
          <p:cNvPicPr>
            <a:picLocks noChangeAspect="1"/>
          </p:cNvPicPr>
          <p:nvPr/>
        </p:nvPicPr>
        <p:blipFill>
          <a:blip r:embed="rId3"/>
          <a:srcRect t="8333" b="8333"/>
          <a:stretch>
            <a:fillRect/>
          </a:stretch>
        </p:blipFill>
        <p:spPr>
          <a:xfrm>
            <a:off x="2332878" y="2458995"/>
            <a:ext cx="7583488" cy="4297363"/>
          </a:xfrm>
          <a:prstGeom prst="rect">
            <a:avLst/>
          </a:prstGeom>
        </p:spPr>
      </p:pic>
    </p:spTree>
    <p:extLst>
      <p:ext uri="{BB962C8B-B14F-4D97-AF65-F5344CB8AC3E}">
        <p14:creationId xmlns:p14="http://schemas.microsoft.com/office/powerpoint/2010/main" val="3796362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1093" y="2557848"/>
            <a:ext cx="9036908" cy="4300151"/>
          </a:xfrm>
        </p:spPr>
        <p:txBody>
          <a:bodyPr>
            <a:normAutofit/>
          </a:bodyPr>
          <a:lstStyle/>
          <a:p>
            <a:r>
              <a:rPr lang="en-US" dirty="0">
                <a:solidFill>
                  <a:srgbClr val="333333"/>
                </a:solidFill>
              </a:rPr>
              <a:t>Soothing</a:t>
            </a:r>
          </a:p>
          <a:p>
            <a:endParaRPr lang="en-US" dirty="0">
              <a:solidFill>
                <a:srgbClr val="333333"/>
              </a:solidFill>
            </a:endParaRPr>
          </a:p>
          <a:p>
            <a:r>
              <a:rPr lang="en-US" dirty="0">
                <a:solidFill>
                  <a:srgbClr val="333333"/>
                </a:solidFill>
              </a:rPr>
              <a:t>Distracting</a:t>
            </a:r>
          </a:p>
          <a:p>
            <a:endParaRPr lang="en-US" dirty="0">
              <a:solidFill>
                <a:srgbClr val="333333"/>
              </a:solidFill>
            </a:endParaRPr>
          </a:p>
          <a:p>
            <a:r>
              <a:rPr lang="en-US" dirty="0">
                <a:solidFill>
                  <a:srgbClr val="333333"/>
                </a:solidFill>
              </a:rPr>
              <a:t>Comforting</a:t>
            </a:r>
          </a:p>
          <a:p>
            <a:endParaRPr lang="en-US" dirty="0">
              <a:solidFill>
                <a:srgbClr val="333333"/>
              </a:solidFill>
            </a:endParaRPr>
          </a:p>
          <a:p>
            <a:r>
              <a:rPr lang="en-US" dirty="0">
                <a:solidFill>
                  <a:srgbClr val="333333"/>
                </a:solidFill>
              </a:rPr>
              <a:t>Numbing</a:t>
            </a:r>
          </a:p>
          <a:p>
            <a:endParaRPr lang="en-US" dirty="0">
              <a:solidFill>
                <a:srgbClr val="333333"/>
              </a:solidFill>
            </a:endParaRPr>
          </a:p>
          <a:p>
            <a:r>
              <a:rPr lang="en-US" dirty="0">
                <a:solidFill>
                  <a:srgbClr val="333333"/>
                </a:solidFill>
              </a:rPr>
              <a:t>Calming</a:t>
            </a:r>
          </a:p>
        </p:txBody>
      </p:sp>
      <p:sp>
        <p:nvSpPr>
          <p:cNvPr id="3" name="Title 2"/>
          <p:cNvSpPr>
            <a:spLocks noGrp="1"/>
          </p:cNvSpPr>
          <p:nvPr>
            <p:ph type="title"/>
          </p:nvPr>
        </p:nvSpPr>
        <p:spPr/>
        <p:txBody>
          <a:bodyPr>
            <a:normAutofit fontScale="90000"/>
          </a:bodyPr>
          <a:lstStyle/>
          <a:p>
            <a:pPr algn="ctr"/>
            <a:r>
              <a:rPr lang="en-US" dirty="0"/>
              <a:t>THE USE OF FOOD FOR AFFECT REGULATION</a:t>
            </a:r>
          </a:p>
        </p:txBody>
      </p:sp>
      <p:pic>
        <p:nvPicPr>
          <p:cNvPr id="4" name="Picture 3"/>
          <p:cNvPicPr>
            <a:picLocks noChangeAspect="1"/>
          </p:cNvPicPr>
          <p:nvPr/>
        </p:nvPicPr>
        <p:blipFill>
          <a:blip r:embed="rId3"/>
          <a:stretch>
            <a:fillRect/>
          </a:stretch>
        </p:blipFill>
        <p:spPr>
          <a:xfrm>
            <a:off x="5535659" y="3000863"/>
            <a:ext cx="4383559" cy="3062111"/>
          </a:xfrm>
          <a:prstGeom prst="rect">
            <a:avLst/>
          </a:prstGeom>
        </p:spPr>
      </p:pic>
    </p:spTree>
    <p:extLst>
      <p:ext uri="{BB962C8B-B14F-4D97-AF65-F5344CB8AC3E}">
        <p14:creationId xmlns:p14="http://schemas.microsoft.com/office/powerpoint/2010/main" val="742929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2811" y="2706130"/>
            <a:ext cx="9185189" cy="4053092"/>
          </a:xfrm>
        </p:spPr>
        <p:txBody>
          <a:bodyPr/>
          <a:lstStyle/>
          <a:p>
            <a:pPr marL="0" indent="0">
              <a:buNone/>
            </a:pPr>
            <a:r>
              <a:rPr lang="en-US" dirty="0">
                <a:solidFill>
                  <a:srgbClr val="333333"/>
                </a:solidFill>
              </a:rPr>
              <a:t>It feels like this:</a:t>
            </a:r>
          </a:p>
          <a:p>
            <a:pPr marL="0" indent="0">
              <a:buNone/>
            </a:pPr>
            <a:endParaRPr lang="en-US" dirty="0">
              <a:solidFill>
                <a:srgbClr val="333333"/>
              </a:solidFill>
            </a:endParaRPr>
          </a:p>
          <a:p>
            <a:pPr marL="0" indent="0">
              <a:buNone/>
            </a:pPr>
            <a:r>
              <a:rPr lang="en-US" dirty="0">
                <a:solidFill>
                  <a:srgbClr val="333333"/>
                </a:solidFill>
              </a:rPr>
              <a:t>Anger------------------------eat</a:t>
            </a:r>
          </a:p>
          <a:p>
            <a:pPr marL="0" indent="0">
              <a:buNone/>
            </a:pPr>
            <a:endParaRPr lang="en-US" dirty="0">
              <a:solidFill>
                <a:srgbClr val="333333"/>
              </a:solidFill>
            </a:endParaRPr>
          </a:p>
          <a:p>
            <a:pPr marL="0" indent="0">
              <a:buNone/>
            </a:pPr>
            <a:r>
              <a:rPr lang="en-US" dirty="0">
                <a:solidFill>
                  <a:srgbClr val="333333"/>
                </a:solidFill>
              </a:rPr>
              <a:t>It happens like this:</a:t>
            </a:r>
          </a:p>
          <a:p>
            <a:pPr marL="0" indent="0">
              <a:buNone/>
            </a:pPr>
            <a:r>
              <a:rPr lang="en-US" dirty="0">
                <a:solidFill>
                  <a:srgbClr val="333333"/>
                </a:solidFill>
              </a:rPr>
              <a:t>Anger------</a:t>
            </a:r>
            <a:r>
              <a:rPr lang="en-US" dirty="0">
                <a:solidFill>
                  <a:srgbClr val="333333"/>
                </a:solidFill>
                <a:latin typeface="Wingdings"/>
                <a:ea typeface="Wingdings"/>
                <a:cs typeface="Wingdings"/>
              </a:rPr>
              <a:t></a:t>
            </a:r>
            <a:r>
              <a:rPr lang="en-US" dirty="0">
                <a:solidFill>
                  <a:srgbClr val="333333"/>
                </a:solidFill>
              </a:rPr>
              <a:t>unable to tolerate uncomfortable</a:t>
            </a:r>
          </a:p>
          <a:p>
            <a:pPr marL="0" indent="0">
              <a:buNone/>
            </a:pPr>
            <a:r>
              <a:rPr lang="en-US" dirty="0">
                <a:solidFill>
                  <a:srgbClr val="333333"/>
                </a:solidFill>
              </a:rPr>
              <a:t>feelings------</a:t>
            </a:r>
            <a:r>
              <a:rPr lang="en-US" dirty="0">
                <a:solidFill>
                  <a:srgbClr val="333333"/>
                </a:solidFill>
                <a:latin typeface="Wingdings"/>
                <a:ea typeface="Wingdings"/>
                <a:cs typeface="Wingdings"/>
              </a:rPr>
              <a:t></a:t>
            </a:r>
            <a:r>
              <a:rPr lang="en-US" dirty="0">
                <a:solidFill>
                  <a:srgbClr val="333333"/>
                </a:solidFill>
              </a:rPr>
              <a:t>eat------</a:t>
            </a:r>
            <a:r>
              <a:rPr lang="en-US" dirty="0">
                <a:solidFill>
                  <a:srgbClr val="333333"/>
                </a:solidFill>
                <a:latin typeface="Wingdings"/>
                <a:ea typeface="Wingdings"/>
                <a:cs typeface="Wingdings"/>
              </a:rPr>
              <a:t></a:t>
            </a:r>
            <a:r>
              <a:rPr lang="en-US" dirty="0">
                <a:solidFill>
                  <a:srgbClr val="333333"/>
                </a:solidFill>
              </a:rPr>
              <a:t>yell------</a:t>
            </a:r>
            <a:r>
              <a:rPr lang="en-US" dirty="0">
                <a:solidFill>
                  <a:srgbClr val="333333"/>
                </a:solidFill>
                <a:latin typeface="Wingdings"/>
                <a:ea typeface="Wingdings"/>
                <a:cs typeface="Wingdings"/>
              </a:rPr>
              <a:t></a:t>
            </a:r>
            <a:r>
              <a:rPr lang="en-US" dirty="0">
                <a:solidFill>
                  <a:srgbClr val="333333"/>
                </a:solidFill>
              </a:rPr>
              <a:t>resolve to lose weight</a:t>
            </a:r>
          </a:p>
        </p:txBody>
      </p:sp>
      <p:sp>
        <p:nvSpPr>
          <p:cNvPr id="3" name="Title 2"/>
          <p:cNvSpPr>
            <a:spLocks noGrp="1"/>
          </p:cNvSpPr>
          <p:nvPr>
            <p:ph type="title"/>
          </p:nvPr>
        </p:nvSpPr>
        <p:spPr/>
        <p:txBody>
          <a:bodyPr>
            <a:normAutofit fontScale="90000"/>
          </a:bodyPr>
          <a:lstStyle/>
          <a:p>
            <a:pPr algn="ctr"/>
            <a:r>
              <a:rPr lang="en-US" dirty="0"/>
              <a:t>THE TRANSLATION OF FEELINGS</a:t>
            </a:r>
            <a:br>
              <a:rPr lang="en-US" dirty="0"/>
            </a:br>
            <a:r>
              <a:rPr lang="en-US" dirty="0"/>
              <a:t>INTO THE LANGUAGE OF FOOD</a:t>
            </a:r>
          </a:p>
        </p:txBody>
      </p:sp>
    </p:spTree>
    <p:extLst>
      <p:ext uri="{BB962C8B-B14F-4D97-AF65-F5344CB8AC3E}">
        <p14:creationId xmlns:p14="http://schemas.microsoft.com/office/powerpoint/2010/main" val="120606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SELF-COMPASSION MATTERS!</a:t>
            </a:r>
          </a:p>
        </p:txBody>
      </p:sp>
      <p:sp>
        <p:nvSpPr>
          <p:cNvPr id="7" name="Content Placeholder 6"/>
          <p:cNvSpPr>
            <a:spLocks noGrp="1"/>
          </p:cNvSpPr>
          <p:nvPr>
            <p:ph idx="1"/>
          </p:nvPr>
        </p:nvSpPr>
        <p:spPr>
          <a:xfrm>
            <a:off x="1524000" y="1465420"/>
            <a:ext cx="9144000" cy="539258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dirty="0"/>
              <a:t>Instead of yelling at yourself for turning to food, try this:</a:t>
            </a:r>
          </a:p>
          <a:p>
            <a:pPr marL="0" indent="0">
              <a:buNone/>
            </a:pPr>
            <a:r>
              <a:rPr lang="en-US" dirty="0"/>
              <a:t>“I’m reaching for food and I’m not hungry. Something must be bothering me.”</a:t>
            </a:r>
          </a:p>
        </p:txBody>
      </p:sp>
      <p:pic>
        <p:nvPicPr>
          <p:cNvPr id="8" name="Picture 7"/>
          <p:cNvPicPr>
            <a:picLocks noChangeAspect="1"/>
          </p:cNvPicPr>
          <p:nvPr/>
        </p:nvPicPr>
        <p:blipFill>
          <a:blip r:embed="rId2"/>
          <a:stretch>
            <a:fillRect/>
          </a:stretch>
        </p:blipFill>
        <p:spPr>
          <a:xfrm>
            <a:off x="4312844" y="2598399"/>
            <a:ext cx="3304602" cy="2770241"/>
          </a:xfrm>
          <a:prstGeom prst="rect">
            <a:avLst/>
          </a:prstGeom>
        </p:spPr>
      </p:pic>
    </p:spTree>
    <p:extLst>
      <p:ext uri="{BB962C8B-B14F-4D97-AF65-F5344CB8AC3E}">
        <p14:creationId xmlns:p14="http://schemas.microsoft.com/office/powerpoint/2010/main" val="243491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EFE6-4068-9C4C-AEF6-B39448D59CF4}"/>
              </a:ext>
            </a:extLst>
          </p:cNvPr>
          <p:cNvSpPr>
            <a:spLocks noGrp="1"/>
          </p:cNvSpPr>
          <p:nvPr>
            <p:ph type="title"/>
          </p:nvPr>
        </p:nvSpPr>
        <p:spPr>
          <a:xfrm>
            <a:off x="1325217" y="602066"/>
            <a:ext cx="9004082" cy="1276092"/>
          </a:xfrm>
        </p:spPr>
        <p:txBody>
          <a:bodyPr/>
          <a:lstStyle/>
          <a:p>
            <a:pPr algn="ctr"/>
            <a:r>
              <a:rPr lang="en-US" sz="4000" dirty="0"/>
              <a:t>WHAT AM I REALLY HUNGRY FOR?</a:t>
            </a:r>
          </a:p>
        </p:txBody>
      </p:sp>
      <p:sp>
        <p:nvSpPr>
          <p:cNvPr id="3" name="Content Placeholder 2">
            <a:extLst>
              <a:ext uri="{FF2B5EF4-FFF2-40B4-BE49-F238E27FC236}">
                <a16:creationId xmlns:a16="http://schemas.microsoft.com/office/drawing/2014/main" id="{EA1177F9-184D-C342-A1AE-3101E1C1A65C}"/>
              </a:ext>
            </a:extLst>
          </p:cNvPr>
          <p:cNvSpPr>
            <a:spLocks noGrp="1"/>
          </p:cNvSpPr>
          <p:nvPr>
            <p:ph idx="1"/>
          </p:nvPr>
        </p:nvSpPr>
        <p:spPr>
          <a:xfrm>
            <a:off x="1639616" y="2594114"/>
            <a:ext cx="8766654" cy="4173634"/>
          </a:xfrm>
        </p:spPr>
        <p:txBody>
          <a:bodyPr>
            <a:normAutofit/>
          </a:bodyPr>
          <a:lstStyle/>
          <a:p>
            <a:pPr marL="0" indent="0" algn="ctr">
              <a:buNone/>
            </a:pPr>
            <a:r>
              <a:rPr lang="en-US" dirty="0"/>
              <a:t>BUILDING STRATEGIES</a:t>
            </a:r>
          </a:p>
          <a:p>
            <a:pPr algn="ctr"/>
            <a:endParaRPr lang="en-US" dirty="0"/>
          </a:p>
          <a:p>
            <a:pPr algn="ctr"/>
            <a:endParaRPr lang="en-US" dirty="0"/>
          </a:p>
          <a:p>
            <a:pPr algn="ctr"/>
            <a:endParaRPr lang="en-US" dirty="0"/>
          </a:p>
          <a:p>
            <a:pPr algn="ctr"/>
            <a:endParaRPr lang="en-US" dirty="0"/>
          </a:p>
          <a:p>
            <a:pPr algn="ct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     IT’S NOT ABOUT CONTROL</a:t>
            </a:r>
          </a:p>
        </p:txBody>
      </p:sp>
      <p:pic>
        <p:nvPicPr>
          <p:cNvPr id="4" name="Picture 3">
            <a:extLst>
              <a:ext uri="{FF2B5EF4-FFF2-40B4-BE49-F238E27FC236}">
                <a16:creationId xmlns:a16="http://schemas.microsoft.com/office/drawing/2014/main" id="{DF30EDBD-33C2-AB47-9BB7-310F257399A6}"/>
              </a:ext>
            </a:extLst>
          </p:cNvPr>
          <p:cNvPicPr>
            <a:picLocks noChangeAspect="1"/>
          </p:cNvPicPr>
          <p:nvPr/>
        </p:nvPicPr>
        <p:blipFill>
          <a:blip r:embed="rId3"/>
          <a:stretch>
            <a:fillRect/>
          </a:stretch>
        </p:blipFill>
        <p:spPr>
          <a:xfrm>
            <a:off x="4596161" y="3041375"/>
            <a:ext cx="2999678" cy="2999678"/>
          </a:xfrm>
          <a:prstGeom prst="rect">
            <a:avLst/>
          </a:prstGeom>
        </p:spPr>
      </p:pic>
    </p:spTree>
    <p:extLst>
      <p:ext uri="{BB962C8B-B14F-4D97-AF65-F5344CB8AC3E}">
        <p14:creationId xmlns:p14="http://schemas.microsoft.com/office/powerpoint/2010/main" val="3619839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9CF6B-0E05-2FE5-396A-A9A50BC400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169CCE-09D0-A19A-A931-06ACE8F19214}"/>
              </a:ext>
            </a:extLst>
          </p:cNvPr>
          <p:cNvSpPr>
            <a:spLocks noGrp="1"/>
          </p:cNvSpPr>
          <p:nvPr>
            <p:ph idx="1"/>
          </p:nvPr>
        </p:nvSpPr>
        <p:spPr/>
        <p:txBody>
          <a:bodyPr>
            <a:normAutofit/>
          </a:bodyPr>
          <a:lstStyle/>
          <a:p>
            <a:pPr marL="0" indent="0" algn="ctr">
              <a:buNone/>
            </a:pPr>
            <a:endParaRPr lang="en-US" sz="6000"/>
          </a:p>
          <a:p>
            <a:pPr marL="0" indent="0" algn="ctr">
              <a:buNone/>
            </a:pPr>
            <a:r>
              <a:rPr lang="en-US" sz="6000"/>
              <a:t>FINDING SOLUTIONS</a:t>
            </a:r>
            <a:endParaRPr lang="en-US" sz="6000" dirty="0"/>
          </a:p>
        </p:txBody>
      </p:sp>
    </p:spTree>
    <p:extLst>
      <p:ext uri="{BB962C8B-B14F-4D97-AF65-F5344CB8AC3E}">
        <p14:creationId xmlns:p14="http://schemas.microsoft.com/office/powerpoint/2010/main" val="4177151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24000"/>
            <a:ext cx="8229600" cy="5250509"/>
          </a:xfrm>
        </p:spPr>
        <p:txBody>
          <a:bodyPr/>
          <a:lstStyle/>
          <a:p>
            <a:pPr marL="0" indent="0">
              <a:buNone/>
            </a:pPr>
            <a:endParaRPr lang="en-US" sz="2800" dirty="0"/>
          </a:p>
          <a:p>
            <a:endParaRPr lang="en-US" dirty="0"/>
          </a:p>
        </p:txBody>
      </p:sp>
      <p:sp>
        <p:nvSpPr>
          <p:cNvPr id="3" name="Title 2"/>
          <p:cNvSpPr>
            <a:spLocks noGrp="1"/>
          </p:cNvSpPr>
          <p:nvPr>
            <p:ph type="title"/>
          </p:nvPr>
        </p:nvSpPr>
        <p:spPr/>
        <p:txBody>
          <a:bodyPr>
            <a:normAutofit fontScale="90000"/>
          </a:bodyPr>
          <a:lstStyle/>
          <a:p>
            <a:pPr algn="ctr"/>
            <a:r>
              <a:rPr lang="en-US" sz="2800" dirty="0"/>
              <a:t>HOW CAN WE ENGAGE, SUPPORT, AND HELP CLIENTS TO TAKE CARE OF THEMSELVES?</a:t>
            </a:r>
          </a:p>
        </p:txBody>
      </p:sp>
      <p:pic>
        <p:nvPicPr>
          <p:cNvPr id="4" name="Picture 3" descr="12990876_10206037229469162_586722816680204784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183" y="2491637"/>
            <a:ext cx="5605669" cy="4204252"/>
          </a:xfrm>
          <a:prstGeom prst="rect">
            <a:avLst/>
          </a:prstGeom>
        </p:spPr>
      </p:pic>
    </p:spTree>
    <p:extLst>
      <p:ext uri="{BB962C8B-B14F-4D97-AF65-F5344CB8AC3E}">
        <p14:creationId xmlns:p14="http://schemas.microsoft.com/office/powerpoint/2010/main" val="352821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2027" y="2355574"/>
            <a:ext cx="9210752" cy="4502427"/>
          </a:xfrm>
        </p:spPr>
        <p:txBody>
          <a:bodyPr>
            <a:normAutofit/>
          </a:bodyPr>
          <a:lstStyle/>
          <a:p>
            <a:pPr marL="514350" indent="-514350">
              <a:buAutoNum type="arabicParenR"/>
            </a:pPr>
            <a:r>
              <a:rPr lang="en-US" dirty="0"/>
              <a:t>Recurrent episodes of binge eating; at least once/week for 3 months</a:t>
            </a:r>
          </a:p>
          <a:p>
            <a:pPr marL="457200" indent="-457200">
              <a:buAutoNum type="arabicParenR" startAt="2"/>
            </a:pPr>
            <a:r>
              <a:rPr lang="en-US" dirty="0"/>
              <a:t>Eating more than most people would in a discrete period of time</a:t>
            </a:r>
          </a:p>
          <a:p>
            <a:pPr marL="457200" indent="-457200">
              <a:buAutoNum type="arabicParenR" startAt="2"/>
            </a:pPr>
            <a:r>
              <a:rPr lang="en-US" dirty="0"/>
              <a:t>A sense of lack of control over the binge episode.</a:t>
            </a:r>
          </a:p>
          <a:p>
            <a:pPr marL="0" indent="0">
              <a:buNone/>
            </a:pPr>
            <a:r>
              <a:rPr lang="en-US" u="sng" dirty="0"/>
              <a:t>Three or more of the Following:</a:t>
            </a:r>
            <a:endParaRPr lang="en-US" dirty="0"/>
          </a:p>
          <a:p>
            <a:r>
              <a:rPr lang="en-US" dirty="0"/>
              <a:t>Eating rapidly</a:t>
            </a:r>
          </a:p>
          <a:p>
            <a:r>
              <a:rPr lang="en-US" dirty="0"/>
              <a:t>Eating large amounts of food when  </a:t>
            </a:r>
          </a:p>
          <a:p>
            <a:pPr marL="0" indent="0">
              <a:buNone/>
            </a:pPr>
            <a:r>
              <a:rPr lang="en-US" dirty="0"/>
              <a:t>    not physically hungry</a:t>
            </a:r>
          </a:p>
          <a:p>
            <a:r>
              <a:rPr lang="en-US" dirty="0"/>
              <a:t>Eating until uncomfortably full</a:t>
            </a:r>
          </a:p>
          <a:p>
            <a:r>
              <a:rPr lang="en-US" dirty="0"/>
              <a:t>Eating alone because of embarrassment over quantity eaten</a:t>
            </a:r>
          </a:p>
          <a:p>
            <a:r>
              <a:rPr lang="en-US" dirty="0"/>
              <a:t>Feeling disgusted, depressed, or very guilty after eating</a:t>
            </a:r>
          </a:p>
          <a:p>
            <a:endParaRPr lang="en-US" dirty="0"/>
          </a:p>
        </p:txBody>
      </p:sp>
      <p:sp>
        <p:nvSpPr>
          <p:cNvPr id="3" name="Title 2"/>
          <p:cNvSpPr>
            <a:spLocks noGrp="1"/>
          </p:cNvSpPr>
          <p:nvPr>
            <p:ph type="title"/>
          </p:nvPr>
        </p:nvSpPr>
        <p:spPr/>
        <p:txBody>
          <a:bodyPr/>
          <a:lstStyle/>
          <a:p>
            <a:pPr algn="ctr"/>
            <a:r>
              <a:rPr lang="en-US" dirty="0"/>
              <a:t>WHAT IS BED?</a:t>
            </a:r>
          </a:p>
        </p:txBody>
      </p:sp>
      <p:pic>
        <p:nvPicPr>
          <p:cNvPr id="4" name="Picture 3"/>
          <p:cNvPicPr>
            <a:picLocks noChangeAspect="1"/>
          </p:cNvPicPr>
          <p:nvPr/>
        </p:nvPicPr>
        <p:blipFill>
          <a:blip r:embed="rId2"/>
          <a:stretch>
            <a:fillRect/>
          </a:stretch>
        </p:blipFill>
        <p:spPr>
          <a:xfrm>
            <a:off x="7140036" y="3601185"/>
            <a:ext cx="2776330" cy="1837492"/>
          </a:xfrm>
          <a:prstGeom prst="rect">
            <a:avLst/>
          </a:prstGeom>
        </p:spPr>
      </p:pic>
    </p:spTree>
    <p:extLst>
      <p:ext uri="{BB962C8B-B14F-4D97-AF65-F5344CB8AC3E}">
        <p14:creationId xmlns:p14="http://schemas.microsoft.com/office/powerpoint/2010/main" val="2852529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EXAMINE YOUR OWN BELIEFS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477" y="2549292"/>
            <a:ext cx="3886200" cy="3840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4046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3463" y="2146852"/>
            <a:ext cx="8232015" cy="4711148"/>
          </a:xfrm>
        </p:spPr>
        <p:txBody>
          <a:bodyPr>
            <a:normAutofit/>
          </a:bodyPr>
          <a:lstStyle/>
          <a:p>
            <a:pPr marL="0" indent="0">
              <a:buNone/>
            </a:pPr>
            <a:r>
              <a:rPr lang="en-US" dirty="0"/>
              <a:t>	</a:t>
            </a:r>
            <a:r>
              <a:rPr lang="en-US" sz="2200" b="1" dirty="0"/>
              <a:t>	</a:t>
            </a:r>
            <a:endParaRPr lang="en-US" sz="2200" dirty="0"/>
          </a:p>
          <a:p>
            <a:pPr marL="0" indent="0">
              <a:buNone/>
            </a:pPr>
            <a:r>
              <a:rPr lang="en-US" sz="2200" dirty="0"/>
              <a:t>		</a:t>
            </a:r>
            <a:r>
              <a:rPr lang="en-US" sz="2600" dirty="0"/>
              <a:t>happy			         lazy</a:t>
            </a:r>
          </a:p>
          <a:p>
            <a:pPr marL="0" indent="0">
              <a:buNone/>
            </a:pPr>
            <a:r>
              <a:rPr lang="en-US" sz="2600" dirty="0"/>
              <a:t>		successful		         couch potato</a:t>
            </a:r>
          </a:p>
          <a:p>
            <a:pPr marL="0" indent="0">
              <a:buNone/>
            </a:pPr>
            <a:r>
              <a:rPr lang="en-US" sz="2600" dirty="0"/>
              <a:t>		sexy		   	         	    unhealthy</a:t>
            </a:r>
          </a:p>
          <a:p>
            <a:pPr marL="0" indent="0">
              <a:buNone/>
            </a:pPr>
            <a:r>
              <a:rPr lang="en-US" sz="2600" dirty="0"/>
              <a:t>		exercise 		         stupid</a:t>
            </a:r>
          </a:p>
          <a:p>
            <a:pPr marL="0" indent="0">
              <a:buNone/>
            </a:pPr>
            <a:r>
              <a:rPr lang="en-US" sz="2600" dirty="0"/>
              <a:t>          healthy                     miserable</a:t>
            </a:r>
          </a:p>
          <a:p>
            <a:pPr marL="0" indent="0">
              <a:buNone/>
            </a:pPr>
            <a:r>
              <a:rPr lang="en-US" sz="2600" dirty="0"/>
              <a:t>	     confident		         out of control</a:t>
            </a:r>
          </a:p>
          <a:p>
            <a:pPr marL="0" indent="0">
              <a:buNone/>
            </a:pPr>
            <a:endParaRPr lang="en-US" sz="2600" dirty="0"/>
          </a:p>
          <a:p>
            <a:pPr marL="0" indent="0" algn="ctr">
              <a:buNone/>
            </a:pPr>
            <a:r>
              <a:rPr lang="en-US" dirty="0"/>
              <a:t>(from Beyond a Shadow of a Diet, 2</a:t>
            </a:r>
            <a:r>
              <a:rPr lang="en-US" baseline="30000" dirty="0"/>
              <a:t>nd</a:t>
            </a:r>
            <a:r>
              <a:rPr lang="en-US" dirty="0"/>
              <a:t> edition, p. 303)</a:t>
            </a:r>
          </a:p>
        </p:txBody>
      </p:sp>
      <p:sp>
        <p:nvSpPr>
          <p:cNvPr id="3" name="Title 2"/>
          <p:cNvSpPr>
            <a:spLocks noGrp="1"/>
          </p:cNvSpPr>
          <p:nvPr>
            <p:ph type="title"/>
          </p:nvPr>
        </p:nvSpPr>
        <p:spPr/>
        <p:txBody>
          <a:bodyPr>
            <a:normAutofit/>
          </a:bodyPr>
          <a:lstStyle/>
          <a:p>
            <a:pPr algn="ctr"/>
            <a:r>
              <a:rPr lang="en-US" dirty="0"/>
              <a:t>THIN                  FAT     </a:t>
            </a:r>
          </a:p>
        </p:txBody>
      </p:sp>
    </p:spTree>
    <p:extLst>
      <p:ext uri="{BB962C8B-B14F-4D97-AF65-F5344CB8AC3E}">
        <p14:creationId xmlns:p14="http://schemas.microsoft.com/office/powerpoint/2010/main" val="1092021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F228-30F3-A46C-C527-682743740A0F}"/>
              </a:ext>
            </a:extLst>
          </p:cNvPr>
          <p:cNvSpPr>
            <a:spLocks noGrp="1"/>
          </p:cNvSpPr>
          <p:nvPr>
            <p:ph type="title"/>
          </p:nvPr>
        </p:nvSpPr>
        <p:spPr>
          <a:xfrm>
            <a:off x="1103312" y="452718"/>
            <a:ext cx="8947522" cy="1400530"/>
          </a:xfrm>
        </p:spPr>
        <p:txBody>
          <a:bodyPr anchor="ctr">
            <a:normAutofit/>
          </a:bodyPr>
          <a:lstStyle/>
          <a:p>
            <a:pPr algn="ctr"/>
            <a:r>
              <a:rPr lang="en-US" dirty="0">
                <a:solidFill>
                  <a:srgbClr val="FFFFFF"/>
                </a:solidFill>
              </a:rPr>
              <a:t>LANGUAGE MATTERS</a:t>
            </a:r>
          </a:p>
        </p:txBody>
      </p:sp>
      <p:sp>
        <p:nvSpPr>
          <p:cNvPr id="3" name="Content Placeholder 2">
            <a:extLst>
              <a:ext uri="{FF2B5EF4-FFF2-40B4-BE49-F238E27FC236}">
                <a16:creationId xmlns:a16="http://schemas.microsoft.com/office/drawing/2014/main" id="{92DECA63-E137-E44D-95A2-9CCFBCC9B030}"/>
              </a:ext>
            </a:extLst>
          </p:cNvPr>
          <p:cNvSpPr>
            <a:spLocks noGrp="1"/>
          </p:cNvSpPr>
          <p:nvPr>
            <p:ph idx="1"/>
          </p:nvPr>
        </p:nvSpPr>
        <p:spPr>
          <a:xfrm>
            <a:off x="1103312" y="2763520"/>
            <a:ext cx="9334500" cy="3865880"/>
          </a:xfrm>
        </p:spPr>
        <p:txBody>
          <a:bodyPr>
            <a:normAutofit/>
          </a:bodyPr>
          <a:lstStyle/>
          <a:p>
            <a:r>
              <a:rPr lang="en-US" dirty="0"/>
              <a:t>Body Mass Index (BMI)</a:t>
            </a:r>
          </a:p>
          <a:p>
            <a:endParaRPr lang="en-US" dirty="0"/>
          </a:p>
          <a:p>
            <a:r>
              <a:rPr lang="en-US" dirty="0"/>
              <a:t>Obesity</a:t>
            </a:r>
          </a:p>
          <a:p>
            <a:endParaRPr lang="en-US" dirty="0"/>
          </a:p>
          <a:p>
            <a:r>
              <a:rPr lang="en-US" dirty="0"/>
              <a:t>Overweight</a:t>
            </a:r>
          </a:p>
          <a:p>
            <a:endParaRPr lang="en-US" dirty="0"/>
          </a:p>
          <a:p>
            <a:r>
              <a:rPr lang="en-US" dirty="0"/>
              <a:t>Higher Weight </a:t>
            </a:r>
          </a:p>
          <a:p>
            <a:endParaRPr lang="en-US" dirty="0"/>
          </a:p>
          <a:p>
            <a:r>
              <a:rPr lang="en-US" dirty="0"/>
              <a:t>Fat</a:t>
            </a:r>
          </a:p>
          <a:p>
            <a:endParaRPr lang="en-US" dirty="0"/>
          </a:p>
          <a:p>
            <a:endParaRPr lang="en-US" dirty="0"/>
          </a:p>
        </p:txBody>
      </p:sp>
      <p:pic>
        <p:nvPicPr>
          <p:cNvPr id="4" name="Picture 3">
            <a:extLst>
              <a:ext uri="{FF2B5EF4-FFF2-40B4-BE49-F238E27FC236}">
                <a16:creationId xmlns:a16="http://schemas.microsoft.com/office/drawing/2014/main" id="{1D60B488-0067-2FDD-6077-5EE5D15B467A}"/>
              </a:ext>
            </a:extLst>
          </p:cNvPr>
          <p:cNvPicPr>
            <a:picLocks noChangeAspect="1"/>
          </p:cNvPicPr>
          <p:nvPr/>
        </p:nvPicPr>
        <p:blipFill>
          <a:blip r:embed="rId2"/>
          <a:stretch>
            <a:fillRect/>
          </a:stretch>
        </p:blipFill>
        <p:spPr>
          <a:xfrm>
            <a:off x="4835371" y="3746392"/>
            <a:ext cx="5215463" cy="1668948"/>
          </a:xfrm>
          <a:prstGeom prst="rect">
            <a:avLst/>
          </a:prstGeom>
        </p:spPr>
      </p:pic>
    </p:spTree>
    <p:extLst>
      <p:ext uri="{BB962C8B-B14F-4D97-AF65-F5344CB8AC3E}">
        <p14:creationId xmlns:p14="http://schemas.microsoft.com/office/powerpoint/2010/main" val="105823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br>
              <a:rPr lang="en-US" dirty="0"/>
            </a:br>
            <a:r>
              <a:rPr lang="en-US" dirty="0"/>
              <a:t>WEIGHT AND MORTALITY</a:t>
            </a:r>
          </a:p>
        </p:txBody>
      </p:sp>
      <p:sp>
        <p:nvSpPr>
          <p:cNvPr id="5" name="Content Placeholder 4"/>
          <p:cNvSpPr>
            <a:spLocks noGrp="1"/>
          </p:cNvSpPr>
          <p:nvPr>
            <p:ph idx="1"/>
          </p:nvPr>
        </p:nvSpPr>
        <p:spPr>
          <a:xfrm>
            <a:off x="1620078" y="1779104"/>
            <a:ext cx="8761413" cy="5078896"/>
          </a:xfrm>
        </p:spPr>
        <p:txBody>
          <a:bodyPr>
            <a:normAutofit fontScale="85000" lnSpcReduction="20000"/>
          </a:bodyPr>
          <a:lstStyle/>
          <a:p>
            <a:endParaRPr lang="en-US" sz="2400" dirty="0"/>
          </a:p>
          <a:p>
            <a:endParaRPr lang="en-US" sz="2400" dirty="0"/>
          </a:p>
          <a:p>
            <a:r>
              <a:rPr lang="en-US" sz="2400" dirty="0"/>
              <a:t>“Overweight” – lowest mortality</a:t>
            </a:r>
          </a:p>
          <a:p>
            <a:r>
              <a:rPr lang="en-US" sz="2400" dirty="0"/>
              <a:t>“Normal” weight and lower end of “obesity” – same risk</a:t>
            </a:r>
          </a:p>
          <a:p>
            <a:r>
              <a:rPr lang="en-US" sz="2400" dirty="0"/>
              <a:t>“Obesity” – slightly higher </a:t>
            </a:r>
          </a:p>
          <a:p>
            <a:r>
              <a:rPr lang="en-US" sz="2400" dirty="0"/>
              <a:t>“Underweight” – highest mortality </a:t>
            </a:r>
          </a:p>
          <a:p>
            <a:endParaRPr lang="en-US" dirty="0"/>
          </a:p>
          <a:p>
            <a:endParaRPr lang="en-US" dirty="0"/>
          </a:p>
          <a:p>
            <a:endParaRPr lang="en-US" dirty="0"/>
          </a:p>
          <a:p>
            <a:endParaRPr lang="en-US" dirty="0"/>
          </a:p>
          <a:p>
            <a:endParaRPr lang="en-US" dirty="0"/>
          </a:p>
          <a:p>
            <a:pPr marL="0" indent="0">
              <a:buNone/>
            </a:pPr>
            <a:endParaRPr lang="en-US" sz="2000" dirty="0"/>
          </a:p>
          <a:p>
            <a:pPr marL="0" indent="0">
              <a:buNone/>
            </a:pPr>
            <a:endParaRPr lang="en-US" sz="2000" dirty="0"/>
          </a:p>
          <a:p>
            <a:pPr marL="0" indent="0" algn="ctr">
              <a:buNone/>
            </a:pPr>
            <a:endParaRPr lang="en-US" dirty="0"/>
          </a:p>
          <a:p>
            <a:pPr marL="0" indent="0" algn="ctr">
              <a:buNone/>
            </a:pPr>
            <a:r>
              <a:rPr lang="en-US" dirty="0"/>
              <a:t>Centers for Disease Control, 2013/</a:t>
            </a:r>
            <a:r>
              <a:rPr lang="en-US" dirty="0" err="1"/>
              <a:t>Flegal</a:t>
            </a:r>
            <a:r>
              <a:rPr lang="en-US" dirty="0"/>
              <a:t>, et. al. JAMA</a:t>
            </a:r>
          </a:p>
        </p:txBody>
      </p:sp>
      <p:pic>
        <p:nvPicPr>
          <p:cNvPr id="7" name="Picture 6"/>
          <p:cNvPicPr>
            <a:picLocks noChangeAspect="1"/>
          </p:cNvPicPr>
          <p:nvPr/>
        </p:nvPicPr>
        <p:blipFill>
          <a:blip r:embed="rId3"/>
          <a:stretch>
            <a:fillRect/>
          </a:stretch>
        </p:blipFill>
        <p:spPr>
          <a:xfrm>
            <a:off x="3686513" y="4025348"/>
            <a:ext cx="4654624" cy="2327312"/>
          </a:xfrm>
          <a:prstGeom prst="rect">
            <a:avLst/>
          </a:prstGeom>
        </p:spPr>
      </p:pic>
    </p:spTree>
    <p:extLst>
      <p:ext uri="{BB962C8B-B14F-4D97-AF65-F5344CB8AC3E}">
        <p14:creationId xmlns:p14="http://schemas.microsoft.com/office/powerpoint/2010/main" val="4195419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040" r="1040"/>
          <a:stretch>
            <a:fillRect/>
          </a:stretch>
        </p:blipFill>
        <p:spPr>
          <a:xfrm>
            <a:off x="3545882" y="3429000"/>
            <a:ext cx="5532958" cy="3073866"/>
          </a:xfrm>
        </p:spPr>
      </p:pic>
      <p:sp>
        <p:nvSpPr>
          <p:cNvPr id="3" name="Title 2"/>
          <p:cNvSpPr>
            <a:spLocks noGrp="1"/>
          </p:cNvSpPr>
          <p:nvPr>
            <p:ph type="title"/>
          </p:nvPr>
        </p:nvSpPr>
        <p:spPr/>
        <p:txBody>
          <a:bodyPr/>
          <a:lstStyle/>
          <a:p>
            <a:pPr algn="ctr"/>
            <a:r>
              <a:rPr lang="en-US" dirty="0"/>
              <a:t>FIT AND FAT</a:t>
            </a:r>
          </a:p>
        </p:txBody>
      </p:sp>
      <p:sp>
        <p:nvSpPr>
          <p:cNvPr id="5" name="Rectangle 4"/>
          <p:cNvSpPr/>
          <p:nvPr/>
        </p:nvSpPr>
        <p:spPr>
          <a:xfrm>
            <a:off x="2277322" y="2355574"/>
            <a:ext cx="7751262" cy="830997"/>
          </a:xfrm>
          <a:prstGeom prst="rect">
            <a:avLst/>
          </a:prstGeom>
        </p:spPr>
        <p:txBody>
          <a:bodyPr wrap="square">
            <a:spAutoFit/>
          </a:bodyPr>
          <a:lstStyle/>
          <a:p>
            <a:r>
              <a:rPr lang="en-US" dirty="0"/>
              <a:t> </a:t>
            </a:r>
            <a:r>
              <a:rPr lang="en-US" sz="2400" dirty="0">
                <a:solidFill>
                  <a:srgbClr val="333333"/>
                </a:solidFill>
              </a:rPr>
              <a:t>Men who are fit/“obese” have half the death rate of men who are unfit/“thin.” </a:t>
            </a:r>
            <a:r>
              <a:rPr lang="en-US" sz="1400" dirty="0">
                <a:solidFill>
                  <a:srgbClr val="333333"/>
                </a:solidFill>
              </a:rPr>
              <a:t>(S. Blair, Cooper Institute 2001)</a:t>
            </a:r>
          </a:p>
        </p:txBody>
      </p:sp>
    </p:spTree>
    <p:extLst>
      <p:ext uri="{BB962C8B-B14F-4D97-AF65-F5344CB8AC3E}">
        <p14:creationId xmlns:p14="http://schemas.microsoft.com/office/powerpoint/2010/main" val="57322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84F0-804D-4A4A-BD0B-28C0ACEAE51F}"/>
              </a:ext>
            </a:extLst>
          </p:cNvPr>
          <p:cNvSpPr>
            <a:spLocks noGrp="1"/>
          </p:cNvSpPr>
          <p:nvPr>
            <p:ph type="title"/>
          </p:nvPr>
        </p:nvSpPr>
        <p:spPr/>
        <p:txBody>
          <a:bodyPr/>
          <a:lstStyle/>
          <a:p>
            <a:pPr algn="ctr"/>
            <a:r>
              <a:rPr lang="en-US" dirty="0"/>
              <a:t>FIT AND FAT REVISITED</a:t>
            </a:r>
          </a:p>
        </p:txBody>
      </p:sp>
      <p:sp>
        <p:nvSpPr>
          <p:cNvPr id="3" name="Content Placeholder 2">
            <a:extLst>
              <a:ext uri="{FF2B5EF4-FFF2-40B4-BE49-F238E27FC236}">
                <a16:creationId xmlns:a16="http://schemas.microsoft.com/office/drawing/2014/main" id="{446F2841-3A65-9B46-B41A-65368C0C1599}"/>
              </a:ext>
            </a:extLst>
          </p:cNvPr>
          <p:cNvSpPr>
            <a:spLocks noGrp="1"/>
          </p:cNvSpPr>
          <p:nvPr>
            <p:ph idx="1"/>
          </p:nvPr>
        </p:nvSpPr>
        <p:spPr>
          <a:xfrm>
            <a:off x="1524001" y="2812774"/>
            <a:ext cx="9061173" cy="3982474"/>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“Epidemiological studies show that CRF [cardiorespiratory fitness] and PA [physical activity] significantly attenuate, and sometimes eliminate, the increased mortality risk associated with obesity. More importantly, increasing PA or CRF is consistently associated with greater reduction in risk of all-cause and CVD mortality than intentional weight loss.” </a:t>
            </a:r>
            <a:r>
              <a:rPr lang="en-US" sz="1200" dirty="0"/>
              <a:t>(Obesity treatment: Weight loss versus increasing fitness and physical activity for reducing health risks, Glenn Gaesser 2021).</a:t>
            </a:r>
          </a:p>
          <a:p>
            <a:endParaRPr lang="en-US" dirty="0"/>
          </a:p>
        </p:txBody>
      </p:sp>
      <p:pic>
        <p:nvPicPr>
          <p:cNvPr id="4" name="Picture 3">
            <a:extLst>
              <a:ext uri="{FF2B5EF4-FFF2-40B4-BE49-F238E27FC236}">
                <a16:creationId xmlns:a16="http://schemas.microsoft.com/office/drawing/2014/main" id="{0FD2E064-CA21-7A4D-B201-F273E5FEE148}"/>
              </a:ext>
            </a:extLst>
          </p:cNvPr>
          <p:cNvPicPr>
            <a:picLocks noChangeAspect="1"/>
          </p:cNvPicPr>
          <p:nvPr/>
        </p:nvPicPr>
        <p:blipFill>
          <a:blip r:embed="rId2"/>
          <a:stretch>
            <a:fillRect/>
          </a:stretch>
        </p:blipFill>
        <p:spPr>
          <a:xfrm>
            <a:off x="4425370" y="2285431"/>
            <a:ext cx="2621474" cy="2621474"/>
          </a:xfrm>
          <a:prstGeom prst="rect">
            <a:avLst/>
          </a:prstGeom>
        </p:spPr>
      </p:pic>
    </p:spTree>
    <p:extLst>
      <p:ext uri="{BB962C8B-B14F-4D97-AF65-F5344CB8AC3E}">
        <p14:creationId xmlns:p14="http://schemas.microsoft.com/office/powerpoint/2010/main" val="363247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7B61-D931-0E32-E471-B875CA8EE4FB}"/>
              </a:ext>
            </a:extLst>
          </p:cNvPr>
          <p:cNvSpPr>
            <a:spLocks noGrp="1"/>
          </p:cNvSpPr>
          <p:nvPr>
            <p:ph type="title"/>
          </p:nvPr>
        </p:nvSpPr>
        <p:spPr>
          <a:xfrm>
            <a:off x="1103312" y="452718"/>
            <a:ext cx="8947522" cy="1400530"/>
          </a:xfrm>
        </p:spPr>
        <p:txBody>
          <a:bodyPr anchor="ctr">
            <a:normAutofit/>
          </a:bodyPr>
          <a:lstStyle/>
          <a:p>
            <a:pPr algn="ctr"/>
            <a:r>
              <a:rPr lang="en-US" dirty="0">
                <a:solidFill>
                  <a:srgbClr val="FFFFFF"/>
                </a:solidFill>
              </a:rPr>
              <a:t>WEIGHT AND HEALTH RESEARCH</a:t>
            </a:r>
          </a:p>
        </p:txBody>
      </p:sp>
      <p:sp>
        <p:nvSpPr>
          <p:cNvPr id="7" name="Content Placeholder 6">
            <a:extLst>
              <a:ext uri="{FF2B5EF4-FFF2-40B4-BE49-F238E27FC236}">
                <a16:creationId xmlns:a16="http://schemas.microsoft.com/office/drawing/2014/main" id="{0A2A9222-17B8-C0A7-73B1-648D92960B60}"/>
              </a:ext>
            </a:extLst>
          </p:cNvPr>
          <p:cNvSpPr>
            <a:spLocks noGrp="1"/>
          </p:cNvSpPr>
          <p:nvPr>
            <p:ph idx="1"/>
          </p:nvPr>
        </p:nvSpPr>
        <p:spPr>
          <a:xfrm>
            <a:off x="457200" y="2452349"/>
            <a:ext cx="11504141" cy="4195482"/>
          </a:xfrm>
        </p:spPr>
        <p:txBody>
          <a:bodyPr>
            <a:normAutofit lnSpcReduction="10000"/>
          </a:bodyPr>
          <a:lstStyle/>
          <a:p>
            <a:pPr marL="0" indent="0" algn="ctr">
              <a:buNone/>
            </a:pPr>
            <a:r>
              <a:rPr lang="en-US" dirty="0"/>
              <a:t>Behaviors Versus BMI</a:t>
            </a:r>
          </a:p>
          <a:p>
            <a:r>
              <a:rPr lang="en-US" dirty="0"/>
              <a:t>5 or more fruits and vegetables daily</a:t>
            </a:r>
          </a:p>
          <a:p>
            <a:r>
              <a:rPr lang="en-US" dirty="0"/>
              <a:t>Regular exercise</a:t>
            </a:r>
          </a:p>
          <a:p>
            <a:r>
              <a:rPr lang="en-US" dirty="0"/>
              <a:t>Alcohol in moderation</a:t>
            </a:r>
          </a:p>
          <a:p>
            <a:r>
              <a:rPr lang="en-US" dirty="0"/>
              <a:t>Not smoking</a:t>
            </a:r>
          </a:p>
          <a:p>
            <a:endParaRPr lang="en-US" dirty="0"/>
          </a:p>
          <a:p>
            <a:endParaRPr lang="en-US" dirty="0"/>
          </a:p>
          <a:p>
            <a:endParaRPr lang="en-US" dirty="0"/>
          </a:p>
          <a:p>
            <a:endParaRPr lang="en-US" dirty="0"/>
          </a:p>
          <a:p>
            <a:pPr marL="0" indent="0">
              <a:buNone/>
            </a:pPr>
            <a:r>
              <a:rPr lang="en-US" dirty="0"/>
              <a:t>“Healthy lifestyle habits are associated with a significant decrease in mortality regardless of baseline  body mass index. </a:t>
            </a:r>
            <a:r>
              <a:rPr lang="en-US" sz="1100" dirty="0"/>
              <a:t>(</a:t>
            </a:r>
            <a:r>
              <a:rPr lang="en-US" sz="1200" dirty="0"/>
              <a:t>Healthy lifestyle habits and mortality in overweight and obese individuals, Matheson, E., et al. )</a:t>
            </a:r>
            <a:endParaRPr lang="en-US" dirty="0"/>
          </a:p>
        </p:txBody>
      </p:sp>
      <p:pic>
        <p:nvPicPr>
          <p:cNvPr id="9" name="Picture 8">
            <a:extLst>
              <a:ext uri="{FF2B5EF4-FFF2-40B4-BE49-F238E27FC236}">
                <a16:creationId xmlns:a16="http://schemas.microsoft.com/office/drawing/2014/main" id="{6F9052C0-EA41-A3D4-9502-973742B8C150}"/>
              </a:ext>
            </a:extLst>
          </p:cNvPr>
          <p:cNvPicPr>
            <a:picLocks noChangeAspect="1"/>
          </p:cNvPicPr>
          <p:nvPr/>
        </p:nvPicPr>
        <p:blipFill>
          <a:blip r:embed="rId2"/>
          <a:stretch>
            <a:fillRect/>
          </a:stretch>
        </p:blipFill>
        <p:spPr>
          <a:xfrm>
            <a:off x="7293918" y="2860760"/>
            <a:ext cx="4136082" cy="3064460"/>
          </a:xfrm>
          <a:prstGeom prst="rect">
            <a:avLst/>
          </a:prstGeom>
        </p:spPr>
      </p:pic>
    </p:spTree>
    <p:extLst>
      <p:ext uri="{BB962C8B-B14F-4D97-AF65-F5344CB8AC3E}">
        <p14:creationId xmlns:p14="http://schemas.microsoft.com/office/powerpoint/2010/main" val="2291056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1581" y="1828800"/>
            <a:ext cx="8275370" cy="50292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sz="1600" dirty="0"/>
          </a:p>
          <a:p>
            <a:pPr marL="0" indent="0" algn="ctr">
              <a:buNone/>
            </a:pPr>
            <a:endParaRPr lang="en-US" sz="1600" dirty="0"/>
          </a:p>
          <a:p>
            <a:pPr marL="0" indent="0" algn="ctr">
              <a:buNone/>
            </a:pPr>
            <a:endParaRPr lang="en-US" sz="1600" dirty="0"/>
          </a:p>
          <a:p>
            <a:pPr marL="0" indent="0" algn="ctr">
              <a:buNone/>
            </a:pPr>
            <a:r>
              <a:rPr lang="en-US" sz="1600" dirty="0" err="1"/>
              <a:t>Tarlov</a:t>
            </a:r>
            <a:r>
              <a:rPr lang="en-US" sz="1600" dirty="0"/>
              <a:t>, A.R. (1999) Public Policy Frameworks for Improving Population Health</a:t>
            </a:r>
          </a:p>
          <a:p>
            <a:pPr marL="0" indent="0">
              <a:buNone/>
            </a:pPr>
            <a:r>
              <a:rPr lang="en-US" dirty="0"/>
              <a:t>“What if your zip code has more of an effect on your health than your weight?” (Powell, T. et. al. 2015, Journal of Preventive Medicine)</a:t>
            </a:r>
          </a:p>
        </p:txBody>
      </p:sp>
      <p:sp>
        <p:nvSpPr>
          <p:cNvPr id="3" name="Title 2"/>
          <p:cNvSpPr>
            <a:spLocks noGrp="1"/>
          </p:cNvSpPr>
          <p:nvPr>
            <p:ph type="title"/>
          </p:nvPr>
        </p:nvSpPr>
        <p:spPr/>
        <p:txBody>
          <a:bodyPr>
            <a:normAutofit/>
          </a:bodyPr>
          <a:lstStyle/>
          <a:p>
            <a:pPr algn="ctr"/>
            <a:r>
              <a:rPr lang="en-US" dirty="0"/>
              <a:t>SOCIAL DETERMINANTS OF HEALTH</a:t>
            </a:r>
          </a:p>
        </p:txBody>
      </p:sp>
      <p:pic>
        <p:nvPicPr>
          <p:cNvPr id="5" name="Picture 4"/>
          <p:cNvPicPr>
            <a:picLocks noChangeAspect="1"/>
          </p:cNvPicPr>
          <p:nvPr/>
        </p:nvPicPr>
        <p:blipFill>
          <a:blip r:embed="rId2"/>
          <a:stretch>
            <a:fillRect/>
          </a:stretch>
        </p:blipFill>
        <p:spPr>
          <a:xfrm>
            <a:off x="3464780" y="2469314"/>
            <a:ext cx="4814516" cy="3145484"/>
          </a:xfrm>
          <a:prstGeom prst="rect">
            <a:avLst/>
          </a:prstGeom>
        </p:spPr>
      </p:pic>
    </p:spTree>
    <p:extLst>
      <p:ext uri="{BB962C8B-B14F-4D97-AF65-F5344CB8AC3E}">
        <p14:creationId xmlns:p14="http://schemas.microsoft.com/office/powerpoint/2010/main" val="1466977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211C-5CAE-BD49-A842-68765E2FE5E7}"/>
              </a:ext>
            </a:extLst>
          </p:cNvPr>
          <p:cNvSpPr>
            <a:spLocks noGrp="1"/>
          </p:cNvSpPr>
          <p:nvPr>
            <p:ph type="title"/>
          </p:nvPr>
        </p:nvSpPr>
        <p:spPr/>
        <p:txBody>
          <a:bodyPr/>
          <a:lstStyle/>
          <a:p>
            <a:pPr algn="ctr"/>
            <a:r>
              <a:rPr lang="en-US" dirty="0"/>
              <a:t>EXPOSURE TO WEIGHT STIGMA</a:t>
            </a:r>
          </a:p>
        </p:txBody>
      </p:sp>
      <p:sp>
        <p:nvSpPr>
          <p:cNvPr id="3" name="Content Placeholder 2">
            <a:extLst>
              <a:ext uri="{FF2B5EF4-FFF2-40B4-BE49-F238E27FC236}">
                <a16:creationId xmlns:a16="http://schemas.microsoft.com/office/drawing/2014/main" id="{9166C8E4-927D-3743-A141-4A82F8975A63}"/>
              </a:ext>
            </a:extLst>
          </p:cNvPr>
          <p:cNvSpPr>
            <a:spLocks noGrp="1"/>
          </p:cNvSpPr>
          <p:nvPr>
            <p:ph idx="1"/>
          </p:nvPr>
        </p:nvSpPr>
        <p:spPr>
          <a:xfrm>
            <a:off x="1490870" y="2564296"/>
            <a:ext cx="10038521" cy="4230952"/>
          </a:xfrm>
        </p:spPr>
        <p:txBody>
          <a:bodyPr>
            <a:normAutofit fontScale="25000" lnSpcReduction="20000"/>
          </a:bodyPr>
          <a:lstStyle/>
          <a:p>
            <a:r>
              <a:rPr lang="en-US" sz="7400" dirty="0"/>
              <a:t>Increased allostatic load: cumulative effect of chronic stressors on multiple systems in the body, e.g. cardiovascular system, sympathetic and parasympathetic nervous systems, and metabolism.</a:t>
            </a:r>
          </a:p>
          <a:p>
            <a:pPr marL="0" indent="0">
              <a:buNone/>
            </a:pPr>
            <a:endParaRPr lang="en-US" sz="7400" dirty="0"/>
          </a:p>
          <a:p>
            <a:r>
              <a:rPr lang="en-US" sz="7400" dirty="0"/>
              <a:t>Impact of exposure to weight stigma: doctors, physical activity, weight cycling, etc.</a:t>
            </a:r>
          </a:p>
          <a:p>
            <a:pPr marL="0" indent="0">
              <a:buNone/>
            </a:pPr>
            <a:endParaRPr lang="en-US" sz="7400" dirty="0"/>
          </a:p>
          <a:p>
            <a:endParaRPr lang="en-US" sz="7400" dirty="0"/>
          </a:p>
          <a:p>
            <a:pPr marL="0" indent="0">
              <a:buNone/>
            </a:pPr>
            <a:endParaRPr lang="en-US" sz="7400" dirty="0"/>
          </a:p>
          <a:p>
            <a:pPr marL="0" indent="0" algn="ctr">
              <a:buNone/>
            </a:pPr>
            <a:endParaRPr lang="en-US" sz="7400" b="1" dirty="0"/>
          </a:p>
          <a:p>
            <a:pPr marL="0" indent="0" algn="ctr">
              <a:buNone/>
            </a:pPr>
            <a:r>
              <a:rPr lang="en-US" sz="7400" b="1" dirty="0"/>
              <a:t>“Weight stigma has been shown to pose a greater risk to your health than what you eat.” </a:t>
            </a:r>
          </a:p>
          <a:p>
            <a:pPr marL="0" indent="0" algn="ctr">
              <a:buNone/>
            </a:pPr>
            <a:r>
              <a:rPr lang="en-US" sz="5600" dirty="0"/>
              <a:t>(Christy Harrison, Anti-Diet, 2019)</a:t>
            </a:r>
          </a:p>
          <a:p>
            <a:endParaRPr lang="en-US" dirty="0"/>
          </a:p>
        </p:txBody>
      </p:sp>
      <p:pic>
        <p:nvPicPr>
          <p:cNvPr id="4" name="Picture 3">
            <a:extLst>
              <a:ext uri="{FF2B5EF4-FFF2-40B4-BE49-F238E27FC236}">
                <a16:creationId xmlns:a16="http://schemas.microsoft.com/office/drawing/2014/main" id="{87730836-B7D1-B049-8BCC-492454771FA3}"/>
              </a:ext>
            </a:extLst>
          </p:cNvPr>
          <p:cNvPicPr>
            <a:picLocks noChangeAspect="1"/>
          </p:cNvPicPr>
          <p:nvPr/>
        </p:nvPicPr>
        <p:blipFill>
          <a:blip r:embed="rId3"/>
          <a:stretch>
            <a:fillRect/>
          </a:stretch>
        </p:blipFill>
        <p:spPr>
          <a:xfrm>
            <a:off x="5468962" y="4170435"/>
            <a:ext cx="2082336" cy="1389724"/>
          </a:xfrm>
          <a:prstGeom prst="rect">
            <a:avLst/>
          </a:prstGeom>
        </p:spPr>
      </p:pic>
    </p:spTree>
    <p:extLst>
      <p:ext uri="{BB962C8B-B14F-4D97-AF65-F5344CB8AC3E}">
        <p14:creationId xmlns:p14="http://schemas.microsoft.com/office/powerpoint/2010/main" val="352063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6B54-F179-8688-6273-FBB95DB99CD2}"/>
              </a:ext>
            </a:extLst>
          </p:cNvPr>
          <p:cNvSpPr>
            <a:spLocks noGrp="1"/>
          </p:cNvSpPr>
          <p:nvPr>
            <p:ph type="title"/>
          </p:nvPr>
        </p:nvSpPr>
        <p:spPr>
          <a:xfrm>
            <a:off x="1103312" y="452718"/>
            <a:ext cx="8947522" cy="1400530"/>
          </a:xfrm>
        </p:spPr>
        <p:txBody>
          <a:bodyPr anchor="ctr">
            <a:normAutofit/>
          </a:bodyPr>
          <a:lstStyle/>
          <a:p>
            <a:pPr algn="ctr"/>
            <a:r>
              <a:rPr lang="en-US" dirty="0">
                <a:solidFill>
                  <a:srgbClr val="FFFFFF"/>
                </a:solidFill>
              </a:rPr>
              <a:t>WEIGHT NEUTRAL HEALTH CARE</a:t>
            </a:r>
          </a:p>
        </p:txBody>
      </p:sp>
      <p:sp>
        <p:nvSpPr>
          <p:cNvPr id="3" name="Content Placeholder 2">
            <a:extLst>
              <a:ext uri="{FF2B5EF4-FFF2-40B4-BE49-F238E27FC236}">
                <a16:creationId xmlns:a16="http://schemas.microsoft.com/office/drawing/2014/main" id="{A0BA34EF-4E80-A8FB-3EC8-860E57B26B6D}"/>
              </a:ext>
            </a:extLst>
          </p:cNvPr>
          <p:cNvSpPr>
            <a:spLocks noGrp="1"/>
          </p:cNvSpPr>
          <p:nvPr>
            <p:ph idx="1"/>
          </p:nvPr>
        </p:nvSpPr>
        <p:spPr>
          <a:xfrm>
            <a:off x="1103312" y="2763520"/>
            <a:ext cx="8946541" cy="3484879"/>
          </a:xfrm>
        </p:spPr>
        <p:txBody>
          <a:bodyPr>
            <a:normAutofit/>
          </a:bodyPr>
          <a:lstStyle/>
          <a:p>
            <a:pPr marL="0" indent="0">
              <a:buNone/>
            </a:pPr>
            <a:r>
              <a:rPr lang="en-US" dirty="0"/>
              <a:t>“...weight-neutral is care in which people of all sizes who have the same symptoms/diagnoses etc. are given the same interventions, and weight loss is not utilized as a healthcare intervention. It is, essentially, achievable now. We stop calculating BMIs, stop pathologizing higher weight bodies, stop prescribing weight loss diets/drugs/surgeries, and give fat people the interventions we could give thin people with the same symptoms.</a:t>
            </a:r>
          </a:p>
          <a:p>
            <a:pPr marL="0" indent="0">
              <a:buNone/>
            </a:pPr>
            <a:endParaRPr lang="en-US" dirty="0"/>
          </a:p>
          <a:p>
            <a:pPr marL="0" indent="0">
              <a:buNone/>
            </a:pPr>
            <a:r>
              <a:rPr lang="en-US" sz="1600" dirty="0" err="1"/>
              <a:t>Ragen</a:t>
            </a:r>
            <a:r>
              <a:rPr lang="en-US" sz="1600" dirty="0"/>
              <a:t> Chastain, Weight and Healthcare Newsletter</a:t>
            </a:r>
          </a:p>
        </p:txBody>
      </p:sp>
      <p:pic>
        <p:nvPicPr>
          <p:cNvPr id="4" name="Picture 3">
            <a:extLst>
              <a:ext uri="{FF2B5EF4-FFF2-40B4-BE49-F238E27FC236}">
                <a16:creationId xmlns:a16="http://schemas.microsoft.com/office/drawing/2014/main" id="{B37E641C-3B4D-AA0B-89AA-B258D645133B}"/>
              </a:ext>
            </a:extLst>
          </p:cNvPr>
          <p:cNvPicPr>
            <a:picLocks noChangeAspect="1"/>
          </p:cNvPicPr>
          <p:nvPr/>
        </p:nvPicPr>
        <p:blipFill>
          <a:blip r:embed="rId2"/>
          <a:stretch>
            <a:fillRect/>
          </a:stretch>
        </p:blipFill>
        <p:spPr>
          <a:xfrm>
            <a:off x="7183239" y="4927599"/>
            <a:ext cx="1536700" cy="1320800"/>
          </a:xfrm>
          <a:prstGeom prst="rect">
            <a:avLst/>
          </a:prstGeom>
        </p:spPr>
      </p:pic>
    </p:spTree>
    <p:extLst>
      <p:ext uri="{BB962C8B-B14F-4D97-AF65-F5344CB8AC3E}">
        <p14:creationId xmlns:p14="http://schemas.microsoft.com/office/powerpoint/2010/main" val="2688368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1296" y="2594113"/>
            <a:ext cx="9154801" cy="4475554"/>
          </a:xfrm>
        </p:spPr>
        <p:txBody>
          <a:bodyPr/>
          <a:lstStyle/>
          <a:p>
            <a:r>
              <a:rPr lang="en-US" dirty="0"/>
              <a:t>Validates that BED is a “real thing.”</a:t>
            </a:r>
          </a:p>
          <a:p>
            <a:r>
              <a:rPr lang="en-US" dirty="0"/>
              <a:t>Insurance coverage for people seeking treatment</a:t>
            </a:r>
          </a:p>
          <a:p>
            <a:r>
              <a:rPr lang="en-US" dirty="0"/>
              <a:t>NOT THE SAME AS “OBESITY”</a:t>
            </a:r>
          </a:p>
          <a:p>
            <a:endParaRPr lang="en-US" dirty="0"/>
          </a:p>
        </p:txBody>
      </p:sp>
      <p:sp>
        <p:nvSpPr>
          <p:cNvPr id="3" name="Title 2"/>
          <p:cNvSpPr>
            <a:spLocks noGrp="1"/>
          </p:cNvSpPr>
          <p:nvPr>
            <p:ph type="title"/>
          </p:nvPr>
        </p:nvSpPr>
        <p:spPr/>
        <p:txBody>
          <a:bodyPr/>
          <a:lstStyle/>
          <a:p>
            <a:pPr algn="ctr"/>
            <a:r>
              <a:rPr lang="en-US" dirty="0"/>
              <a:t>WHY THE DSM V MATTERS</a:t>
            </a:r>
          </a:p>
        </p:txBody>
      </p:sp>
      <p:pic>
        <p:nvPicPr>
          <p:cNvPr id="4" name="Picture 3"/>
          <p:cNvPicPr>
            <a:picLocks noChangeAspect="1"/>
          </p:cNvPicPr>
          <p:nvPr/>
        </p:nvPicPr>
        <p:blipFill>
          <a:blip r:embed="rId3"/>
          <a:stretch>
            <a:fillRect/>
          </a:stretch>
        </p:blipFill>
        <p:spPr>
          <a:xfrm>
            <a:off x="4338138" y="3674771"/>
            <a:ext cx="4669198" cy="3394897"/>
          </a:xfrm>
          <a:prstGeom prst="rect">
            <a:avLst/>
          </a:prstGeom>
        </p:spPr>
      </p:pic>
    </p:spTree>
    <p:extLst>
      <p:ext uri="{BB962C8B-B14F-4D97-AF65-F5344CB8AC3E}">
        <p14:creationId xmlns:p14="http://schemas.microsoft.com/office/powerpoint/2010/main" val="1882866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787F-E79A-63C6-4598-1BDF2D4C7CBB}"/>
              </a:ext>
            </a:extLst>
          </p:cNvPr>
          <p:cNvSpPr>
            <a:spLocks noGrp="1"/>
          </p:cNvSpPr>
          <p:nvPr>
            <p:ph type="title"/>
          </p:nvPr>
        </p:nvSpPr>
        <p:spPr>
          <a:xfrm>
            <a:off x="1103312" y="452718"/>
            <a:ext cx="8947522" cy="1400530"/>
          </a:xfrm>
        </p:spPr>
        <p:txBody>
          <a:bodyPr anchor="ctr">
            <a:normAutofit/>
          </a:bodyPr>
          <a:lstStyle/>
          <a:p>
            <a:pPr algn="ctr"/>
            <a:r>
              <a:rPr lang="en-US" dirty="0">
                <a:solidFill>
                  <a:srgbClr val="FFFFFF"/>
                </a:solidFill>
              </a:rPr>
              <a:t>ADVOCATING FOR WEIGHT NEUTRAL CARE: RESOURCES</a:t>
            </a:r>
          </a:p>
        </p:txBody>
      </p:sp>
      <p:sp>
        <p:nvSpPr>
          <p:cNvPr id="3" name="Content Placeholder 2">
            <a:extLst>
              <a:ext uri="{FF2B5EF4-FFF2-40B4-BE49-F238E27FC236}">
                <a16:creationId xmlns:a16="http://schemas.microsoft.com/office/drawing/2014/main" id="{B37D2E3F-C6DC-34F1-0A80-0118B1C0AA6B}"/>
              </a:ext>
            </a:extLst>
          </p:cNvPr>
          <p:cNvSpPr>
            <a:spLocks noGrp="1"/>
          </p:cNvSpPr>
          <p:nvPr>
            <p:ph idx="1"/>
          </p:nvPr>
        </p:nvSpPr>
        <p:spPr>
          <a:xfrm>
            <a:off x="1103312" y="2299804"/>
            <a:ext cx="10833584" cy="4458805"/>
          </a:xfrm>
        </p:spPr>
        <p:txBody>
          <a:bodyPr>
            <a:normAutofit/>
          </a:bodyPr>
          <a:lstStyle/>
          <a:p>
            <a:pPr marL="0" indent="0">
              <a:buNone/>
            </a:pPr>
            <a:r>
              <a:rPr lang="en-US" dirty="0"/>
              <a:t>1) </a:t>
            </a:r>
            <a:r>
              <a:rPr lang="en-US" dirty="0" err="1"/>
              <a:t>implicit.harvard.edu</a:t>
            </a:r>
            <a:r>
              <a:rPr lang="en-US" dirty="0"/>
              <a:t> – offers an implicit weight bias test</a:t>
            </a:r>
          </a:p>
          <a:p>
            <a:endParaRPr lang="en-US" dirty="0"/>
          </a:p>
          <a:p>
            <a:pPr marL="0" indent="0">
              <a:buNone/>
            </a:pPr>
            <a:r>
              <a:rPr lang="en-US" dirty="0"/>
              <a:t>2) HAES Health Sheets: blame-free, shame-free explanations of common medical conditions (</a:t>
            </a:r>
            <a:r>
              <a:rPr lang="en-US" dirty="0" err="1"/>
              <a:t>haeshealthsheets.com</a:t>
            </a:r>
            <a:r>
              <a:rPr lang="en-US" dirty="0"/>
              <a:t>)</a:t>
            </a:r>
          </a:p>
          <a:p>
            <a:endParaRPr lang="en-US" dirty="0"/>
          </a:p>
          <a:p>
            <a:pPr marL="0" indent="0">
              <a:buNone/>
            </a:pPr>
            <a:r>
              <a:rPr lang="en-US" dirty="0"/>
              <a:t>3) Don’t Weight Me Cards (more-</a:t>
            </a:r>
            <a:r>
              <a:rPr lang="en-US" dirty="0" err="1"/>
              <a:t>love.org</a:t>
            </a:r>
            <a:r>
              <a:rPr lang="en-US" dirty="0"/>
              <a:t>) </a:t>
            </a:r>
          </a:p>
          <a:p>
            <a:endParaRPr lang="en-US" dirty="0"/>
          </a:p>
          <a:p>
            <a:pPr marL="0" indent="0">
              <a:buNone/>
            </a:pPr>
            <a:endParaRPr lang="en-US" dirty="0"/>
          </a:p>
        </p:txBody>
      </p:sp>
      <p:pic>
        <p:nvPicPr>
          <p:cNvPr id="4" name="Picture 3">
            <a:extLst>
              <a:ext uri="{FF2B5EF4-FFF2-40B4-BE49-F238E27FC236}">
                <a16:creationId xmlns:a16="http://schemas.microsoft.com/office/drawing/2014/main" id="{FF7541E2-492C-A179-F8B0-6BD37D790330}"/>
              </a:ext>
            </a:extLst>
          </p:cNvPr>
          <p:cNvPicPr>
            <a:picLocks noChangeAspect="1"/>
          </p:cNvPicPr>
          <p:nvPr/>
        </p:nvPicPr>
        <p:blipFill>
          <a:blip r:embed="rId2"/>
          <a:stretch>
            <a:fillRect/>
          </a:stretch>
        </p:blipFill>
        <p:spPr>
          <a:xfrm>
            <a:off x="1494934" y="4558196"/>
            <a:ext cx="2863561" cy="2273643"/>
          </a:xfrm>
          <a:prstGeom prst="rect">
            <a:avLst/>
          </a:prstGeom>
        </p:spPr>
      </p:pic>
      <p:pic>
        <p:nvPicPr>
          <p:cNvPr id="5" name="Picture 4">
            <a:extLst>
              <a:ext uri="{FF2B5EF4-FFF2-40B4-BE49-F238E27FC236}">
                <a16:creationId xmlns:a16="http://schemas.microsoft.com/office/drawing/2014/main" id="{38A77853-D53E-A896-A715-4498F1C3E43F}"/>
              </a:ext>
            </a:extLst>
          </p:cNvPr>
          <p:cNvPicPr>
            <a:picLocks noChangeAspect="1"/>
          </p:cNvPicPr>
          <p:nvPr/>
        </p:nvPicPr>
        <p:blipFill>
          <a:blip r:embed="rId3"/>
          <a:stretch>
            <a:fillRect/>
          </a:stretch>
        </p:blipFill>
        <p:spPr>
          <a:xfrm>
            <a:off x="7646240" y="4529206"/>
            <a:ext cx="3292714" cy="2282948"/>
          </a:xfrm>
          <a:prstGeom prst="rect">
            <a:avLst/>
          </a:prstGeom>
        </p:spPr>
      </p:pic>
      <p:pic>
        <p:nvPicPr>
          <p:cNvPr id="6" name="Picture 5">
            <a:extLst>
              <a:ext uri="{FF2B5EF4-FFF2-40B4-BE49-F238E27FC236}">
                <a16:creationId xmlns:a16="http://schemas.microsoft.com/office/drawing/2014/main" id="{F1DD8638-A85F-5F3B-7A09-0AEE626BD8F4}"/>
              </a:ext>
            </a:extLst>
          </p:cNvPr>
          <p:cNvPicPr>
            <a:picLocks noChangeAspect="1"/>
          </p:cNvPicPr>
          <p:nvPr/>
        </p:nvPicPr>
        <p:blipFill>
          <a:blip r:embed="rId4"/>
          <a:stretch>
            <a:fillRect/>
          </a:stretch>
        </p:blipFill>
        <p:spPr>
          <a:xfrm>
            <a:off x="4865546" y="4558196"/>
            <a:ext cx="2273643" cy="2273643"/>
          </a:xfrm>
          <a:prstGeom prst="rect">
            <a:avLst/>
          </a:prstGeom>
        </p:spPr>
      </p:pic>
    </p:spTree>
    <p:extLst>
      <p:ext uri="{BB962C8B-B14F-4D97-AF65-F5344CB8AC3E}">
        <p14:creationId xmlns:p14="http://schemas.microsoft.com/office/powerpoint/2010/main" val="1493024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A868-93D7-BC39-E78A-519F53D9B6A9}"/>
              </a:ext>
            </a:extLst>
          </p:cNvPr>
          <p:cNvSpPr>
            <a:spLocks noGrp="1"/>
          </p:cNvSpPr>
          <p:nvPr>
            <p:ph type="title"/>
          </p:nvPr>
        </p:nvSpPr>
        <p:spPr/>
        <p:txBody>
          <a:bodyPr/>
          <a:lstStyle/>
          <a:p>
            <a:pPr algn="ctr"/>
            <a:r>
              <a:rPr lang="en-US" dirty="0"/>
              <a:t>MEDICAL NUTRITION THERAPY</a:t>
            </a:r>
          </a:p>
        </p:txBody>
      </p:sp>
      <p:sp>
        <p:nvSpPr>
          <p:cNvPr id="12" name="Content Placeholder 11">
            <a:extLst>
              <a:ext uri="{FF2B5EF4-FFF2-40B4-BE49-F238E27FC236}">
                <a16:creationId xmlns:a16="http://schemas.microsoft.com/office/drawing/2014/main" id="{616BB47F-E772-39DF-D787-B357EDD7DD6F}"/>
              </a:ext>
            </a:extLst>
          </p:cNvPr>
          <p:cNvSpPr>
            <a:spLocks noGrp="1"/>
          </p:cNvSpPr>
          <p:nvPr>
            <p:ph idx="1"/>
          </p:nvPr>
        </p:nvSpPr>
        <p:spPr>
          <a:xfrm>
            <a:off x="427384" y="2226364"/>
            <a:ext cx="11337234" cy="4631635"/>
          </a:xfrm>
        </p:spPr>
        <p:txBody>
          <a:bodyPr/>
          <a:lstStyle/>
          <a:p>
            <a:pPr marL="0" indent="0" algn="ctr">
              <a:buNone/>
            </a:pPr>
            <a:r>
              <a:rPr lang="en-US" dirty="0"/>
              <a:t>Weight </a:t>
            </a:r>
            <a:r>
              <a:rPr lang="en-US" dirty="0" err="1"/>
              <a:t>eutral</a:t>
            </a:r>
            <a:r>
              <a:rPr lang="en-US" dirty="0"/>
              <a:t> MNT Guidelines from Megan </a:t>
            </a:r>
            <a:r>
              <a:rPr lang="en-US" dirty="0" err="1"/>
              <a:t>Cichy</a:t>
            </a:r>
            <a:r>
              <a:rPr lang="en-US" dirty="0"/>
              <a:t>, RD</a:t>
            </a:r>
          </a:p>
        </p:txBody>
      </p:sp>
      <p:pic>
        <p:nvPicPr>
          <p:cNvPr id="14" name="Picture 13" descr="Text, letter&#10;&#10;Description automatically generated">
            <a:extLst>
              <a:ext uri="{FF2B5EF4-FFF2-40B4-BE49-F238E27FC236}">
                <a16:creationId xmlns:a16="http://schemas.microsoft.com/office/drawing/2014/main" id="{4447EDEB-24CB-BFF9-7110-63CA8316E450}"/>
              </a:ext>
            </a:extLst>
          </p:cNvPr>
          <p:cNvPicPr>
            <a:picLocks noChangeAspect="1"/>
          </p:cNvPicPr>
          <p:nvPr/>
        </p:nvPicPr>
        <p:blipFill>
          <a:blip r:embed="rId2"/>
          <a:stretch>
            <a:fillRect/>
          </a:stretch>
        </p:blipFill>
        <p:spPr>
          <a:xfrm>
            <a:off x="609600" y="2691130"/>
            <a:ext cx="6834809" cy="3664217"/>
          </a:xfrm>
          <a:prstGeom prst="rect">
            <a:avLst/>
          </a:prstGeom>
        </p:spPr>
      </p:pic>
      <p:pic>
        <p:nvPicPr>
          <p:cNvPr id="15" name="Picture 14">
            <a:extLst>
              <a:ext uri="{FF2B5EF4-FFF2-40B4-BE49-F238E27FC236}">
                <a16:creationId xmlns:a16="http://schemas.microsoft.com/office/drawing/2014/main" id="{F553069B-4A68-DC2B-8FCB-60E6A0101B0A}"/>
              </a:ext>
            </a:extLst>
          </p:cNvPr>
          <p:cNvPicPr>
            <a:picLocks noChangeAspect="1"/>
          </p:cNvPicPr>
          <p:nvPr/>
        </p:nvPicPr>
        <p:blipFill>
          <a:blip r:embed="rId3"/>
          <a:stretch>
            <a:fillRect/>
          </a:stretch>
        </p:blipFill>
        <p:spPr>
          <a:xfrm>
            <a:off x="9148546" y="2508422"/>
            <a:ext cx="2616071" cy="3484606"/>
          </a:xfrm>
          <a:prstGeom prst="rect">
            <a:avLst/>
          </a:prstGeom>
        </p:spPr>
      </p:pic>
    </p:spTree>
    <p:extLst>
      <p:ext uri="{BB962C8B-B14F-4D97-AF65-F5344CB8AC3E}">
        <p14:creationId xmlns:p14="http://schemas.microsoft.com/office/powerpoint/2010/main" val="2238446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67948"/>
            <a:ext cx="11598965" cy="4890052"/>
          </a:xfrm>
        </p:spPr>
        <p:txBody>
          <a:bodyPr>
            <a:normAutofit/>
          </a:bodyPr>
          <a:lstStyle/>
          <a:p>
            <a:pPr marL="0" indent="0">
              <a:buNone/>
            </a:pPr>
            <a:endParaRPr lang="en-US" sz="1900" dirty="0"/>
          </a:p>
          <a:p>
            <a:r>
              <a:rPr lang="en-US" sz="1900" dirty="0"/>
              <a:t>How can we separate the effects of fat tissue from exposure to weight stigma?</a:t>
            </a:r>
          </a:p>
          <a:p>
            <a:r>
              <a:rPr lang="en-US" sz="1900" dirty="0"/>
              <a:t>Why do we assume that a higher weight person who loses weight will have the same health outcomes as someone who has always been at a lower, steady weight? </a:t>
            </a:r>
          </a:p>
          <a:p>
            <a:r>
              <a:rPr lang="en-US" sz="1900" dirty="0"/>
              <a:t>How can we research this question when we don’t have people who are able to sustain weight loss long enough to become part of a study?</a:t>
            </a:r>
          </a:p>
          <a:p>
            <a:pPr marL="0" indent="0">
              <a:buNone/>
            </a:pPr>
            <a:endParaRPr lang="en-US" sz="1900" dirty="0"/>
          </a:p>
          <a:p>
            <a:pPr marL="0" indent="0">
              <a:buNone/>
            </a:pPr>
            <a:endParaRPr lang="en-US" sz="1600" dirty="0"/>
          </a:p>
          <a:p>
            <a:pPr marL="0" indent="0">
              <a:buNone/>
            </a:pPr>
            <a:r>
              <a:rPr lang="en-US" sz="1600" dirty="0"/>
              <a:t>“Until all research can control for weight cycling and weight stigma, we can’t say that being at the higher end of the BMI spectrum </a:t>
            </a:r>
            <a:r>
              <a:rPr lang="en-US" sz="1600" i="1" dirty="0"/>
              <a:t>causes</a:t>
            </a:r>
            <a:r>
              <a:rPr lang="en-US" sz="1600" dirty="0"/>
              <a:t> any health conditions—even if higher weights are </a:t>
            </a:r>
            <a:r>
              <a:rPr lang="en-US" sz="1600" i="1" dirty="0"/>
              <a:t>associated</a:t>
            </a:r>
            <a:r>
              <a:rPr lang="en-US" sz="1600" dirty="0"/>
              <a:t> with these health conditions. Remember the golden rule: Correlation doesn’t equal causation. Moreover; even if weight </a:t>
            </a:r>
            <a:r>
              <a:rPr lang="en-US" sz="1600" i="1" dirty="0"/>
              <a:t>did</a:t>
            </a:r>
            <a:r>
              <a:rPr lang="en-US" sz="1600" dirty="0"/>
              <a:t> have some causal effect on people’s health (which is possible—but again, we can’t know until we control for weight stigma and weight cycling), we don’t have a known way for more than a tiny fraction of people to lose weight and keep it off permanently.” (Christy Harrison, Anti-Diet, 2019)</a:t>
            </a:r>
          </a:p>
          <a:p>
            <a:endParaRPr lang="en-US" dirty="0"/>
          </a:p>
          <a:p>
            <a:endParaRPr lang="en-US" dirty="0"/>
          </a:p>
          <a:p>
            <a:endParaRPr lang="en-US" dirty="0"/>
          </a:p>
          <a:p>
            <a:endParaRPr lang="en-US" dirty="0"/>
          </a:p>
          <a:p>
            <a:pPr marL="0" indent="0">
              <a:buNone/>
            </a:pPr>
            <a:endParaRPr lang="en-US" dirty="0"/>
          </a:p>
        </p:txBody>
      </p:sp>
      <p:sp>
        <p:nvSpPr>
          <p:cNvPr id="3" name="Title 2"/>
          <p:cNvSpPr>
            <a:spLocks noGrp="1"/>
          </p:cNvSpPr>
          <p:nvPr>
            <p:ph type="title"/>
          </p:nvPr>
        </p:nvSpPr>
        <p:spPr/>
        <p:txBody>
          <a:bodyPr>
            <a:normAutofit/>
          </a:bodyPr>
          <a:lstStyle/>
          <a:p>
            <a:pPr algn="ctr"/>
            <a:r>
              <a:rPr lang="en-US" dirty="0"/>
              <a:t>CORRELATION VS. CAUSATION</a:t>
            </a:r>
          </a:p>
        </p:txBody>
      </p:sp>
      <p:pic>
        <p:nvPicPr>
          <p:cNvPr id="4" name="Picture 3">
            <a:extLst>
              <a:ext uri="{FF2B5EF4-FFF2-40B4-BE49-F238E27FC236}">
                <a16:creationId xmlns:a16="http://schemas.microsoft.com/office/drawing/2014/main" id="{219891E6-3D85-E747-A562-69D10CD53889}"/>
              </a:ext>
            </a:extLst>
          </p:cNvPr>
          <p:cNvPicPr>
            <a:picLocks noChangeAspect="1"/>
          </p:cNvPicPr>
          <p:nvPr/>
        </p:nvPicPr>
        <p:blipFill>
          <a:blip r:embed="rId2"/>
          <a:stretch>
            <a:fillRect/>
          </a:stretch>
        </p:blipFill>
        <p:spPr>
          <a:xfrm>
            <a:off x="5098067" y="3897510"/>
            <a:ext cx="1994281" cy="1041400"/>
          </a:xfrm>
          <a:prstGeom prst="rect">
            <a:avLst/>
          </a:prstGeom>
        </p:spPr>
      </p:pic>
    </p:spTree>
    <p:extLst>
      <p:ext uri="{BB962C8B-B14F-4D97-AF65-F5344CB8AC3E}">
        <p14:creationId xmlns:p14="http://schemas.microsoft.com/office/powerpoint/2010/main" val="547909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0C39-4B08-79B8-7A5E-C759EC5AAE05}"/>
              </a:ext>
            </a:extLst>
          </p:cNvPr>
          <p:cNvSpPr>
            <a:spLocks noGrp="1"/>
          </p:cNvSpPr>
          <p:nvPr>
            <p:ph type="title"/>
          </p:nvPr>
        </p:nvSpPr>
        <p:spPr/>
        <p:txBody>
          <a:bodyPr/>
          <a:lstStyle/>
          <a:p>
            <a:pPr algn="ctr"/>
            <a:r>
              <a:rPr lang="en-US" dirty="0"/>
              <a:t>MY RESOURCES</a:t>
            </a:r>
          </a:p>
        </p:txBody>
      </p:sp>
      <p:sp>
        <p:nvSpPr>
          <p:cNvPr id="3" name="Content Placeholder 2">
            <a:extLst>
              <a:ext uri="{FF2B5EF4-FFF2-40B4-BE49-F238E27FC236}">
                <a16:creationId xmlns:a16="http://schemas.microsoft.com/office/drawing/2014/main" id="{7B7CAE1F-54F0-74A2-43EB-AE17E121689E}"/>
              </a:ext>
            </a:extLst>
          </p:cNvPr>
          <p:cNvSpPr>
            <a:spLocks noGrp="1"/>
          </p:cNvSpPr>
          <p:nvPr>
            <p:ph idx="1"/>
          </p:nvPr>
        </p:nvSpPr>
        <p:spPr>
          <a:xfrm>
            <a:off x="654908" y="2421924"/>
            <a:ext cx="11294075" cy="4238368"/>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err="1"/>
              <a:t>www.judithmatz.com</a:t>
            </a:r>
            <a:endParaRPr lang="en-US" dirty="0"/>
          </a:p>
          <a:p>
            <a:pPr marL="0" indent="0">
              <a:buNone/>
            </a:pPr>
            <a:r>
              <a:rPr lang="en-US" dirty="0"/>
              <a:t>The Diet Survivors Group Newsletter</a:t>
            </a:r>
          </a:p>
          <a:p>
            <a:pPr marL="0" indent="0">
              <a:buNone/>
            </a:pPr>
            <a:r>
              <a:rPr lang="en-US" dirty="0"/>
              <a:t>Instagram @</a:t>
            </a:r>
            <a:r>
              <a:rPr lang="en-US" dirty="0" err="1"/>
              <a:t>judmatz</a:t>
            </a:r>
            <a:endParaRPr lang="en-US" dirty="0"/>
          </a:p>
          <a:p>
            <a:pPr marL="0" indent="0">
              <a:buNone/>
            </a:pPr>
            <a:r>
              <a:rPr lang="en-US" dirty="0"/>
              <a:t>Facebook: </a:t>
            </a:r>
            <a:r>
              <a:rPr lang="en-US" dirty="0" err="1"/>
              <a:t>Deit</a:t>
            </a:r>
            <a:r>
              <a:rPr lang="en-US" dirty="0"/>
              <a:t> Survivors Group Page</a:t>
            </a:r>
          </a:p>
          <a:p>
            <a:pPr marL="0" indent="0">
              <a:buNone/>
            </a:pPr>
            <a:r>
              <a:rPr lang="en-US" dirty="0"/>
              <a:t>Food Psych Podcast: #151 &amp; #256</a:t>
            </a:r>
          </a:p>
          <a:p>
            <a:pPr marL="0" indent="0">
              <a:buNone/>
            </a:pPr>
            <a:r>
              <a:rPr lang="en-US" dirty="0"/>
              <a:t>Psychotherapy Networker Articles</a:t>
            </a:r>
          </a:p>
          <a:p>
            <a:pPr marL="0" indent="0">
              <a:buNone/>
            </a:pPr>
            <a:r>
              <a:rPr lang="en-US" b="1" dirty="0">
                <a:solidFill>
                  <a:srgbClr val="FF0000"/>
                </a:solidFill>
              </a:rPr>
              <a:t>Workbook coming soon!</a:t>
            </a:r>
          </a:p>
        </p:txBody>
      </p:sp>
      <p:pic>
        <p:nvPicPr>
          <p:cNvPr id="4" name="Picture 3" descr="A person wearing glasses and smiling at the camera&#10;&#10;Description automatically generated">
            <a:extLst>
              <a:ext uri="{FF2B5EF4-FFF2-40B4-BE49-F238E27FC236}">
                <a16:creationId xmlns:a16="http://schemas.microsoft.com/office/drawing/2014/main" id="{A83879EB-8A26-C1D5-243E-C57A15429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32" y="2185361"/>
            <a:ext cx="1243639" cy="1243639"/>
          </a:xfrm>
          <a:prstGeom prst="rect">
            <a:avLst/>
          </a:prstGeom>
        </p:spPr>
      </p:pic>
      <p:pic>
        <p:nvPicPr>
          <p:cNvPr id="5" name="Picture 4">
            <a:extLst>
              <a:ext uri="{FF2B5EF4-FFF2-40B4-BE49-F238E27FC236}">
                <a16:creationId xmlns:a16="http://schemas.microsoft.com/office/drawing/2014/main" id="{4FB0EA4D-4DB9-DC60-FC0B-EC94E5B6B808}"/>
              </a:ext>
            </a:extLst>
          </p:cNvPr>
          <p:cNvPicPr>
            <a:picLocks noChangeAspect="1"/>
          </p:cNvPicPr>
          <p:nvPr/>
        </p:nvPicPr>
        <p:blipFill>
          <a:blip r:embed="rId3"/>
          <a:stretch>
            <a:fillRect/>
          </a:stretch>
        </p:blipFill>
        <p:spPr>
          <a:xfrm>
            <a:off x="1783299" y="2575658"/>
            <a:ext cx="679325" cy="679325"/>
          </a:xfrm>
          <a:prstGeom prst="rect">
            <a:avLst/>
          </a:prstGeom>
        </p:spPr>
      </p:pic>
      <p:pic>
        <p:nvPicPr>
          <p:cNvPr id="6" name="Picture 5">
            <a:extLst>
              <a:ext uri="{FF2B5EF4-FFF2-40B4-BE49-F238E27FC236}">
                <a16:creationId xmlns:a16="http://schemas.microsoft.com/office/drawing/2014/main" id="{EA2B8FBD-6B30-9828-9043-9E25E3A5C1F0}"/>
              </a:ext>
            </a:extLst>
          </p:cNvPr>
          <p:cNvPicPr>
            <a:picLocks noChangeAspect="1"/>
          </p:cNvPicPr>
          <p:nvPr/>
        </p:nvPicPr>
        <p:blipFill>
          <a:blip r:embed="rId4"/>
          <a:stretch>
            <a:fillRect/>
          </a:stretch>
        </p:blipFill>
        <p:spPr>
          <a:xfrm>
            <a:off x="2794600" y="2587140"/>
            <a:ext cx="679326" cy="679326"/>
          </a:xfrm>
          <a:prstGeom prst="rect">
            <a:avLst/>
          </a:prstGeom>
        </p:spPr>
      </p:pic>
      <p:pic>
        <p:nvPicPr>
          <p:cNvPr id="7" name="Picture 6">
            <a:extLst>
              <a:ext uri="{FF2B5EF4-FFF2-40B4-BE49-F238E27FC236}">
                <a16:creationId xmlns:a16="http://schemas.microsoft.com/office/drawing/2014/main" id="{6C549E8F-1BD9-3D29-D0BA-EF910F7782F5}"/>
              </a:ext>
            </a:extLst>
          </p:cNvPr>
          <p:cNvPicPr>
            <a:picLocks noChangeAspect="1"/>
          </p:cNvPicPr>
          <p:nvPr/>
        </p:nvPicPr>
        <p:blipFill>
          <a:blip r:embed="rId5"/>
          <a:stretch>
            <a:fillRect/>
          </a:stretch>
        </p:blipFill>
        <p:spPr>
          <a:xfrm>
            <a:off x="5787713" y="2078496"/>
            <a:ext cx="1697100" cy="2375939"/>
          </a:xfrm>
          <a:prstGeom prst="rect">
            <a:avLst/>
          </a:prstGeom>
        </p:spPr>
      </p:pic>
      <p:pic>
        <p:nvPicPr>
          <p:cNvPr id="8" name="Picture 7">
            <a:extLst>
              <a:ext uri="{FF2B5EF4-FFF2-40B4-BE49-F238E27FC236}">
                <a16:creationId xmlns:a16="http://schemas.microsoft.com/office/drawing/2014/main" id="{001516D9-CEA9-DBEE-263A-273A5B7A5AB4}"/>
              </a:ext>
            </a:extLst>
          </p:cNvPr>
          <p:cNvPicPr>
            <a:picLocks noChangeAspect="1"/>
          </p:cNvPicPr>
          <p:nvPr/>
        </p:nvPicPr>
        <p:blipFill>
          <a:blip r:embed="rId6"/>
          <a:stretch>
            <a:fillRect/>
          </a:stretch>
        </p:blipFill>
        <p:spPr>
          <a:xfrm>
            <a:off x="5808548" y="4541108"/>
            <a:ext cx="1773134" cy="228358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BCCA0F4-3ACE-F320-7BED-B7C3EE193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3658" y="3133724"/>
            <a:ext cx="1524000" cy="2482850"/>
          </a:xfrm>
          <a:prstGeom prst="rect">
            <a:avLst/>
          </a:prstGeom>
        </p:spPr>
      </p:pic>
      <p:pic>
        <p:nvPicPr>
          <p:cNvPr id="10" name="Picture 9">
            <a:extLst>
              <a:ext uri="{FF2B5EF4-FFF2-40B4-BE49-F238E27FC236}">
                <a16:creationId xmlns:a16="http://schemas.microsoft.com/office/drawing/2014/main" id="{D518B224-71C0-28E7-FAAB-85E19028E153}"/>
              </a:ext>
            </a:extLst>
          </p:cNvPr>
          <p:cNvPicPr>
            <a:picLocks noChangeAspect="1"/>
          </p:cNvPicPr>
          <p:nvPr/>
        </p:nvPicPr>
        <p:blipFill>
          <a:blip r:embed="rId8"/>
          <a:stretch>
            <a:fillRect/>
          </a:stretch>
        </p:blipFill>
        <p:spPr>
          <a:xfrm>
            <a:off x="9798600" y="1776212"/>
            <a:ext cx="1617416" cy="2456834"/>
          </a:xfrm>
          <a:prstGeom prst="rect">
            <a:avLst/>
          </a:prstGeom>
        </p:spPr>
      </p:pic>
      <p:pic>
        <p:nvPicPr>
          <p:cNvPr id="11" name="Picture 10" descr="A picture containing table, device&#10;&#10;Description automatically generated">
            <a:extLst>
              <a:ext uri="{FF2B5EF4-FFF2-40B4-BE49-F238E27FC236}">
                <a16:creationId xmlns:a16="http://schemas.microsoft.com/office/drawing/2014/main" id="{112F1AE7-7403-02F1-79B9-A4F4492F37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8657" y="4304450"/>
            <a:ext cx="1657359" cy="2482851"/>
          </a:xfrm>
          <a:prstGeom prst="rect">
            <a:avLst/>
          </a:prstGeom>
        </p:spPr>
      </p:pic>
    </p:spTree>
    <p:extLst>
      <p:ext uri="{BB962C8B-B14F-4D97-AF65-F5344CB8AC3E}">
        <p14:creationId xmlns:p14="http://schemas.microsoft.com/office/powerpoint/2010/main" val="2828459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589AC-C8CA-BA42-9180-1B843D280A7B}"/>
              </a:ext>
            </a:extLst>
          </p:cNvPr>
          <p:cNvSpPr>
            <a:spLocks noGrp="1"/>
          </p:cNvSpPr>
          <p:nvPr>
            <p:ph type="title"/>
          </p:nvPr>
        </p:nvSpPr>
        <p:spPr/>
        <p:txBody>
          <a:bodyPr/>
          <a:lstStyle/>
          <a:p>
            <a:pPr algn="ctr"/>
            <a:r>
              <a:rPr lang="en-US" dirty="0"/>
              <a:t>   FINDING COMMUNITY/</a:t>
            </a:r>
            <a:br>
              <a:rPr lang="en-US" dirty="0"/>
            </a:br>
            <a:r>
              <a:rPr lang="en-US" dirty="0"/>
              <a:t> SHARING RESOURCES</a:t>
            </a:r>
          </a:p>
        </p:txBody>
      </p:sp>
      <p:sp>
        <p:nvSpPr>
          <p:cNvPr id="3" name="Content Placeholder 2">
            <a:extLst>
              <a:ext uri="{FF2B5EF4-FFF2-40B4-BE49-F238E27FC236}">
                <a16:creationId xmlns:a16="http://schemas.microsoft.com/office/drawing/2014/main" id="{8C944D64-666F-2A45-9768-A80CD90CFB8D}"/>
              </a:ext>
            </a:extLst>
          </p:cNvPr>
          <p:cNvSpPr>
            <a:spLocks noGrp="1"/>
          </p:cNvSpPr>
          <p:nvPr>
            <p:ph idx="1"/>
          </p:nvPr>
        </p:nvSpPr>
        <p:spPr>
          <a:xfrm>
            <a:off x="1608084" y="1702677"/>
            <a:ext cx="10140732" cy="5420525"/>
          </a:xfrm>
        </p:spPr>
        <p:txBody>
          <a:bodyPr/>
          <a:lstStyle/>
          <a:p>
            <a:pPr marL="0" indent="0">
              <a:buNone/>
            </a:pP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821A00D8-629C-734C-A869-71D637A5B564}"/>
              </a:ext>
            </a:extLst>
          </p:cNvPr>
          <p:cNvPicPr>
            <a:picLocks noChangeAspect="1"/>
          </p:cNvPicPr>
          <p:nvPr/>
        </p:nvPicPr>
        <p:blipFill>
          <a:blip r:embed="rId3"/>
          <a:stretch>
            <a:fillRect/>
          </a:stretch>
        </p:blipFill>
        <p:spPr>
          <a:xfrm>
            <a:off x="338664" y="1680201"/>
            <a:ext cx="1422400" cy="1422400"/>
          </a:xfrm>
          <a:prstGeom prst="rect">
            <a:avLst/>
          </a:prstGeom>
        </p:spPr>
      </p:pic>
      <p:pic>
        <p:nvPicPr>
          <p:cNvPr id="5" name="Picture 4">
            <a:extLst>
              <a:ext uri="{FF2B5EF4-FFF2-40B4-BE49-F238E27FC236}">
                <a16:creationId xmlns:a16="http://schemas.microsoft.com/office/drawing/2014/main" id="{601990F5-BCEF-3140-86E2-A26085960270}"/>
              </a:ext>
            </a:extLst>
          </p:cNvPr>
          <p:cNvPicPr>
            <a:picLocks noChangeAspect="1"/>
          </p:cNvPicPr>
          <p:nvPr/>
        </p:nvPicPr>
        <p:blipFill>
          <a:blip r:embed="rId4"/>
          <a:stretch>
            <a:fillRect/>
          </a:stretch>
        </p:blipFill>
        <p:spPr>
          <a:xfrm>
            <a:off x="-195874" y="2914650"/>
            <a:ext cx="1968500" cy="1028700"/>
          </a:xfrm>
          <a:prstGeom prst="rect">
            <a:avLst/>
          </a:prstGeom>
        </p:spPr>
      </p:pic>
      <p:pic>
        <p:nvPicPr>
          <p:cNvPr id="6" name="Picture 5">
            <a:extLst>
              <a:ext uri="{FF2B5EF4-FFF2-40B4-BE49-F238E27FC236}">
                <a16:creationId xmlns:a16="http://schemas.microsoft.com/office/drawing/2014/main" id="{31192A9E-8610-8E45-8928-116A74769277}"/>
              </a:ext>
            </a:extLst>
          </p:cNvPr>
          <p:cNvPicPr>
            <a:picLocks noChangeAspect="1"/>
          </p:cNvPicPr>
          <p:nvPr/>
        </p:nvPicPr>
        <p:blipFill>
          <a:blip r:embed="rId5"/>
          <a:stretch>
            <a:fillRect/>
          </a:stretch>
        </p:blipFill>
        <p:spPr>
          <a:xfrm>
            <a:off x="148400" y="3870246"/>
            <a:ext cx="1194337" cy="1835740"/>
          </a:xfrm>
          <a:prstGeom prst="rect">
            <a:avLst/>
          </a:prstGeom>
        </p:spPr>
      </p:pic>
      <p:pic>
        <p:nvPicPr>
          <p:cNvPr id="7" name="Picture 6">
            <a:extLst>
              <a:ext uri="{FF2B5EF4-FFF2-40B4-BE49-F238E27FC236}">
                <a16:creationId xmlns:a16="http://schemas.microsoft.com/office/drawing/2014/main" id="{B0DE86CB-A076-7E48-BD40-60E0DB1EF9A3}"/>
              </a:ext>
            </a:extLst>
          </p:cNvPr>
          <p:cNvPicPr>
            <a:picLocks noChangeAspect="1"/>
          </p:cNvPicPr>
          <p:nvPr/>
        </p:nvPicPr>
        <p:blipFill>
          <a:blip r:embed="rId6"/>
          <a:stretch>
            <a:fillRect/>
          </a:stretch>
        </p:blipFill>
        <p:spPr>
          <a:xfrm>
            <a:off x="4342478" y="2279953"/>
            <a:ext cx="1422401" cy="2142171"/>
          </a:xfrm>
          <a:prstGeom prst="rect">
            <a:avLst/>
          </a:prstGeom>
        </p:spPr>
      </p:pic>
      <p:pic>
        <p:nvPicPr>
          <p:cNvPr id="9" name="Picture 8">
            <a:extLst>
              <a:ext uri="{FF2B5EF4-FFF2-40B4-BE49-F238E27FC236}">
                <a16:creationId xmlns:a16="http://schemas.microsoft.com/office/drawing/2014/main" id="{FD3F1772-B968-5F49-9DC6-ACACDD808BCC}"/>
              </a:ext>
            </a:extLst>
          </p:cNvPr>
          <p:cNvPicPr>
            <a:picLocks noChangeAspect="1"/>
          </p:cNvPicPr>
          <p:nvPr/>
        </p:nvPicPr>
        <p:blipFill>
          <a:blip r:embed="rId7"/>
          <a:stretch>
            <a:fillRect/>
          </a:stretch>
        </p:blipFill>
        <p:spPr>
          <a:xfrm>
            <a:off x="1748382" y="1711461"/>
            <a:ext cx="1422400" cy="1422400"/>
          </a:xfrm>
          <a:prstGeom prst="rect">
            <a:avLst/>
          </a:prstGeom>
        </p:spPr>
      </p:pic>
      <p:pic>
        <p:nvPicPr>
          <p:cNvPr id="10" name="Picture 9">
            <a:extLst>
              <a:ext uri="{FF2B5EF4-FFF2-40B4-BE49-F238E27FC236}">
                <a16:creationId xmlns:a16="http://schemas.microsoft.com/office/drawing/2014/main" id="{DC37FF85-5B9F-4545-9D81-64F294C68951}"/>
              </a:ext>
            </a:extLst>
          </p:cNvPr>
          <p:cNvPicPr>
            <a:picLocks noChangeAspect="1"/>
          </p:cNvPicPr>
          <p:nvPr/>
        </p:nvPicPr>
        <p:blipFill>
          <a:blip r:embed="rId8"/>
          <a:stretch>
            <a:fillRect/>
          </a:stretch>
        </p:blipFill>
        <p:spPr>
          <a:xfrm>
            <a:off x="7075639" y="2259947"/>
            <a:ext cx="1425048" cy="2123031"/>
          </a:xfrm>
          <a:prstGeom prst="rect">
            <a:avLst/>
          </a:prstGeom>
        </p:spPr>
      </p:pic>
      <p:pic>
        <p:nvPicPr>
          <p:cNvPr id="11" name="Picture 10">
            <a:extLst>
              <a:ext uri="{FF2B5EF4-FFF2-40B4-BE49-F238E27FC236}">
                <a16:creationId xmlns:a16="http://schemas.microsoft.com/office/drawing/2014/main" id="{3D46878D-5BBD-994A-B16E-437C3312503D}"/>
              </a:ext>
            </a:extLst>
          </p:cNvPr>
          <p:cNvPicPr>
            <a:picLocks noChangeAspect="1"/>
          </p:cNvPicPr>
          <p:nvPr/>
        </p:nvPicPr>
        <p:blipFill>
          <a:blip r:embed="rId9"/>
          <a:stretch>
            <a:fillRect/>
          </a:stretch>
        </p:blipFill>
        <p:spPr>
          <a:xfrm>
            <a:off x="8618516" y="2188197"/>
            <a:ext cx="1425328" cy="2137992"/>
          </a:xfrm>
          <a:prstGeom prst="rect">
            <a:avLst/>
          </a:prstGeom>
        </p:spPr>
      </p:pic>
      <p:pic>
        <p:nvPicPr>
          <p:cNvPr id="12" name="Picture 11">
            <a:extLst>
              <a:ext uri="{FF2B5EF4-FFF2-40B4-BE49-F238E27FC236}">
                <a16:creationId xmlns:a16="http://schemas.microsoft.com/office/drawing/2014/main" id="{850A1A9F-9260-8944-A982-A3A81642AA3C}"/>
              </a:ext>
            </a:extLst>
          </p:cNvPr>
          <p:cNvPicPr>
            <a:picLocks noChangeAspect="1"/>
          </p:cNvPicPr>
          <p:nvPr/>
        </p:nvPicPr>
        <p:blipFill>
          <a:blip r:embed="rId10"/>
          <a:stretch>
            <a:fillRect/>
          </a:stretch>
        </p:blipFill>
        <p:spPr>
          <a:xfrm>
            <a:off x="7554842" y="6028656"/>
            <a:ext cx="3492500" cy="571500"/>
          </a:xfrm>
          <a:prstGeom prst="rect">
            <a:avLst/>
          </a:prstGeom>
        </p:spPr>
      </p:pic>
      <p:pic>
        <p:nvPicPr>
          <p:cNvPr id="15" name="Picture 14">
            <a:extLst>
              <a:ext uri="{FF2B5EF4-FFF2-40B4-BE49-F238E27FC236}">
                <a16:creationId xmlns:a16="http://schemas.microsoft.com/office/drawing/2014/main" id="{7CEA24E7-5061-CB47-9C95-B0AB7C59B601}"/>
              </a:ext>
            </a:extLst>
          </p:cNvPr>
          <p:cNvPicPr>
            <a:picLocks noChangeAspect="1"/>
          </p:cNvPicPr>
          <p:nvPr/>
        </p:nvPicPr>
        <p:blipFill>
          <a:blip r:embed="rId11"/>
          <a:stretch>
            <a:fillRect/>
          </a:stretch>
        </p:blipFill>
        <p:spPr>
          <a:xfrm>
            <a:off x="10677153" y="5346514"/>
            <a:ext cx="1422400" cy="1422400"/>
          </a:xfrm>
          <a:prstGeom prst="rect">
            <a:avLst/>
          </a:prstGeom>
        </p:spPr>
      </p:pic>
      <p:pic>
        <p:nvPicPr>
          <p:cNvPr id="16" name="Picture 15">
            <a:extLst>
              <a:ext uri="{FF2B5EF4-FFF2-40B4-BE49-F238E27FC236}">
                <a16:creationId xmlns:a16="http://schemas.microsoft.com/office/drawing/2014/main" id="{4BFB0D62-C2A1-ED4B-B8E3-DEA3F84370B1}"/>
              </a:ext>
            </a:extLst>
          </p:cNvPr>
          <p:cNvPicPr>
            <a:picLocks noChangeAspect="1"/>
          </p:cNvPicPr>
          <p:nvPr/>
        </p:nvPicPr>
        <p:blipFill>
          <a:blip r:embed="rId12"/>
          <a:stretch>
            <a:fillRect/>
          </a:stretch>
        </p:blipFill>
        <p:spPr>
          <a:xfrm>
            <a:off x="7266683" y="4428408"/>
            <a:ext cx="1422400" cy="1422400"/>
          </a:xfrm>
          <a:prstGeom prst="rect">
            <a:avLst/>
          </a:prstGeom>
        </p:spPr>
      </p:pic>
      <p:pic>
        <p:nvPicPr>
          <p:cNvPr id="18" name="Picture 17">
            <a:extLst>
              <a:ext uri="{FF2B5EF4-FFF2-40B4-BE49-F238E27FC236}">
                <a16:creationId xmlns:a16="http://schemas.microsoft.com/office/drawing/2014/main" id="{123DAB97-7D54-CA4E-AAAD-F6A5CE8B2993}"/>
              </a:ext>
            </a:extLst>
          </p:cNvPr>
          <p:cNvPicPr>
            <a:picLocks noChangeAspect="1"/>
          </p:cNvPicPr>
          <p:nvPr/>
        </p:nvPicPr>
        <p:blipFill>
          <a:blip r:embed="rId13"/>
          <a:stretch>
            <a:fillRect/>
          </a:stretch>
        </p:blipFill>
        <p:spPr>
          <a:xfrm>
            <a:off x="10176517" y="2015721"/>
            <a:ext cx="1741651" cy="1741651"/>
          </a:xfrm>
          <a:prstGeom prst="rect">
            <a:avLst/>
          </a:prstGeom>
        </p:spPr>
      </p:pic>
      <p:pic>
        <p:nvPicPr>
          <p:cNvPr id="20" name="Picture 19">
            <a:extLst>
              <a:ext uri="{FF2B5EF4-FFF2-40B4-BE49-F238E27FC236}">
                <a16:creationId xmlns:a16="http://schemas.microsoft.com/office/drawing/2014/main" id="{930EC7C1-E744-5D4E-A631-1C61E94D220D}"/>
              </a:ext>
            </a:extLst>
          </p:cNvPr>
          <p:cNvPicPr>
            <a:picLocks noChangeAspect="1"/>
          </p:cNvPicPr>
          <p:nvPr/>
        </p:nvPicPr>
        <p:blipFill>
          <a:blip r:embed="rId14"/>
          <a:stretch>
            <a:fillRect/>
          </a:stretch>
        </p:blipFill>
        <p:spPr>
          <a:xfrm>
            <a:off x="1709263" y="3115401"/>
            <a:ext cx="1422401" cy="2133602"/>
          </a:xfrm>
          <a:prstGeom prst="rect">
            <a:avLst/>
          </a:prstGeom>
        </p:spPr>
      </p:pic>
      <p:pic>
        <p:nvPicPr>
          <p:cNvPr id="21" name="Picture 20">
            <a:extLst>
              <a:ext uri="{FF2B5EF4-FFF2-40B4-BE49-F238E27FC236}">
                <a16:creationId xmlns:a16="http://schemas.microsoft.com/office/drawing/2014/main" id="{9E1EE6A2-6EED-864B-9258-B9BD6B8CAA20}"/>
              </a:ext>
            </a:extLst>
          </p:cNvPr>
          <p:cNvPicPr>
            <a:picLocks noChangeAspect="1"/>
          </p:cNvPicPr>
          <p:nvPr/>
        </p:nvPicPr>
        <p:blipFill>
          <a:blip r:embed="rId15"/>
          <a:stretch>
            <a:fillRect/>
          </a:stretch>
        </p:blipFill>
        <p:spPr>
          <a:xfrm>
            <a:off x="3158789" y="3174651"/>
            <a:ext cx="1132006" cy="1648360"/>
          </a:xfrm>
          <a:prstGeom prst="rect">
            <a:avLst/>
          </a:prstGeom>
        </p:spPr>
      </p:pic>
      <p:pic>
        <p:nvPicPr>
          <p:cNvPr id="22" name="Picture 21">
            <a:extLst>
              <a:ext uri="{FF2B5EF4-FFF2-40B4-BE49-F238E27FC236}">
                <a16:creationId xmlns:a16="http://schemas.microsoft.com/office/drawing/2014/main" id="{B38DC353-E42F-D445-87A4-6B3442B1623F}"/>
              </a:ext>
            </a:extLst>
          </p:cNvPr>
          <p:cNvPicPr>
            <a:picLocks noChangeAspect="1"/>
          </p:cNvPicPr>
          <p:nvPr/>
        </p:nvPicPr>
        <p:blipFill>
          <a:blip r:embed="rId16"/>
          <a:stretch>
            <a:fillRect/>
          </a:stretch>
        </p:blipFill>
        <p:spPr>
          <a:xfrm>
            <a:off x="1793241" y="5260025"/>
            <a:ext cx="1048027" cy="1581568"/>
          </a:xfrm>
          <a:prstGeom prst="rect">
            <a:avLst/>
          </a:prstGeom>
        </p:spPr>
      </p:pic>
      <p:pic>
        <p:nvPicPr>
          <p:cNvPr id="23" name="Picture 22">
            <a:extLst>
              <a:ext uri="{FF2B5EF4-FFF2-40B4-BE49-F238E27FC236}">
                <a16:creationId xmlns:a16="http://schemas.microsoft.com/office/drawing/2014/main" id="{D5E03D23-1A45-5B48-AE4A-5B337D29AE56}"/>
              </a:ext>
            </a:extLst>
          </p:cNvPr>
          <p:cNvPicPr>
            <a:picLocks noChangeAspect="1"/>
          </p:cNvPicPr>
          <p:nvPr/>
        </p:nvPicPr>
        <p:blipFill>
          <a:blip r:embed="rId17"/>
          <a:stretch>
            <a:fillRect/>
          </a:stretch>
        </p:blipFill>
        <p:spPr>
          <a:xfrm>
            <a:off x="8897666" y="4492795"/>
            <a:ext cx="1428750" cy="1111250"/>
          </a:xfrm>
          <a:prstGeom prst="rect">
            <a:avLst/>
          </a:prstGeom>
        </p:spPr>
      </p:pic>
      <p:pic>
        <p:nvPicPr>
          <p:cNvPr id="25" name="Picture 24">
            <a:extLst>
              <a:ext uri="{FF2B5EF4-FFF2-40B4-BE49-F238E27FC236}">
                <a16:creationId xmlns:a16="http://schemas.microsoft.com/office/drawing/2014/main" id="{371C65A9-A6A3-4044-B137-AAD596CC5E9B}"/>
              </a:ext>
            </a:extLst>
          </p:cNvPr>
          <p:cNvPicPr>
            <a:picLocks noChangeAspect="1"/>
          </p:cNvPicPr>
          <p:nvPr/>
        </p:nvPicPr>
        <p:blipFill>
          <a:blip r:embed="rId18"/>
          <a:stretch>
            <a:fillRect/>
          </a:stretch>
        </p:blipFill>
        <p:spPr>
          <a:xfrm>
            <a:off x="4878414" y="5541518"/>
            <a:ext cx="2301972" cy="1294859"/>
          </a:xfrm>
          <a:prstGeom prst="rect">
            <a:avLst/>
          </a:prstGeom>
        </p:spPr>
      </p:pic>
      <p:pic>
        <p:nvPicPr>
          <p:cNvPr id="26" name="Picture 25">
            <a:extLst>
              <a:ext uri="{FF2B5EF4-FFF2-40B4-BE49-F238E27FC236}">
                <a16:creationId xmlns:a16="http://schemas.microsoft.com/office/drawing/2014/main" id="{06761376-57F6-4443-B27D-7AE16CD92FC6}"/>
              </a:ext>
            </a:extLst>
          </p:cNvPr>
          <p:cNvPicPr>
            <a:picLocks noChangeAspect="1"/>
          </p:cNvPicPr>
          <p:nvPr/>
        </p:nvPicPr>
        <p:blipFill>
          <a:blip r:embed="rId19"/>
          <a:stretch>
            <a:fillRect/>
          </a:stretch>
        </p:blipFill>
        <p:spPr>
          <a:xfrm>
            <a:off x="5785338" y="3840230"/>
            <a:ext cx="1182960" cy="1763815"/>
          </a:xfrm>
          <a:prstGeom prst="rect">
            <a:avLst/>
          </a:prstGeom>
        </p:spPr>
      </p:pic>
      <p:pic>
        <p:nvPicPr>
          <p:cNvPr id="27" name="Picture 26">
            <a:extLst>
              <a:ext uri="{FF2B5EF4-FFF2-40B4-BE49-F238E27FC236}">
                <a16:creationId xmlns:a16="http://schemas.microsoft.com/office/drawing/2014/main" id="{EB412F3D-1214-B44E-84A3-4C06E877DAA7}"/>
              </a:ext>
            </a:extLst>
          </p:cNvPr>
          <p:cNvPicPr>
            <a:picLocks noChangeAspect="1"/>
          </p:cNvPicPr>
          <p:nvPr/>
        </p:nvPicPr>
        <p:blipFill>
          <a:blip r:embed="rId20"/>
          <a:stretch>
            <a:fillRect/>
          </a:stretch>
        </p:blipFill>
        <p:spPr>
          <a:xfrm>
            <a:off x="2919848" y="5134635"/>
            <a:ext cx="1155700" cy="1739900"/>
          </a:xfrm>
          <a:prstGeom prst="rect">
            <a:avLst/>
          </a:prstGeom>
        </p:spPr>
      </p:pic>
      <p:pic>
        <p:nvPicPr>
          <p:cNvPr id="28" name="Picture 27">
            <a:extLst>
              <a:ext uri="{FF2B5EF4-FFF2-40B4-BE49-F238E27FC236}">
                <a16:creationId xmlns:a16="http://schemas.microsoft.com/office/drawing/2014/main" id="{C9F9A63A-4A58-6645-84EB-2B9CE7E748F8}"/>
              </a:ext>
            </a:extLst>
          </p:cNvPr>
          <p:cNvPicPr>
            <a:picLocks noChangeAspect="1"/>
          </p:cNvPicPr>
          <p:nvPr/>
        </p:nvPicPr>
        <p:blipFill>
          <a:blip r:embed="rId21"/>
          <a:stretch>
            <a:fillRect/>
          </a:stretch>
        </p:blipFill>
        <p:spPr>
          <a:xfrm>
            <a:off x="17266" y="5718319"/>
            <a:ext cx="1649568" cy="1143700"/>
          </a:xfrm>
          <a:prstGeom prst="rect">
            <a:avLst/>
          </a:prstGeom>
        </p:spPr>
      </p:pic>
      <p:pic>
        <p:nvPicPr>
          <p:cNvPr id="13" name="Picture 12">
            <a:extLst>
              <a:ext uri="{FF2B5EF4-FFF2-40B4-BE49-F238E27FC236}">
                <a16:creationId xmlns:a16="http://schemas.microsoft.com/office/drawing/2014/main" id="{48BB6ABC-D6E3-3540-855A-38F5FAA66781}"/>
              </a:ext>
            </a:extLst>
          </p:cNvPr>
          <p:cNvPicPr>
            <a:picLocks noChangeAspect="1"/>
          </p:cNvPicPr>
          <p:nvPr/>
        </p:nvPicPr>
        <p:blipFill>
          <a:blip r:embed="rId22"/>
          <a:stretch>
            <a:fillRect/>
          </a:stretch>
        </p:blipFill>
        <p:spPr>
          <a:xfrm>
            <a:off x="4302817" y="4788116"/>
            <a:ext cx="1385153" cy="1736610"/>
          </a:xfrm>
          <a:prstGeom prst="rect">
            <a:avLst/>
          </a:prstGeom>
        </p:spPr>
      </p:pic>
      <p:pic>
        <p:nvPicPr>
          <p:cNvPr id="8" name="Picture 7">
            <a:extLst>
              <a:ext uri="{FF2B5EF4-FFF2-40B4-BE49-F238E27FC236}">
                <a16:creationId xmlns:a16="http://schemas.microsoft.com/office/drawing/2014/main" id="{A59DBBD9-6906-2AB9-C0B4-C80609EBE782}"/>
              </a:ext>
            </a:extLst>
          </p:cNvPr>
          <p:cNvPicPr>
            <a:picLocks noChangeAspect="1"/>
          </p:cNvPicPr>
          <p:nvPr/>
        </p:nvPicPr>
        <p:blipFill>
          <a:blip r:embed="rId23"/>
          <a:stretch>
            <a:fillRect/>
          </a:stretch>
        </p:blipFill>
        <p:spPr>
          <a:xfrm>
            <a:off x="10701198" y="3664485"/>
            <a:ext cx="1245819" cy="1877034"/>
          </a:xfrm>
          <a:prstGeom prst="rect">
            <a:avLst/>
          </a:prstGeom>
        </p:spPr>
      </p:pic>
    </p:spTree>
    <p:extLst>
      <p:ext uri="{BB962C8B-B14F-4D97-AF65-F5344CB8AC3E}">
        <p14:creationId xmlns:p14="http://schemas.microsoft.com/office/powerpoint/2010/main" val="3609262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043" y="828050"/>
            <a:ext cx="9252154" cy="1016654"/>
          </a:xfrm>
        </p:spPr>
        <p:txBody>
          <a:bodyPr>
            <a:normAutofit/>
          </a:bodyPr>
          <a:lstStyle/>
          <a:p>
            <a:pPr algn="ctr">
              <a:lnSpc>
                <a:spcPct val="90000"/>
              </a:lnSpc>
            </a:pPr>
            <a:r>
              <a:rPr lang="en-US" sz="3300" dirty="0"/>
              <a:t>RETHINKING DIET CULTURE</a:t>
            </a:r>
            <a:br>
              <a:rPr lang="en-US" sz="3300" dirty="0"/>
            </a:br>
            <a:r>
              <a:rPr lang="en-US" sz="3300" dirty="0"/>
              <a:t>AND OUR OWN ATTITUDES </a:t>
            </a:r>
          </a:p>
        </p:txBody>
      </p:sp>
      <p:sp>
        <p:nvSpPr>
          <p:cNvPr id="3" name="Content Placeholder 2"/>
          <p:cNvSpPr>
            <a:spLocks noGrp="1"/>
          </p:cNvSpPr>
          <p:nvPr>
            <p:ph idx="1"/>
          </p:nvPr>
        </p:nvSpPr>
        <p:spPr>
          <a:xfrm>
            <a:off x="648931" y="2548281"/>
            <a:ext cx="10950034" cy="4178484"/>
          </a:xfrm>
        </p:spPr>
        <p:txBody>
          <a:bodyPr>
            <a:normAutofit fontScale="92500" lnSpcReduction="10000"/>
          </a:bodyPr>
          <a:lstStyle/>
          <a:p>
            <a:pPr marL="45720" indent="0">
              <a:lnSpc>
                <a:spcPct val="90000"/>
              </a:lnSpc>
              <a:buNone/>
            </a:pPr>
            <a:endParaRPr lang="en-US" sz="1300" i="1" dirty="0">
              <a:solidFill>
                <a:schemeClr val="bg1"/>
              </a:solidFill>
            </a:endParaRPr>
          </a:p>
          <a:p>
            <a:pPr marL="45720" indent="0">
              <a:lnSpc>
                <a:spcPct val="90000"/>
              </a:lnSpc>
              <a:buNone/>
            </a:pPr>
            <a:r>
              <a:rPr lang="en-US" sz="1800" i="1" dirty="0">
                <a:solidFill>
                  <a:schemeClr val="bg1"/>
                </a:solidFill>
              </a:rPr>
              <a:t>When it comes to dieting, food and weight, what we say, what we do, and even what we think affects what we communicate to our clients, our peers, and our children.</a:t>
            </a:r>
          </a:p>
          <a:p>
            <a:pPr marL="45720" indent="0">
              <a:lnSpc>
                <a:spcPct val="90000"/>
              </a:lnSpc>
              <a:buNone/>
            </a:pPr>
            <a:endParaRPr lang="en-US" sz="1800" i="1" dirty="0">
              <a:solidFill>
                <a:schemeClr val="bg1"/>
              </a:solidFill>
            </a:endParaRPr>
          </a:p>
          <a:p>
            <a:pPr marL="45720" indent="0">
              <a:lnSpc>
                <a:spcPct val="90000"/>
              </a:lnSpc>
              <a:buNone/>
            </a:pPr>
            <a:endParaRPr lang="en-US" sz="1800" i="1" dirty="0">
              <a:solidFill>
                <a:schemeClr val="bg1"/>
              </a:solidFill>
            </a:endParaRPr>
          </a:p>
          <a:p>
            <a:pPr marL="45720" indent="0">
              <a:lnSpc>
                <a:spcPct val="90000"/>
              </a:lnSpc>
              <a:buNone/>
            </a:pPr>
            <a:endParaRPr lang="en-US" sz="1800" i="1" dirty="0">
              <a:solidFill>
                <a:schemeClr val="bg1"/>
              </a:solidFill>
            </a:endParaRPr>
          </a:p>
          <a:p>
            <a:pPr marL="45720" indent="0">
              <a:lnSpc>
                <a:spcPct val="90000"/>
              </a:lnSpc>
              <a:buNone/>
            </a:pPr>
            <a:endParaRPr lang="en-US" sz="1800" i="1" dirty="0">
              <a:solidFill>
                <a:schemeClr val="bg1"/>
              </a:solidFill>
            </a:endParaRPr>
          </a:p>
          <a:p>
            <a:pPr marL="45720" indent="0">
              <a:lnSpc>
                <a:spcPct val="90000"/>
              </a:lnSpc>
              <a:buNone/>
            </a:pPr>
            <a:endParaRPr lang="en-US" sz="1800" i="1" dirty="0">
              <a:solidFill>
                <a:schemeClr val="bg1"/>
              </a:solidFill>
            </a:endParaRPr>
          </a:p>
          <a:p>
            <a:pPr marL="45720" indent="0">
              <a:lnSpc>
                <a:spcPct val="90000"/>
              </a:lnSpc>
              <a:buNone/>
            </a:pPr>
            <a:endParaRPr lang="en-US" sz="1800" i="1" dirty="0">
              <a:solidFill>
                <a:schemeClr val="bg1"/>
              </a:solidFill>
            </a:endParaRPr>
          </a:p>
          <a:p>
            <a:pPr marL="45720" indent="0">
              <a:lnSpc>
                <a:spcPct val="90000"/>
              </a:lnSpc>
              <a:buNone/>
            </a:pPr>
            <a:endParaRPr lang="en-US" sz="1800" i="1" dirty="0">
              <a:solidFill>
                <a:schemeClr val="bg1"/>
              </a:solidFill>
            </a:endParaRPr>
          </a:p>
          <a:p>
            <a:pPr marL="45720" indent="0">
              <a:lnSpc>
                <a:spcPct val="90000"/>
              </a:lnSpc>
              <a:buNone/>
            </a:pPr>
            <a:endParaRPr lang="en-US" sz="1800" i="1" dirty="0">
              <a:solidFill>
                <a:schemeClr val="bg1"/>
              </a:solidFill>
            </a:endParaRPr>
          </a:p>
          <a:p>
            <a:pPr marL="45720" indent="0">
              <a:lnSpc>
                <a:spcPct val="90000"/>
              </a:lnSpc>
              <a:buNone/>
            </a:pPr>
            <a:r>
              <a:rPr lang="en-US" sz="1800" i="1" dirty="0">
                <a:solidFill>
                  <a:schemeClr val="bg1"/>
                </a:solidFill>
              </a:rPr>
              <a:t>Be gentle with yourself. Stay compassionate. But don’t stay complicit. Do the work—for your clients, you children, yourself.</a:t>
            </a:r>
          </a:p>
          <a:p>
            <a:pPr marL="45720" indent="0">
              <a:lnSpc>
                <a:spcPct val="90000"/>
              </a:lnSpc>
              <a:buNone/>
            </a:pPr>
            <a:endParaRPr lang="en-US" sz="1300" i="1" dirty="0">
              <a:solidFill>
                <a:schemeClr val="bg1"/>
              </a:solidFill>
            </a:endParaRPr>
          </a:p>
        </p:txBody>
      </p:sp>
      <p:pic>
        <p:nvPicPr>
          <p:cNvPr id="4" name="Picture 3"/>
          <p:cNvPicPr>
            <a:picLocks noChangeAspect="1"/>
          </p:cNvPicPr>
          <p:nvPr/>
        </p:nvPicPr>
        <p:blipFill>
          <a:blip r:embed="rId2"/>
          <a:stretch>
            <a:fillRect/>
          </a:stretch>
        </p:blipFill>
        <p:spPr>
          <a:xfrm>
            <a:off x="3876284" y="3573756"/>
            <a:ext cx="3413671" cy="2127534"/>
          </a:xfrm>
          <a:prstGeom prst="rect">
            <a:avLst/>
          </a:prstGeom>
          <a:effectLst/>
        </p:spPr>
      </p:pic>
    </p:spTree>
    <p:extLst>
      <p:ext uri="{BB962C8B-B14F-4D97-AF65-F5344CB8AC3E}">
        <p14:creationId xmlns:p14="http://schemas.microsoft.com/office/powerpoint/2010/main" val="1837615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0138-79A2-45AC-9F53-E4EF4ADA3967}"/>
              </a:ext>
            </a:extLst>
          </p:cNvPr>
          <p:cNvSpPr>
            <a:spLocks noGrp="1"/>
          </p:cNvSpPr>
          <p:nvPr>
            <p:ph type="title"/>
          </p:nvPr>
        </p:nvSpPr>
        <p:spPr/>
        <p:txBody>
          <a:bodyPr/>
          <a:lstStyle/>
          <a:p>
            <a:pPr algn="ctr"/>
            <a:r>
              <a:rPr lang="en-US" dirty="0"/>
              <a:t>AN INVITATION</a:t>
            </a:r>
          </a:p>
        </p:txBody>
      </p:sp>
      <p:sp>
        <p:nvSpPr>
          <p:cNvPr id="3" name="Content Placeholder 2">
            <a:extLst>
              <a:ext uri="{FF2B5EF4-FFF2-40B4-BE49-F238E27FC236}">
                <a16:creationId xmlns:a16="http://schemas.microsoft.com/office/drawing/2014/main" id="{C7A96AEA-F1F2-C7D3-0473-E7418FA7CF1A}"/>
              </a:ext>
            </a:extLst>
          </p:cNvPr>
          <p:cNvSpPr>
            <a:spLocks noGrp="1"/>
          </p:cNvSpPr>
          <p:nvPr>
            <p:ph idx="1"/>
          </p:nvPr>
        </p:nvSpPr>
        <p:spPr>
          <a:xfrm>
            <a:off x="951470" y="2548281"/>
            <a:ext cx="8964897" cy="3471519"/>
          </a:xfrm>
        </p:spPr>
        <p:txBody>
          <a:bodyPr>
            <a:normAutofit lnSpcReduction="10000"/>
          </a:bodyPr>
          <a:lstStyle/>
          <a:p>
            <a:r>
              <a:rPr lang="en-US" dirty="0"/>
              <a:t>PRACTICE COMPASSION</a:t>
            </a:r>
          </a:p>
          <a:p>
            <a:endParaRPr lang="en-US" dirty="0"/>
          </a:p>
          <a:p>
            <a:r>
              <a:rPr lang="en-US" dirty="0"/>
              <a:t>FOLLOW THE SCIENCE</a:t>
            </a:r>
          </a:p>
          <a:p>
            <a:endParaRPr lang="en-US" dirty="0"/>
          </a:p>
          <a:p>
            <a:r>
              <a:rPr lang="en-US" dirty="0"/>
              <a:t>EMBRACE THE OPPORTUNITIES</a:t>
            </a:r>
          </a:p>
          <a:p>
            <a:endParaRPr lang="en-US" dirty="0"/>
          </a:p>
          <a:p>
            <a:pPr marL="0" indent="0">
              <a:buNone/>
            </a:pPr>
            <a:r>
              <a:rPr lang="en-US" dirty="0"/>
              <a:t>“Do the best you can until you know </a:t>
            </a:r>
          </a:p>
          <a:p>
            <a:pPr marL="0" indent="0">
              <a:buNone/>
            </a:pPr>
            <a:r>
              <a:rPr lang="en-US" dirty="0"/>
              <a:t>better. Then when you know better, do</a:t>
            </a:r>
          </a:p>
          <a:p>
            <a:pPr marL="0" indent="0">
              <a:buNone/>
            </a:pPr>
            <a:r>
              <a:rPr lang="en-US" dirty="0"/>
              <a:t> better.”   ---Maya Angelou</a:t>
            </a:r>
          </a:p>
        </p:txBody>
      </p:sp>
      <p:pic>
        <p:nvPicPr>
          <p:cNvPr id="4" name="Picture 3">
            <a:extLst>
              <a:ext uri="{FF2B5EF4-FFF2-40B4-BE49-F238E27FC236}">
                <a16:creationId xmlns:a16="http://schemas.microsoft.com/office/drawing/2014/main" id="{F7E93F30-B5FB-8807-B9FA-3937FC6C5A07}"/>
              </a:ext>
            </a:extLst>
          </p:cNvPr>
          <p:cNvPicPr>
            <a:picLocks noChangeAspect="1"/>
          </p:cNvPicPr>
          <p:nvPr/>
        </p:nvPicPr>
        <p:blipFill>
          <a:blip r:embed="rId2"/>
          <a:stretch>
            <a:fillRect/>
          </a:stretch>
        </p:blipFill>
        <p:spPr>
          <a:xfrm>
            <a:off x="6571812" y="2548281"/>
            <a:ext cx="4491834" cy="3662018"/>
          </a:xfrm>
          <a:prstGeom prst="rect">
            <a:avLst/>
          </a:prstGeom>
          <a:effectLst/>
        </p:spPr>
      </p:pic>
    </p:spTree>
    <p:extLst>
      <p:ext uri="{BB962C8B-B14F-4D97-AF65-F5344CB8AC3E}">
        <p14:creationId xmlns:p14="http://schemas.microsoft.com/office/powerpoint/2010/main" val="927263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BEYOND </a:t>
            </a:r>
            <a:r>
              <a:rPr lang="en-US"/>
              <a:t>THE CLINICAL</a:t>
            </a:r>
            <a:endParaRPr lang="en-US" dirty="0"/>
          </a:p>
        </p:txBody>
      </p:sp>
      <p:sp>
        <p:nvSpPr>
          <p:cNvPr id="4" name="Content Placeholder 3"/>
          <p:cNvSpPr>
            <a:spLocks noGrp="1"/>
          </p:cNvSpPr>
          <p:nvPr>
            <p:ph idx="1"/>
          </p:nvPr>
        </p:nvSpPr>
        <p:spPr/>
        <p:txBody>
          <a:bodyPr>
            <a:normAutofit/>
          </a:bodyPr>
          <a:lstStyle/>
          <a:p>
            <a:pPr marL="0" indent="0" algn="ctr">
              <a:buNone/>
            </a:pPr>
            <a:r>
              <a:rPr lang="en-US" sz="3200" dirty="0"/>
              <a:t>YOU are the pebble that creates the ripples…</a:t>
            </a:r>
          </a:p>
        </p:txBody>
      </p:sp>
      <p:pic>
        <p:nvPicPr>
          <p:cNvPr id="6" name="Picture 5"/>
          <p:cNvPicPr>
            <a:picLocks noChangeAspect="1"/>
          </p:cNvPicPr>
          <p:nvPr/>
        </p:nvPicPr>
        <p:blipFill>
          <a:blip r:embed="rId2"/>
          <a:stretch>
            <a:fillRect/>
          </a:stretch>
        </p:blipFill>
        <p:spPr>
          <a:xfrm>
            <a:off x="3956004" y="3780417"/>
            <a:ext cx="4025118" cy="2757206"/>
          </a:xfrm>
          <a:prstGeom prst="rect">
            <a:avLst/>
          </a:prstGeom>
        </p:spPr>
      </p:pic>
    </p:spTree>
    <p:extLst>
      <p:ext uri="{BB962C8B-B14F-4D97-AF65-F5344CB8AC3E}">
        <p14:creationId xmlns:p14="http://schemas.microsoft.com/office/powerpoint/2010/main" val="80633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9ECF-6901-7C0F-5576-05022BF39F6A}"/>
              </a:ext>
            </a:extLst>
          </p:cNvPr>
          <p:cNvSpPr>
            <a:spLocks noGrp="1"/>
          </p:cNvSpPr>
          <p:nvPr>
            <p:ph type="title"/>
          </p:nvPr>
        </p:nvSpPr>
        <p:spPr>
          <a:xfrm>
            <a:off x="1103312" y="452718"/>
            <a:ext cx="8947522" cy="1400530"/>
          </a:xfrm>
        </p:spPr>
        <p:txBody>
          <a:bodyPr anchor="ctr">
            <a:normAutofit/>
          </a:bodyPr>
          <a:lstStyle/>
          <a:p>
            <a:pPr algn="ctr"/>
            <a:r>
              <a:rPr lang="en-US" dirty="0">
                <a:solidFill>
                  <a:srgbClr val="FFFFFF"/>
                </a:solidFill>
              </a:rPr>
              <a:t>ATYPICAL ANOREXIA</a:t>
            </a:r>
          </a:p>
        </p:txBody>
      </p:sp>
      <p:sp>
        <p:nvSpPr>
          <p:cNvPr id="7" name="Content Placeholder 6">
            <a:extLst>
              <a:ext uri="{FF2B5EF4-FFF2-40B4-BE49-F238E27FC236}">
                <a16:creationId xmlns:a16="http://schemas.microsoft.com/office/drawing/2014/main" id="{6E486066-CAC3-0C24-2D25-8D207B1C236A}"/>
              </a:ext>
            </a:extLst>
          </p:cNvPr>
          <p:cNvSpPr>
            <a:spLocks noGrp="1"/>
          </p:cNvSpPr>
          <p:nvPr>
            <p:ph idx="1"/>
          </p:nvPr>
        </p:nvSpPr>
        <p:spPr>
          <a:xfrm>
            <a:off x="1103312" y="2603230"/>
            <a:ext cx="9696493" cy="4155916"/>
          </a:xfrm>
        </p:spPr>
        <p:txBody>
          <a:bodyPr/>
          <a:lstStyle/>
          <a:p>
            <a:pPr marL="0" indent="0" algn="ctr">
              <a:buNone/>
            </a:pPr>
            <a:r>
              <a:rPr lang="en-US" sz="2400" b="1" dirty="0"/>
              <a:t>‘YOU DON’T LOOK ANOREXIC’</a:t>
            </a:r>
          </a:p>
          <a:p>
            <a:pPr marL="0" indent="0">
              <a:buNone/>
            </a:pPr>
            <a:r>
              <a:rPr lang="en-US" dirty="0"/>
              <a:t>New research shows our assumptions about eating disorders are wrong—and that many larger-bodied people are starving themselves. </a:t>
            </a:r>
            <a:r>
              <a:rPr lang="en-US" sz="1200" dirty="0"/>
              <a:t>(NYTimes Magazine, 10/18/22)</a:t>
            </a:r>
          </a:p>
        </p:txBody>
      </p:sp>
      <p:pic>
        <p:nvPicPr>
          <p:cNvPr id="9" name="Picture 8">
            <a:extLst>
              <a:ext uri="{FF2B5EF4-FFF2-40B4-BE49-F238E27FC236}">
                <a16:creationId xmlns:a16="http://schemas.microsoft.com/office/drawing/2014/main" id="{D870D979-4E0F-7416-835D-8DE71BF7B291}"/>
              </a:ext>
            </a:extLst>
          </p:cNvPr>
          <p:cNvPicPr>
            <a:picLocks noChangeAspect="1"/>
          </p:cNvPicPr>
          <p:nvPr/>
        </p:nvPicPr>
        <p:blipFill>
          <a:blip r:embed="rId2"/>
          <a:stretch>
            <a:fillRect/>
          </a:stretch>
        </p:blipFill>
        <p:spPr>
          <a:xfrm>
            <a:off x="3508334" y="3970597"/>
            <a:ext cx="2068739" cy="2585924"/>
          </a:xfrm>
          <a:prstGeom prst="rect">
            <a:avLst/>
          </a:prstGeom>
        </p:spPr>
      </p:pic>
      <p:pic>
        <p:nvPicPr>
          <p:cNvPr id="11" name="Picture 10">
            <a:extLst>
              <a:ext uri="{FF2B5EF4-FFF2-40B4-BE49-F238E27FC236}">
                <a16:creationId xmlns:a16="http://schemas.microsoft.com/office/drawing/2014/main" id="{CB63F495-8CE6-9C26-89F0-E6CCBA4214A8}"/>
              </a:ext>
            </a:extLst>
          </p:cNvPr>
          <p:cNvPicPr>
            <a:picLocks noChangeAspect="1"/>
          </p:cNvPicPr>
          <p:nvPr/>
        </p:nvPicPr>
        <p:blipFill>
          <a:blip r:embed="rId3"/>
          <a:stretch>
            <a:fillRect/>
          </a:stretch>
        </p:blipFill>
        <p:spPr>
          <a:xfrm>
            <a:off x="6188327" y="3970598"/>
            <a:ext cx="2068740" cy="2585924"/>
          </a:xfrm>
          <a:prstGeom prst="rect">
            <a:avLst/>
          </a:prstGeom>
        </p:spPr>
      </p:pic>
    </p:spTree>
    <p:extLst>
      <p:ext uri="{BB962C8B-B14F-4D97-AF65-F5344CB8AC3E}">
        <p14:creationId xmlns:p14="http://schemas.microsoft.com/office/powerpoint/2010/main" val="1168887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81540" y="2435087"/>
            <a:ext cx="8637104" cy="4033400"/>
          </a:xfrm>
        </p:spPr>
        <p:txBody>
          <a:bodyPr>
            <a:normAutofit/>
          </a:bodyPr>
          <a:lstStyle/>
          <a:p>
            <a:r>
              <a:rPr lang="en-US" b="1" dirty="0"/>
              <a:t>Skipping meals</a:t>
            </a:r>
          </a:p>
          <a:p>
            <a:r>
              <a:rPr lang="en-US" b="1" dirty="0"/>
              <a:t>Over-exercising</a:t>
            </a:r>
          </a:p>
          <a:p>
            <a:r>
              <a:rPr lang="en-US" b="1" dirty="0"/>
              <a:t>Fasting</a:t>
            </a:r>
          </a:p>
          <a:p>
            <a:r>
              <a:rPr lang="en-US" b="1" dirty="0"/>
              <a:t>Eliminating Food Groups (without a medical reason)</a:t>
            </a:r>
          </a:p>
          <a:p>
            <a:r>
              <a:rPr lang="en-US" b="1" dirty="0"/>
              <a:t>Disconnected From Hunger/Fullness</a:t>
            </a:r>
          </a:p>
          <a:p>
            <a:r>
              <a:rPr lang="en-US" b="1" dirty="0"/>
              <a:t>Eating to Discomfort</a:t>
            </a:r>
          </a:p>
          <a:p>
            <a:r>
              <a:rPr lang="en-US" b="1" dirty="0"/>
              <a:t>Rigidity (</a:t>
            </a:r>
            <a:r>
              <a:rPr lang="en-US" b="1" dirty="0" err="1"/>
              <a:t>Orthorexia</a:t>
            </a:r>
            <a:r>
              <a:rPr lang="en-US" b="1" dirty="0"/>
              <a:t>)</a:t>
            </a:r>
          </a:p>
          <a:p>
            <a:r>
              <a:rPr lang="en-US" b="1" dirty="0"/>
              <a:t>Dieting</a:t>
            </a:r>
          </a:p>
          <a:p>
            <a:r>
              <a:rPr lang="en-US" b="1" dirty="0"/>
              <a:t>Guilt</a:t>
            </a:r>
          </a:p>
          <a:p>
            <a:endParaRPr lang="en-US" dirty="0"/>
          </a:p>
        </p:txBody>
      </p:sp>
      <p:sp>
        <p:nvSpPr>
          <p:cNvPr id="3" name="Title 2"/>
          <p:cNvSpPr>
            <a:spLocks noGrp="1"/>
          </p:cNvSpPr>
          <p:nvPr>
            <p:ph type="title"/>
          </p:nvPr>
        </p:nvSpPr>
        <p:spPr/>
        <p:txBody>
          <a:bodyPr>
            <a:noAutofit/>
          </a:bodyPr>
          <a:lstStyle/>
          <a:p>
            <a:pPr algn="ctr"/>
            <a:r>
              <a:rPr lang="en-US" sz="4000" dirty="0"/>
              <a:t>SUB-CLINICAL DISORDERED EATING PATTERNS</a:t>
            </a:r>
          </a:p>
        </p:txBody>
      </p:sp>
      <p:pic>
        <p:nvPicPr>
          <p:cNvPr id="4" name="Picture 3"/>
          <p:cNvPicPr>
            <a:picLocks noChangeAspect="1"/>
          </p:cNvPicPr>
          <p:nvPr/>
        </p:nvPicPr>
        <p:blipFill>
          <a:blip r:embed="rId3"/>
          <a:stretch>
            <a:fillRect/>
          </a:stretch>
        </p:blipFill>
        <p:spPr>
          <a:xfrm>
            <a:off x="6329814" y="4162521"/>
            <a:ext cx="2675292" cy="2140234"/>
          </a:xfrm>
          <a:prstGeom prst="rect">
            <a:avLst/>
          </a:prstGeom>
        </p:spPr>
      </p:pic>
    </p:spTree>
    <p:extLst>
      <p:ext uri="{BB962C8B-B14F-4D97-AF65-F5344CB8AC3E}">
        <p14:creationId xmlns:p14="http://schemas.microsoft.com/office/powerpoint/2010/main" val="349327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pPr algn="ctr"/>
            <a:r>
              <a:rPr lang="en-US" dirty="0"/>
              <a:t>THE CULTURAL BACKDROP</a:t>
            </a:r>
          </a:p>
        </p:txBody>
      </p:sp>
      <p:pic>
        <p:nvPicPr>
          <p:cNvPr id="4" name="Content Placeholder 3"/>
          <p:cNvPicPr>
            <a:picLocks noGrp="1" noChangeAspect="1"/>
          </p:cNvPicPr>
          <p:nvPr/>
        </p:nvPicPr>
        <p:blipFill>
          <a:blip r:embed="rId2"/>
          <a:srcRect l="2421" r="2421"/>
          <a:stretch>
            <a:fillRect/>
          </a:stretch>
        </p:blipFill>
        <p:spPr>
          <a:xfrm>
            <a:off x="2025926" y="2380919"/>
            <a:ext cx="8140147" cy="4477081"/>
          </a:xfrm>
          <a:prstGeom prst="rect">
            <a:avLst/>
          </a:prstGeom>
        </p:spPr>
      </p:pic>
    </p:spTree>
    <p:extLst>
      <p:ext uri="{BB962C8B-B14F-4D97-AF65-F5344CB8AC3E}">
        <p14:creationId xmlns:p14="http://schemas.microsoft.com/office/powerpoint/2010/main" val="402679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CULTURAL BACKDROP </a:t>
            </a:r>
          </a:p>
        </p:txBody>
      </p:sp>
      <p:pic>
        <p:nvPicPr>
          <p:cNvPr id="6" name="Picture 5"/>
          <p:cNvPicPr>
            <a:picLocks noChangeAspect="1"/>
          </p:cNvPicPr>
          <p:nvPr/>
        </p:nvPicPr>
        <p:blipFill>
          <a:blip r:embed="rId2"/>
          <a:stretch>
            <a:fillRect/>
          </a:stretch>
        </p:blipFill>
        <p:spPr>
          <a:xfrm>
            <a:off x="1524001" y="2141836"/>
            <a:ext cx="2944963" cy="4003308"/>
          </a:xfrm>
          <a:prstGeom prst="rect">
            <a:avLst/>
          </a:prstGeom>
        </p:spPr>
      </p:pic>
      <p:pic>
        <p:nvPicPr>
          <p:cNvPr id="7" name="Picture 6"/>
          <p:cNvPicPr>
            <a:picLocks noChangeAspect="1"/>
          </p:cNvPicPr>
          <p:nvPr/>
        </p:nvPicPr>
        <p:blipFill>
          <a:blip r:embed="rId3"/>
          <a:stretch>
            <a:fillRect/>
          </a:stretch>
        </p:blipFill>
        <p:spPr>
          <a:xfrm>
            <a:off x="4468964" y="2141836"/>
            <a:ext cx="2998617" cy="4003308"/>
          </a:xfrm>
          <a:prstGeom prst="rect">
            <a:avLst/>
          </a:prstGeom>
        </p:spPr>
      </p:pic>
      <p:pic>
        <p:nvPicPr>
          <p:cNvPr id="8" name="Picture 7"/>
          <p:cNvPicPr>
            <a:picLocks noChangeAspect="1"/>
          </p:cNvPicPr>
          <p:nvPr/>
        </p:nvPicPr>
        <p:blipFill>
          <a:blip r:embed="rId4"/>
          <a:stretch>
            <a:fillRect/>
          </a:stretch>
        </p:blipFill>
        <p:spPr>
          <a:xfrm>
            <a:off x="7467580" y="2068444"/>
            <a:ext cx="2997200" cy="4076700"/>
          </a:xfrm>
          <a:prstGeom prst="rect">
            <a:avLst/>
          </a:prstGeom>
        </p:spPr>
      </p:pic>
    </p:spTree>
    <p:extLst>
      <p:ext uri="{BB962C8B-B14F-4D97-AF65-F5344CB8AC3E}">
        <p14:creationId xmlns:p14="http://schemas.microsoft.com/office/powerpoint/2010/main" val="12186011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{419DA5D1-C35E-DF4E-B475-3ABAB61D3AC7}tf10001076</Template>
  <TotalTime>1569</TotalTime>
  <Words>2579</Words>
  <Application>Microsoft Macintosh PowerPoint</Application>
  <PresentationFormat>Widescreen</PresentationFormat>
  <Paragraphs>427</Paragraphs>
  <Slides>57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Century Gothic</vt:lpstr>
      <vt:lpstr>Wingdings</vt:lpstr>
      <vt:lpstr>Wingdings 3</vt:lpstr>
      <vt:lpstr>Ion Boardroom</vt:lpstr>
      <vt:lpstr>HEALING CHRONIC DIETING, EMOTIONAL EATING, AND BODY SHAME </vt:lpstr>
      <vt:lpstr>PowerPoint Presentation</vt:lpstr>
      <vt:lpstr>OUR CLIENTS</vt:lpstr>
      <vt:lpstr>WHAT IS BED?</vt:lpstr>
      <vt:lpstr>WHY THE DSM V MATTERS</vt:lpstr>
      <vt:lpstr>ATYPICAL ANOREXIA</vt:lpstr>
      <vt:lpstr>SUB-CLINICAL DISORDERED EATING PATTERNS</vt:lpstr>
      <vt:lpstr>THE CULTURAL BACKDROP</vt:lpstr>
      <vt:lpstr>THE CULTURAL BACKDROP </vt:lpstr>
      <vt:lpstr>THE CULTURAL BACKDROP</vt:lpstr>
      <vt:lpstr>WHAT’S NEW THIS YEAR?</vt:lpstr>
      <vt:lpstr>CULTURAL SUBJECTIVITY</vt:lpstr>
      <vt:lpstr>VOGUE INTRODUCES TWIGGY</vt:lpstr>
      <vt:lpstr>WHAT ARE THE MESSAGES?</vt:lpstr>
      <vt:lpstr>WHAT ARE THE CONTRADICTIONS?</vt:lpstr>
      <vt:lpstr>WHAT DOES EMPOWERMENT  LOOK LIKE?</vt:lpstr>
      <vt:lpstr> DIET CULTURE DEFINITION</vt:lpstr>
      <vt:lpstr>DIET CULTURE AND  THE WELLNESS INDUSTRY</vt:lpstr>
      <vt:lpstr>WHAT IS A DIET?</vt:lpstr>
      <vt:lpstr>DEPRIVATION</vt:lpstr>
      <vt:lpstr>UNDERSTANDING DIET FAILURE</vt:lpstr>
      <vt:lpstr>UNDERSTANDING DIET FAILURE</vt:lpstr>
      <vt:lpstr>The Pink Elephant</vt:lpstr>
      <vt:lpstr>WHY DIETS FAIL</vt:lpstr>
      <vt:lpstr>   THE DIET CYCLE</vt:lpstr>
      <vt:lpstr>PowerPoint Presentation</vt:lpstr>
      <vt:lpstr>THE DIET MINDSET VS. ATTUNED EATING</vt:lpstr>
      <vt:lpstr>LEARN THE STEPS OF ATTUNED EATING</vt:lpstr>
      <vt:lpstr>WHEN</vt:lpstr>
      <vt:lpstr>WHAT</vt:lpstr>
      <vt:lpstr>EATING STYLES</vt:lpstr>
      <vt:lpstr>HOW MUCH</vt:lpstr>
      <vt:lpstr>UNDERSTAND EMOTIONAL ASPECTS</vt:lpstr>
      <vt:lpstr>THE USE OF FOOD FOR AFFECT REGULATION</vt:lpstr>
      <vt:lpstr>THE TRANSLATION OF FEELINGS INTO THE LANGUAGE OF FOOD</vt:lpstr>
      <vt:lpstr>SELF-COMPASSION MATTERS!</vt:lpstr>
      <vt:lpstr>WHAT AM I REALLY HUNGRY FOR?</vt:lpstr>
      <vt:lpstr>PowerPoint Presentation</vt:lpstr>
      <vt:lpstr>HOW CAN WE ENGAGE, SUPPORT, AND HELP CLIENTS TO TAKE CARE OF THEMSELVES?</vt:lpstr>
      <vt:lpstr>EXAMINE YOUR OWN BELIEFS</vt:lpstr>
      <vt:lpstr>THIN                  FAT     </vt:lpstr>
      <vt:lpstr>LANGUAGE MATTERS</vt:lpstr>
      <vt:lpstr> WEIGHT AND MORTALITY</vt:lpstr>
      <vt:lpstr>FIT AND FAT</vt:lpstr>
      <vt:lpstr>FIT AND FAT REVISITED</vt:lpstr>
      <vt:lpstr>WEIGHT AND HEALTH RESEARCH</vt:lpstr>
      <vt:lpstr>SOCIAL DETERMINANTS OF HEALTH</vt:lpstr>
      <vt:lpstr>EXPOSURE TO WEIGHT STIGMA</vt:lpstr>
      <vt:lpstr>WEIGHT NEUTRAL HEALTH CARE</vt:lpstr>
      <vt:lpstr>ADVOCATING FOR WEIGHT NEUTRAL CARE: RESOURCES</vt:lpstr>
      <vt:lpstr>MEDICAL NUTRITION THERAPY</vt:lpstr>
      <vt:lpstr>CORRELATION VS. CAUSATION</vt:lpstr>
      <vt:lpstr>MY RESOURCES</vt:lpstr>
      <vt:lpstr>   FINDING COMMUNITY/  SHARING RESOURCES</vt:lpstr>
      <vt:lpstr>RETHINKING DIET CULTURE AND OUR OWN ATTITUDES </vt:lpstr>
      <vt:lpstr>AN INVITATION</vt:lpstr>
      <vt:lpstr>BEYOND THE CLINICAL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HEALING CHRONIC DIETING, EMOTIONAL EATING, AND BODY SHAME </dc:title>
  <dc:creator>Judith Matz</dc:creator>
  <cp:lastModifiedBy>Judith Matz</cp:lastModifiedBy>
  <cp:revision>41</cp:revision>
  <dcterms:created xsi:type="dcterms:W3CDTF">2022-12-01T22:23:29Z</dcterms:created>
  <dcterms:modified xsi:type="dcterms:W3CDTF">2023-03-31T14:16:28Z</dcterms:modified>
</cp:coreProperties>
</file>