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2" r:id="rId2"/>
  </p:sldMasterIdLst>
  <p:notesMasterIdLst>
    <p:notesMasterId r:id="rId28"/>
  </p:notesMasterIdLst>
  <p:sldIdLst>
    <p:sldId id="256" r:id="rId3"/>
    <p:sldId id="326" r:id="rId4"/>
    <p:sldId id="302" r:id="rId5"/>
    <p:sldId id="316" r:id="rId6"/>
    <p:sldId id="305" r:id="rId7"/>
    <p:sldId id="307" r:id="rId8"/>
    <p:sldId id="309" r:id="rId9"/>
    <p:sldId id="293" r:id="rId10"/>
    <p:sldId id="271" r:id="rId11"/>
    <p:sldId id="304" r:id="rId12"/>
    <p:sldId id="268" r:id="rId13"/>
    <p:sldId id="319" r:id="rId14"/>
    <p:sldId id="322" r:id="rId15"/>
    <p:sldId id="327" r:id="rId16"/>
    <p:sldId id="328" r:id="rId17"/>
    <p:sldId id="329" r:id="rId18"/>
    <p:sldId id="330" r:id="rId19"/>
    <p:sldId id="323" r:id="rId20"/>
    <p:sldId id="324" r:id="rId21"/>
    <p:sldId id="276" r:id="rId22"/>
    <p:sldId id="325" r:id="rId23"/>
    <p:sldId id="317" r:id="rId24"/>
    <p:sldId id="296" r:id="rId25"/>
    <p:sldId id="321" r:id="rId26"/>
    <p:sldId id="291" r:id="rId27"/>
  </p:sldIdLst>
  <p:sldSz cx="9144000" cy="5143500" type="screen16x9"/>
  <p:notesSz cx="7010400" cy="9296400"/>
  <p:embeddedFontLst>
    <p:embeddedFont>
      <p:font typeface="Proxima Nova Rg" panose="02000506030000020004" charset="0"/>
      <p:regular r:id="rId29"/>
      <p:bold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716">
          <p15:clr>
            <a:srgbClr val="A4A3A4"/>
          </p15:clr>
        </p15:guide>
        <p15:guide id="2" pos="2736">
          <p15:clr>
            <a:srgbClr val="A4A3A4"/>
          </p15:clr>
        </p15:guide>
        <p15:guide id="3" pos="336">
          <p15:clr>
            <a:srgbClr val="A4A3A4"/>
          </p15:clr>
        </p15:guide>
        <p15:guide id="4" pos="3600">
          <p15:clr>
            <a:srgbClr val="A4A3A4"/>
          </p15:clr>
        </p15:guide>
        <p15:guide id="5" orient="horz" pos="1284">
          <p15:clr>
            <a:srgbClr val="A4A3A4"/>
          </p15:clr>
        </p15:guide>
        <p15:guide id="6" pos="3120">
          <p15:clr>
            <a:srgbClr val="A4A3A4"/>
          </p15:clr>
        </p15:guide>
        <p15:guide id="7" pos="768">
          <p15:clr>
            <a:srgbClr val="A4A3A4"/>
          </p15:clr>
        </p15:guide>
        <p15:guide id="8" orient="horz" pos="1644">
          <p15:clr>
            <a:srgbClr val="A4A3A4"/>
          </p15:clr>
        </p15:guide>
        <p15:guide id="9" pos="816">
          <p15:clr>
            <a:srgbClr val="A4A3A4"/>
          </p15:clr>
        </p15:guide>
        <p15:guide id="10" pos="3864">
          <p15:clr>
            <a:srgbClr val="A4A3A4"/>
          </p15:clr>
        </p15:guide>
        <p15:guide id="11" orient="horz" pos="1020">
          <p15:clr>
            <a:srgbClr val="A4A3A4"/>
          </p15:clr>
        </p15:guide>
        <p15:guide id="12" orient="horz" pos="1164">
          <p15:clr>
            <a:srgbClr val="A4A3A4"/>
          </p15:clr>
        </p15:guide>
        <p15:guide id="13" orient="horz" pos="636">
          <p15:clr>
            <a:srgbClr val="A4A3A4"/>
          </p15:clr>
        </p15:guide>
        <p15:guide id="14" orient="horz" pos="1068">
          <p15:clr>
            <a:srgbClr val="A4A3A4"/>
          </p15:clr>
        </p15:guide>
        <p15:guide id="15" pos="1512">
          <p15:clr>
            <a:srgbClr val="A4A3A4"/>
          </p15:clr>
        </p15:guide>
        <p15:guide id="16" orient="horz" pos="948">
          <p15:clr>
            <a:srgbClr val="A4A3A4"/>
          </p15:clr>
        </p15:guide>
        <p15:guide id="17" orient="horz" pos="1836">
          <p15:clr>
            <a:srgbClr val="A4A3A4"/>
          </p15:clr>
        </p15:guide>
        <p15:guide id="18" pos="3192">
          <p15:clr>
            <a:srgbClr val="A4A3A4"/>
          </p15:clr>
        </p15:guide>
        <p15:guide id="19" orient="horz" pos="2196">
          <p15:clr>
            <a:srgbClr val="A4A3A4"/>
          </p15:clr>
        </p15:guide>
        <p15:guide id="20" pos="4752">
          <p15:clr>
            <a:srgbClr val="A4A3A4"/>
          </p15:clr>
        </p15:guide>
        <p15:guide id="21" orient="horz" pos="1452">
          <p15:clr>
            <a:srgbClr val="A4A3A4"/>
          </p15:clr>
        </p15:guide>
        <p15:guide id="22" orient="horz" pos="2292">
          <p15:clr>
            <a:srgbClr val="A4A3A4"/>
          </p15:clr>
        </p15:guide>
        <p15:guide id="23" pos="1824">
          <p15:clr>
            <a:srgbClr val="A4A3A4"/>
          </p15:clr>
        </p15:guide>
        <p15:guide id="24" orient="horz" pos="1188">
          <p15:clr>
            <a:srgbClr val="A4A3A4"/>
          </p15:clr>
        </p15:guide>
        <p15:guide id="25" pos="1632">
          <p15:clr>
            <a:srgbClr val="A4A3A4"/>
          </p15:clr>
        </p15:guide>
        <p15:guide id="26" orient="horz" pos="1332">
          <p15:clr>
            <a:srgbClr val="A4A3A4"/>
          </p15:clr>
        </p15:guide>
        <p15:guide id="27" pos="2520">
          <p15:clr>
            <a:srgbClr val="A4A3A4"/>
          </p15:clr>
        </p15:guide>
        <p15:guide id="28" pos="3744">
          <p15:clr>
            <a:srgbClr val="A4A3A4"/>
          </p15:clr>
        </p15:guide>
        <p15:guide id="29" pos="2184">
          <p15:clr>
            <a:srgbClr val="A4A3A4"/>
          </p15:clr>
        </p15:guide>
        <p15:guide id="30" pos="1656">
          <p15:clr>
            <a:srgbClr val="A4A3A4"/>
          </p15:clr>
        </p15:guide>
        <p15:guide id="31" pos="2064">
          <p15:clr>
            <a:srgbClr val="A4A3A4"/>
          </p15:clr>
        </p15:guide>
        <p15:guide id="32" orient="horz" pos="3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7" roundtripDataSignature="AMtx7mj1ODF80Gp3tgJg4ptuMoSXaGIBZ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E5E1"/>
    <a:srgbClr val="6667AA"/>
    <a:srgbClr val="AD2423"/>
    <a:srgbClr val="F2E952"/>
    <a:srgbClr val="4996DA"/>
    <a:srgbClr val="124E4B"/>
    <a:srgbClr val="DD6C3A"/>
    <a:srgbClr val="0F3A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764C8E-990D-430E-BBA1-96D28CCE9CE6}" v="3" dt="2023-04-18T18:37:18.456"/>
    <p1510:client id="{F1C8D2D6-30C7-4FE7-9EBC-F3EBCD016445}" v="5" dt="2023-04-18T19:46:51.3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47" autoAdjust="0"/>
    <p:restoredTop sz="94428" autoAdjust="0"/>
  </p:normalViewPr>
  <p:slideViewPr>
    <p:cSldViewPr snapToGrid="0">
      <p:cViewPr varScale="1">
        <p:scale>
          <a:sx n="133" d="100"/>
          <a:sy n="133" d="100"/>
        </p:scale>
        <p:origin x="180" y="120"/>
      </p:cViewPr>
      <p:guideLst>
        <p:guide orient="horz" pos="1716"/>
        <p:guide pos="2736"/>
        <p:guide pos="336"/>
        <p:guide pos="3600"/>
        <p:guide orient="horz" pos="1284"/>
        <p:guide pos="3120"/>
        <p:guide pos="768"/>
        <p:guide orient="horz" pos="1644"/>
        <p:guide pos="816"/>
        <p:guide pos="3864"/>
        <p:guide orient="horz" pos="1020"/>
        <p:guide orient="horz" pos="1164"/>
        <p:guide orient="horz" pos="636"/>
        <p:guide orient="horz" pos="1068"/>
        <p:guide pos="1512"/>
        <p:guide orient="horz" pos="948"/>
        <p:guide orient="horz" pos="1836"/>
        <p:guide pos="3192"/>
        <p:guide orient="horz" pos="2196"/>
        <p:guide pos="4752"/>
        <p:guide orient="horz" pos="1452"/>
        <p:guide orient="horz" pos="2292"/>
        <p:guide pos="1824"/>
        <p:guide orient="horz" pos="1188"/>
        <p:guide pos="1632"/>
        <p:guide orient="horz" pos="1332"/>
        <p:guide pos="2520"/>
        <p:guide pos="3744"/>
        <p:guide pos="2184"/>
        <p:guide pos="1656"/>
        <p:guide pos="2064"/>
        <p:guide orient="horz" pos="372"/>
      </p:guideLst>
    </p:cSldViewPr>
  </p:slideViewPr>
  <p:outlineViewPr>
    <p:cViewPr>
      <p:scale>
        <a:sx n="33" d="100"/>
        <a:sy n="33" d="100"/>
      </p:scale>
      <p:origin x="0" y="-2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798" y="5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47" Type="http://customschemas.google.com/relationships/presentationmetadata" Target="meta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52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p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The above numbers came from Beef Council – USDA Nutrient database 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So – either way – you are not talking about much difference in calories.</a:t>
            </a:r>
          </a:p>
          <a:p>
            <a:endParaRPr lang="en-US" dirty="0"/>
          </a:p>
          <a:p>
            <a:r>
              <a:rPr lang="en-US" dirty="0"/>
              <a:t>Resource:</a:t>
            </a:r>
            <a:r>
              <a:rPr lang="en-US" baseline="0" dirty="0"/>
              <a:t>  Clean Eating  Kitchen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440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p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Beef – gives you the nutrients your body needs and the taste you love. </a:t>
            </a:r>
          </a:p>
          <a:p>
            <a:pPr marL="0" indent="0">
              <a:buNone/>
            </a:pPr>
            <a:r>
              <a:rPr lang="en-US" dirty="0"/>
              <a:t>A 3 oz serving of cooked beef on average provides 173 calories and 51% of the daily value of protein that you need for the day.</a:t>
            </a: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There is a lot of marketing noise – packaging, signage and advertising</a:t>
            </a:r>
          </a:p>
          <a:p>
            <a:r>
              <a:rPr lang="en-US" dirty="0"/>
              <a:t>Whether you’re talking about veggie burger, vegan sausage, plant-based chicken or faux ground beef, fake meat is everywhere. </a:t>
            </a:r>
          </a:p>
          <a:p>
            <a:r>
              <a:rPr lang="en-US" dirty="0"/>
              <a:t>The food industry</a:t>
            </a:r>
            <a:r>
              <a:rPr lang="en-US" baseline="0" dirty="0"/>
              <a:t> is $5.75 </a:t>
            </a:r>
            <a:r>
              <a:rPr lang="en-US" baseline="0" dirty="0" err="1"/>
              <a:t>trilion</a:t>
            </a:r>
            <a:endParaRPr lang="en-US" baseline="0" dirty="0"/>
          </a:p>
          <a:p>
            <a:r>
              <a:rPr lang="en-US" baseline="0" dirty="0"/>
              <a:t>The alternative meat industry is $1.44 billion – expected to grow to $2.5 billion by 2023  *according to Euromonitor International market</a:t>
            </a:r>
          </a:p>
          <a:p>
            <a:r>
              <a:rPr lang="en-US" baseline="0" dirty="0"/>
              <a:t>This means that the alternative meat market is expected to make up 13% of the meat market, just like the alternative milks have taken 13% of the milk market.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7" tIns="46589" rIns="93177" bIns="46589"/>
          <a:lstStyle/>
          <a:p>
            <a:fld id="{435DFCEC-ECEA-DF4D-A9C0-E06E11EE781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437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41" name="Google Shape;24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30169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41" name="Google Shape;24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15121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41" name="Google Shape;24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27607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41" name="Google Shape;24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50391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41" name="Google Shape;24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28889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41" name="Google Shape;24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381219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41" name="Google Shape;24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9923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p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649667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75" name="Google Shape;37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510636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41" name="Google Shape;24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88166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p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Food choices are good – </a:t>
            </a:r>
            <a:r>
              <a:rPr lang="en-US" dirty="0" err="1"/>
              <a:t>CommonGround</a:t>
            </a:r>
            <a:r>
              <a:rPr lang="en-US" dirty="0"/>
              <a:t> wants to help consumers base their food decisions on facts not on fear.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809080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41" name="Google Shape;24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0218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41" name="Google Shape;24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24445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71" name="Google Shape;371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532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99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013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810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r>
              <a:rPr lang="en-US" b="0" dirty="0"/>
              <a:t>These are the companies that have (a) pulled in the most VC funding and (b) gotten the bulk of media attention. This does not include </a:t>
            </a:r>
            <a:r>
              <a:rPr lang="en-US" b="0" i="1" dirty="0"/>
              <a:t>every</a:t>
            </a:r>
            <a:r>
              <a:rPr lang="en-US" b="0" i="0" dirty="0"/>
              <a:t> startup</a:t>
            </a:r>
            <a:r>
              <a:rPr lang="en-US" b="0" dirty="0"/>
              <a:t>. These are the prominent players.  They tend to operate more like silicon valley companies than food companies. </a:t>
            </a:r>
          </a:p>
          <a:p>
            <a:r>
              <a:rPr lang="en-US" b="0" dirty="0"/>
              <a:t>These are the companies that have (a) pulled in the most VC funding and (b) gotten the bulk of media attention. This does not include </a:t>
            </a:r>
            <a:r>
              <a:rPr lang="en-US" b="0" i="1" dirty="0"/>
              <a:t>every</a:t>
            </a:r>
            <a:r>
              <a:rPr lang="en-US" b="0" i="0" dirty="0"/>
              <a:t> startup</a:t>
            </a:r>
            <a:r>
              <a:rPr lang="en-US" b="0" dirty="0"/>
              <a:t>. These are the prominent players.  They tend to operate more like silicon valley companies than food companies. </a:t>
            </a:r>
          </a:p>
          <a:p>
            <a:endParaRPr lang="en-US" b="0" dirty="0"/>
          </a:p>
          <a:p>
            <a:r>
              <a:rPr lang="en-US" b="1" dirty="0"/>
              <a:t>Plant-based</a:t>
            </a:r>
          </a:p>
          <a:p>
            <a:r>
              <a:rPr lang="en-US" dirty="0"/>
              <a:t>Beyond Meat</a:t>
            </a:r>
          </a:p>
          <a:p>
            <a:r>
              <a:rPr lang="en-US" dirty="0"/>
              <a:t>Impossible Foods</a:t>
            </a:r>
          </a:p>
          <a:p>
            <a:r>
              <a:rPr lang="en-US" dirty="0"/>
              <a:t>Just</a:t>
            </a:r>
          </a:p>
          <a:p>
            <a:endParaRPr lang="en-US" dirty="0"/>
          </a:p>
          <a:p>
            <a:pPr defTabSz="949273">
              <a:defRPr/>
            </a:pPr>
            <a:r>
              <a:rPr lang="en-US" b="1" dirty="0"/>
              <a:t>Cell-cultured</a:t>
            </a:r>
          </a:p>
          <a:p>
            <a:r>
              <a:rPr lang="en-US" dirty="0"/>
              <a:t>Memphis Meats</a:t>
            </a:r>
          </a:p>
          <a:p>
            <a:r>
              <a:rPr lang="en-US" dirty="0"/>
              <a:t>Aleph Farms</a:t>
            </a:r>
          </a:p>
          <a:p>
            <a:r>
              <a:rPr lang="en-US" dirty="0"/>
              <a:t>Finless Foods</a:t>
            </a:r>
            <a:endParaRPr lang="en-US" b="0" dirty="0"/>
          </a:p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8242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143674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41" name="Google Shape;24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" name="Google Shape;12;p45"/>
          <p:cNvSpPr/>
          <p:nvPr/>
        </p:nvSpPr>
        <p:spPr>
          <a:xfrm>
            <a:off x="0" y="2030466"/>
            <a:ext cx="117987" cy="1082568"/>
          </a:xfrm>
          <a:prstGeom prst="rect">
            <a:avLst/>
          </a:prstGeom>
          <a:solidFill>
            <a:srgbClr val="DD6C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13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93912" y="4008943"/>
            <a:ext cx="1075018" cy="921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396">
          <p15:clr>
            <a:srgbClr val="FBAE40"/>
          </p15:clr>
        </p15:guide>
        <p15:guide id="4" orient="horz" pos="25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 1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5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55"/>
          <p:cNvSpPr txBox="1">
            <a:spLocks noGrp="1"/>
          </p:cNvSpPr>
          <p:nvPr>
            <p:ph type="sldNum" idx="12"/>
          </p:nvPr>
        </p:nvSpPr>
        <p:spPr>
          <a:xfrm>
            <a:off x="8274993" y="466982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1" name="Google Shape;81;p55"/>
          <p:cNvSpPr txBox="1"/>
          <p:nvPr/>
        </p:nvSpPr>
        <p:spPr>
          <a:xfrm>
            <a:off x="8334621" y="4766882"/>
            <a:ext cx="1255363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rgbClr val="434344"/>
                </a:solidFill>
                <a:latin typeface="Arial"/>
                <a:ea typeface="Arial"/>
                <a:cs typeface="Arial"/>
                <a:sym typeface="Arial"/>
              </a:rPr>
              <a:t>Page</a:t>
            </a:r>
            <a:endParaRPr/>
          </a:p>
        </p:txBody>
      </p:sp>
      <p:cxnSp>
        <p:nvCxnSpPr>
          <p:cNvPr id="82" name="Google Shape;82;p55"/>
          <p:cNvCxnSpPr/>
          <p:nvPr/>
        </p:nvCxnSpPr>
        <p:spPr>
          <a:xfrm>
            <a:off x="1930402" y="4692854"/>
            <a:ext cx="4106604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3" name="Google Shape;83;p55"/>
          <p:cNvSpPr txBox="1"/>
          <p:nvPr/>
        </p:nvSpPr>
        <p:spPr>
          <a:xfrm>
            <a:off x="397797" y="4762632"/>
            <a:ext cx="1255363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CommonGround 2022</a:t>
            </a:r>
            <a:endParaRPr/>
          </a:p>
        </p:txBody>
      </p:sp>
      <p:sp>
        <p:nvSpPr>
          <p:cNvPr id="84" name="Google Shape;84;p55"/>
          <p:cNvSpPr/>
          <p:nvPr/>
        </p:nvSpPr>
        <p:spPr>
          <a:xfrm rot="5400000">
            <a:off x="1189991" y="3975302"/>
            <a:ext cx="45720" cy="1435102"/>
          </a:xfrm>
          <a:prstGeom prst="rect">
            <a:avLst/>
          </a:prstGeom>
          <a:solidFill>
            <a:srgbClr val="DD6C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5" name="Google Shape;85;p55"/>
          <p:cNvCxnSpPr/>
          <p:nvPr/>
        </p:nvCxnSpPr>
        <p:spPr>
          <a:xfrm>
            <a:off x="4572000" y="4692854"/>
            <a:ext cx="4106604" cy="0"/>
          </a:xfrm>
          <a:prstGeom prst="straightConnector1">
            <a:avLst/>
          </a:prstGeom>
          <a:noFill/>
          <a:ln w="9525" cap="flat" cmpd="sng">
            <a:solidFill>
              <a:srgbClr val="31313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396">
          <p15:clr>
            <a:srgbClr val="FBAE40"/>
          </p15:clr>
        </p15:guide>
        <p15:guide id="4" orient="horz" pos="252">
          <p15:clr>
            <a:srgbClr val="FBAE40"/>
          </p15:clr>
        </p15:guide>
        <p15:guide id="5" pos="312">
          <p15:clr>
            <a:srgbClr val="FBAE40"/>
          </p15:clr>
        </p15:guide>
        <p15:guide id="6" pos="5496">
          <p15:clr>
            <a:srgbClr val="FBAE40"/>
          </p15:clr>
        </p15:guide>
        <p15:guide id="7" orient="horz" pos="308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 1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8" name="Google Shape;88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93912" y="4008943"/>
            <a:ext cx="1075018" cy="921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>
  <p:cSld name="1_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5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57"/>
          <p:cNvSpPr txBox="1"/>
          <p:nvPr/>
        </p:nvSpPr>
        <p:spPr>
          <a:xfrm>
            <a:off x="397797" y="4762632"/>
            <a:ext cx="1255363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rgbClr val="313132"/>
                </a:solidFill>
                <a:latin typeface="Arial"/>
                <a:ea typeface="Arial"/>
                <a:cs typeface="Arial"/>
                <a:sym typeface="Arial"/>
              </a:rPr>
              <a:t>Common Ground 2022</a:t>
            </a:r>
            <a:endParaRPr/>
          </a:p>
        </p:txBody>
      </p:sp>
      <p:sp>
        <p:nvSpPr>
          <p:cNvPr id="98" name="Google Shape;98;p57"/>
          <p:cNvSpPr txBox="1"/>
          <p:nvPr/>
        </p:nvSpPr>
        <p:spPr>
          <a:xfrm>
            <a:off x="8284756" y="466805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57"/>
          <p:cNvSpPr txBox="1"/>
          <p:nvPr/>
        </p:nvSpPr>
        <p:spPr>
          <a:xfrm>
            <a:off x="8331133" y="4765112"/>
            <a:ext cx="409266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Page</a:t>
            </a:r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802F0A-F17A-EE48-8D78-FA3223677D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0017" t="1512" r="16226" b="1512"/>
          <a:stretch/>
        </p:blipFill>
        <p:spPr>
          <a:xfrm>
            <a:off x="5662670" y="0"/>
            <a:ext cx="348133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1792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396">
          <p15:clr>
            <a:srgbClr val="FBAE40"/>
          </p15:clr>
        </p15:guide>
        <p15:guide id="4" orient="horz" pos="252">
          <p15:clr>
            <a:srgbClr val="FBAE40"/>
          </p15:clr>
        </p15:guide>
        <p15:guide id="5" pos="312">
          <p15:clr>
            <a:srgbClr val="FBAE40"/>
          </p15:clr>
        </p15:guide>
        <p15:guide id="6" pos="5496">
          <p15:clr>
            <a:srgbClr val="FBAE40"/>
          </p15:clr>
        </p15:guide>
        <p15:guide id="7" orient="horz" pos="308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>
  <p:cSld name="1_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5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57"/>
          <p:cNvSpPr txBox="1"/>
          <p:nvPr/>
        </p:nvSpPr>
        <p:spPr>
          <a:xfrm>
            <a:off x="397797" y="4762632"/>
            <a:ext cx="1255363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rgbClr val="313132"/>
                </a:solidFill>
                <a:latin typeface="Arial"/>
                <a:ea typeface="Arial"/>
                <a:cs typeface="Arial"/>
                <a:sym typeface="Arial"/>
              </a:rPr>
              <a:t>Common Ground 2022</a:t>
            </a:r>
            <a:endParaRPr/>
          </a:p>
        </p:txBody>
      </p:sp>
      <p:sp>
        <p:nvSpPr>
          <p:cNvPr id="98" name="Google Shape;98;p57"/>
          <p:cNvSpPr txBox="1"/>
          <p:nvPr/>
        </p:nvSpPr>
        <p:spPr>
          <a:xfrm>
            <a:off x="8284756" y="466805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57"/>
          <p:cNvSpPr txBox="1"/>
          <p:nvPr/>
        </p:nvSpPr>
        <p:spPr>
          <a:xfrm>
            <a:off x="8331133" y="4765112"/>
            <a:ext cx="409266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Page</a:t>
            </a:r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802F0A-F17A-EE48-8D78-FA3223677D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3767" t="4100" r="20016" b="1036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391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396">
          <p15:clr>
            <a:srgbClr val="FBAE40"/>
          </p15:clr>
        </p15:guide>
        <p15:guide id="4" orient="horz" pos="252">
          <p15:clr>
            <a:srgbClr val="FBAE40"/>
          </p15:clr>
        </p15:guide>
        <p15:guide id="5" pos="312">
          <p15:clr>
            <a:srgbClr val="FBAE40"/>
          </p15:clr>
        </p15:guide>
        <p15:guide id="6" pos="5496">
          <p15:clr>
            <a:srgbClr val="FBAE40"/>
          </p15:clr>
        </p15:guide>
        <p15:guide id="7" orient="horz" pos="308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 1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374904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58"/>
          <p:cNvSpPr/>
          <p:nvPr/>
        </p:nvSpPr>
        <p:spPr>
          <a:xfrm>
            <a:off x="3749040" y="0"/>
            <a:ext cx="539496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58"/>
          <p:cNvSpPr txBox="1">
            <a:spLocks noGrp="1"/>
          </p:cNvSpPr>
          <p:nvPr>
            <p:ph type="sldNum" idx="12"/>
          </p:nvPr>
        </p:nvSpPr>
        <p:spPr>
          <a:xfrm>
            <a:off x="8282938" y="46733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04" name="Google Shape;104;p58"/>
          <p:cNvCxnSpPr/>
          <p:nvPr/>
        </p:nvCxnSpPr>
        <p:spPr>
          <a:xfrm>
            <a:off x="3749040" y="4686467"/>
            <a:ext cx="4975862" cy="1"/>
          </a:xfrm>
          <a:prstGeom prst="straightConnector1">
            <a:avLst/>
          </a:prstGeom>
          <a:noFill/>
          <a:ln w="9525" cap="flat" cmpd="sng">
            <a:solidFill>
              <a:srgbClr val="43434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5" name="Google Shape;105;p58"/>
          <p:cNvSpPr txBox="1"/>
          <p:nvPr/>
        </p:nvSpPr>
        <p:spPr>
          <a:xfrm>
            <a:off x="397797" y="4762632"/>
            <a:ext cx="1255363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Powered by Intelinair</a:t>
            </a: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58"/>
          <p:cNvSpPr txBox="1"/>
          <p:nvPr/>
        </p:nvSpPr>
        <p:spPr>
          <a:xfrm>
            <a:off x="8329314" y="4770381"/>
            <a:ext cx="1255363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rgbClr val="434344"/>
                </a:solidFill>
                <a:latin typeface="Arial"/>
                <a:ea typeface="Arial"/>
                <a:cs typeface="Arial"/>
                <a:sym typeface="Arial"/>
              </a:rPr>
              <a:t>Page</a:t>
            </a:r>
            <a:endParaRPr/>
          </a:p>
        </p:txBody>
      </p:sp>
      <p:sp>
        <p:nvSpPr>
          <p:cNvPr id="107" name="Google Shape;107;p58"/>
          <p:cNvSpPr/>
          <p:nvPr/>
        </p:nvSpPr>
        <p:spPr>
          <a:xfrm rot="5400000">
            <a:off x="1189991" y="3975302"/>
            <a:ext cx="45720" cy="1435102"/>
          </a:xfrm>
          <a:prstGeom prst="rect">
            <a:avLst/>
          </a:prstGeom>
          <a:solidFill>
            <a:srgbClr val="DD6C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8" name="Google Shape;108;p58"/>
          <p:cNvCxnSpPr/>
          <p:nvPr/>
        </p:nvCxnSpPr>
        <p:spPr>
          <a:xfrm>
            <a:off x="1920240" y="4686467"/>
            <a:ext cx="1828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396">
          <p15:clr>
            <a:srgbClr val="FBAE40"/>
          </p15:clr>
        </p15:guide>
        <p15:guide id="4" orient="horz" pos="252">
          <p15:clr>
            <a:srgbClr val="FBAE40"/>
          </p15:clr>
        </p15:guide>
        <p15:guide id="5" pos="312">
          <p15:clr>
            <a:srgbClr val="FBAE40"/>
          </p15:clr>
        </p15:guide>
        <p15:guide id="6" pos="5496">
          <p15:clr>
            <a:srgbClr val="FBAE40"/>
          </p15:clr>
        </p15:guide>
        <p15:guide id="7" orient="horz" pos="308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 1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89984" y="0"/>
            <a:ext cx="315132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60"/>
          <p:cNvPicPr preferRelativeResize="0"/>
          <p:nvPr/>
        </p:nvPicPr>
        <p:blipFill rotWithShape="1">
          <a:blip r:embed="rId4">
            <a:alphaModFix/>
          </a:blip>
          <a:srcRect l="20330" t="15994" r="17412" b="8367"/>
          <a:stretch/>
        </p:blipFill>
        <p:spPr>
          <a:xfrm>
            <a:off x="2690" y="0"/>
            <a:ext cx="6034316" cy="5143493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60"/>
          <p:cNvSpPr txBox="1">
            <a:spLocks noGrp="1"/>
          </p:cNvSpPr>
          <p:nvPr>
            <p:ph type="sldNum" idx="12"/>
          </p:nvPr>
        </p:nvSpPr>
        <p:spPr>
          <a:xfrm>
            <a:off x="8269259" y="466999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6" name="Google Shape;116;p60"/>
          <p:cNvCxnSpPr/>
          <p:nvPr/>
        </p:nvCxnSpPr>
        <p:spPr>
          <a:xfrm>
            <a:off x="1930402" y="4692854"/>
            <a:ext cx="4106604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7" name="Google Shape;117;p60"/>
          <p:cNvSpPr txBox="1"/>
          <p:nvPr/>
        </p:nvSpPr>
        <p:spPr>
          <a:xfrm>
            <a:off x="397797" y="4762632"/>
            <a:ext cx="1255363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CommonGround 2022</a:t>
            </a:r>
            <a:endParaRPr/>
          </a:p>
        </p:txBody>
      </p:sp>
      <p:sp>
        <p:nvSpPr>
          <p:cNvPr id="118" name="Google Shape;118;p60"/>
          <p:cNvSpPr txBox="1"/>
          <p:nvPr/>
        </p:nvSpPr>
        <p:spPr>
          <a:xfrm>
            <a:off x="8315635" y="4767051"/>
            <a:ext cx="828365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Page</a:t>
            </a:r>
            <a:endParaRPr/>
          </a:p>
        </p:txBody>
      </p:sp>
      <p:cxnSp>
        <p:nvCxnSpPr>
          <p:cNvPr id="119" name="Google Shape;119;p60"/>
          <p:cNvCxnSpPr/>
          <p:nvPr/>
        </p:nvCxnSpPr>
        <p:spPr>
          <a:xfrm>
            <a:off x="6037006" y="4694117"/>
            <a:ext cx="269281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0" name="Google Shape;120;p60"/>
          <p:cNvSpPr/>
          <p:nvPr/>
        </p:nvSpPr>
        <p:spPr>
          <a:xfrm rot="5400000">
            <a:off x="1189991" y="3975302"/>
            <a:ext cx="45720" cy="1435102"/>
          </a:xfrm>
          <a:prstGeom prst="rect">
            <a:avLst/>
          </a:prstGeom>
          <a:solidFill>
            <a:srgbClr val="DD6C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396">
          <p15:clr>
            <a:srgbClr val="FBAE40"/>
          </p15:clr>
        </p15:guide>
        <p15:guide id="4" orient="horz" pos="252">
          <p15:clr>
            <a:srgbClr val="FBAE40"/>
          </p15:clr>
        </p15:guide>
        <p15:guide id="5" pos="312">
          <p15:clr>
            <a:srgbClr val="FBAE40"/>
          </p15:clr>
        </p15:guide>
        <p15:guide id="6" pos="5496">
          <p15:clr>
            <a:srgbClr val="FBAE40"/>
          </p15:clr>
        </p15:guide>
        <p15:guide id="7" orient="horz" pos="308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 1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61"/>
          <p:cNvSpPr/>
          <p:nvPr/>
        </p:nvSpPr>
        <p:spPr>
          <a:xfrm>
            <a:off x="0" y="2030466"/>
            <a:ext cx="117987" cy="1082568"/>
          </a:xfrm>
          <a:prstGeom prst="rect">
            <a:avLst/>
          </a:prstGeom>
          <a:solidFill>
            <a:srgbClr val="DD6C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" name="Google Shape;124;p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93912" y="4008943"/>
            <a:ext cx="1075018" cy="921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396">
          <p15:clr>
            <a:srgbClr val="FBAE40"/>
          </p15:clr>
        </p15:guide>
        <p15:guide id="4" orient="horz" pos="252">
          <p15:clr>
            <a:srgbClr val="FBAE40"/>
          </p15:clr>
        </p15:guide>
        <p15:guide id="5" pos="549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B15D-209D-AF47-A797-CF63B08918A8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2DA80-FC84-514D-8102-A6BA158E2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6132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" name="Google Shape;12;p45"/>
          <p:cNvSpPr/>
          <p:nvPr/>
        </p:nvSpPr>
        <p:spPr>
          <a:xfrm>
            <a:off x="0" y="2030466"/>
            <a:ext cx="117987" cy="1082568"/>
          </a:xfrm>
          <a:prstGeom prst="rect">
            <a:avLst/>
          </a:prstGeom>
          <a:solidFill>
            <a:srgbClr val="DD6C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13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93912" y="4008943"/>
            <a:ext cx="1075018" cy="921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7633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396">
          <p15:clr>
            <a:srgbClr val="FBAE40"/>
          </p15:clr>
        </p15:guide>
        <p15:guide id="4" orient="horz" pos="25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>
  <p:cSld name="1_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9"/>
          <p:cNvSpPr/>
          <p:nvPr/>
        </p:nvSpPr>
        <p:spPr>
          <a:xfrm>
            <a:off x="-1" y="0"/>
            <a:ext cx="9144001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49"/>
          <p:cNvSpPr txBox="1"/>
          <p:nvPr/>
        </p:nvSpPr>
        <p:spPr>
          <a:xfrm>
            <a:off x="397797" y="4762632"/>
            <a:ext cx="1255363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rgbClr val="434344"/>
                </a:solidFill>
                <a:latin typeface="Arial"/>
                <a:ea typeface="Arial"/>
                <a:cs typeface="Arial"/>
                <a:sym typeface="Arial"/>
              </a:rPr>
              <a:t>CommonGround 2022</a:t>
            </a:r>
            <a:endParaRPr/>
          </a:p>
        </p:txBody>
      </p:sp>
      <p:cxnSp>
        <p:nvCxnSpPr>
          <p:cNvPr id="44" name="Google Shape;44;p49"/>
          <p:cNvCxnSpPr/>
          <p:nvPr/>
        </p:nvCxnSpPr>
        <p:spPr>
          <a:xfrm rot="10800000" flipH="1">
            <a:off x="1930402" y="4686467"/>
            <a:ext cx="6794500" cy="6387"/>
          </a:xfrm>
          <a:prstGeom prst="straightConnector1">
            <a:avLst/>
          </a:prstGeom>
          <a:noFill/>
          <a:ln w="9525" cap="flat" cmpd="sng">
            <a:solidFill>
              <a:srgbClr val="43434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" name="Google Shape;45;p49"/>
          <p:cNvSpPr txBox="1">
            <a:spLocks noGrp="1"/>
          </p:cNvSpPr>
          <p:nvPr>
            <p:ph type="sldNum" idx="12"/>
          </p:nvPr>
        </p:nvSpPr>
        <p:spPr>
          <a:xfrm>
            <a:off x="8283582" y="466999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rgbClr val="43434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rgbClr val="43434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rgbClr val="43434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rgbClr val="43434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rgbClr val="43434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rgbClr val="43434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rgbClr val="43434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rgbClr val="43434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rgbClr val="43434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" name="Google Shape;46;p49"/>
          <p:cNvSpPr txBox="1"/>
          <p:nvPr/>
        </p:nvSpPr>
        <p:spPr>
          <a:xfrm>
            <a:off x="8329958" y="4767051"/>
            <a:ext cx="1255363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rgbClr val="434344"/>
                </a:solidFill>
                <a:latin typeface="Arial"/>
                <a:ea typeface="Arial"/>
                <a:cs typeface="Arial"/>
                <a:sym typeface="Arial"/>
              </a:rPr>
              <a:t>Page</a:t>
            </a:r>
            <a:endParaRPr/>
          </a:p>
        </p:txBody>
      </p:sp>
      <p:sp>
        <p:nvSpPr>
          <p:cNvPr id="47" name="Google Shape;47;p49"/>
          <p:cNvSpPr/>
          <p:nvPr/>
        </p:nvSpPr>
        <p:spPr>
          <a:xfrm rot="5400000">
            <a:off x="1189991" y="3975302"/>
            <a:ext cx="45720" cy="1435102"/>
          </a:xfrm>
          <a:prstGeom prst="rect">
            <a:avLst/>
          </a:prstGeom>
          <a:solidFill>
            <a:srgbClr val="DD6C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111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396">
          <p15:clr>
            <a:srgbClr val="FBAE40"/>
          </p15:clr>
        </p15:guide>
        <p15:guide id="4" orient="horz" pos="252">
          <p15:clr>
            <a:srgbClr val="FBAE40"/>
          </p15:clr>
        </p15:guide>
        <p15:guide id="5" pos="312">
          <p15:clr>
            <a:srgbClr val="FBAE40"/>
          </p15:clr>
        </p15:guide>
        <p15:guide id="6" pos="5496">
          <p15:clr>
            <a:srgbClr val="FBAE40"/>
          </p15:clr>
        </p15:guide>
        <p15:guide id="7" orient="horz" pos="308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>
  <p:cSld name="1_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9"/>
          <p:cNvSpPr/>
          <p:nvPr/>
        </p:nvSpPr>
        <p:spPr>
          <a:xfrm>
            <a:off x="-1" y="0"/>
            <a:ext cx="9144001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49"/>
          <p:cNvSpPr txBox="1"/>
          <p:nvPr/>
        </p:nvSpPr>
        <p:spPr>
          <a:xfrm>
            <a:off x="397797" y="4762632"/>
            <a:ext cx="1255363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rgbClr val="434344"/>
                </a:solidFill>
                <a:latin typeface="Arial"/>
                <a:ea typeface="Arial"/>
                <a:cs typeface="Arial"/>
                <a:sym typeface="Arial"/>
              </a:rPr>
              <a:t>CommonGround 2022</a:t>
            </a:r>
            <a:endParaRPr/>
          </a:p>
        </p:txBody>
      </p:sp>
      <p:cxnSp>
        <p:nvCxnSpPr>
          <p:cNvPr id="44" name="Google Shape;44;p49"/>
          <p:cNvCxnSpPr/>
          <p:nvPr/>
        </p:nvCxnSpPr>
        <p:spPr>
          <a:xfrm rot="10800000" flipH="1">
            <a:off x="1930402" y="4686467"/>
            <a:ext cx="6794500" cy="6387"/>
          </a:xfrm>
          <a:prstGeom prst="straightConnector1">
            <a:avLst/>
          </a:prstGeom>
          <a:noFill/>
          <a:ln w="9525" cap="flat" cmpd="sng">
            <a:solidFill>
              <a:srgbClr val="43434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" name="Google Shape;45;p49"/>
          <p:cNvSpPr txBox="1">
            <a:spLocks noGrp="1"/>
          </p:cNvSpPr>
          <p:nvPr>
            <p:ph type="sldNum" idx="12"/>
          </p:nvPr>
        </p:nvSpPr>
        <p:spPr>
          <a:xfrm>
            <a:off x="8283582" y="466999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rgbClr val="43434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rgbClr val="43434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rgbClr val="43434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rgbClr val="43434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rgbClr val="43434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rgbClr val="43434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rgbClr val="43434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rgbClr val="43434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rgbClr val="43434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" name="Google Shape;46;p49"/>
          <p:cNvSpPr txBox="1"/>
          <p:nvPr/>
        </p:nvSpPr>
        <p:spPr>
          <a:xfrm>
            <a:off x="8329958" y="4767051"/>
            <a:ext cx="1255363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rgbClr val="434344"/>
                </a:solidFill>
                <a:latin typeface="Arial"/>
                <a:ea typeface="Arial"/>
                <a:cs typeface="Arial"/>
                <a:sym typeface="Arial"/>
              </a:rPr>
              <a:t>Page</a:t>
            </a:r>
            <a:endParaRPr/>
          </a:p>
        </p:txBody>
      </p:sp>
      <p:sp>
        <p:nvSpPr>
          <p:cNvPr id="47" name="Google Shape;47;p49"/>
          <p:cNvSpPr/>
          <p:nvPr/>
        </p:nvSpPr>
        <p:spPr>
          <a:xfrm rot="5400000">
            <a:off x="1189991" y="3975302"/>
            <a:ext cx="45720" cy="1435102"/>
          </a:xfrm>
          <a:prstGeom prst="rect">
            <a:avLst/>
          </a:prstGeom>
          <a:solidFill>
            <a:srgbClr val="DD6C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6190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396">
          <p15:clr>
            <a:srgbClr val="FBAE40"/>
          </p15:clr>
        </p15:guide>
        <p15:guide id="4" orient="horz" pos="252">
          <p15:clr>
            <a:srgbClr val="FBAE40"/>
          </p15:clr>
        </p15:guide>
        <p15:guide id="5" pos="312">
          <p15:clr>
            <a:srgbClr val="FBAE40"/>
          </p15:clr>
        </p15:guide>
        <p15:guide id="6" pos="5496">
          <p15:clr>
            <a:srgbClr val="FBAE40"/>
          </p15:clr>
        </p15:guide>
        <p15:guide id="7" orient="horz" pos="308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9"/>
          <p:cNvSpPr/>
          <p:nvPr/>
        </p:nvSpPr>
        <p:spPr>
          <a:xfrm>
            <a:off x="-1" y="0"/>
            <a:ext cx="9144001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49"/>
          <p:cNvSpPr txBox="1"/>
          <p:nvPr/>
        </p:nvSpPr>
        <p:spPr>
          <a:xfrm>
            <a:off x="397797" y="4762632"/>
            <a:ext cx="1255363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rgbClr val="434344"/>
                </a:solidFill>
                <a:latin typeface="Arial"/>
                <a:ea typeface="Arial"/>
                <a:cs typeface="Arial"/>
                <a:sym typeface="Arial"/>
              </a:rPr>
              <a:t>CommonGround 2022</a:t>
            </a:r>
            <a:endParaRPr/>
          </a:p>
        </p:txBody>
      </p:sp>
      <p:cxnSp>
        <p:nvCxnSpPr>
          <p:cNvPr id="44" name="Google Shape;44;p49"/>
          <p:cNvCxnSpPr/>
          <p:nvPr/>
        </p:nvCxnSpPr>
        <p:spPr>
          <a:xfrm rot="10800000" flipH="1">
            <a:off x="1930402" y="4686467"/>
            <a:ext cx="6794500" cy="6387"/>
          </a:xfrm>
          <a:prstGeom prst="straightConnector1">
            <a:avLst/>
          </a:prstGeom>
          <a:noFill/>
          <a:ln w="9525" cap="flat" cmpd="sng">
            <a:solidFill>
              <a:srgbClr val="43434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" name="Google Shape;45;p49"/>
          <p:cNvSpPr txBox="1">
            <a:spLocks noGrp="1"/>
          </p:cNvSpPr>
          <p:nvPr>
            <p:ph type="sldNum" idx="12"/>
          </p:nvPr>
        </p:nvSpPr>
        <p:spPr>
          <a:xfrm>
            <a:off x="8283582" y="466999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rgbClr val="43434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rgbClr val="43434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rgbClr val="43434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rgbClr val="43434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rgbClr val="43434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rgbClr val="43434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rgbClr val="43434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rgbClr val="43434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rgbClr val="43434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" name="Google Shape;46;p49"/>
          <p:cNvSpPr txBox="1"/>
          <p:nvPr/>
        </p:nvSpPr>
        <p:spPr>
          <a:xfrm>
            <a:off x="8329958" y="4767051"/>
            <a:ext cx="1255363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rgbClr val="434344"/>
                </a:solidFill>
                <a:latin typeface="Arial"/>
                <a:ea typeface="Arial"/>
                <a:cs typeface="Arial"/>
                <a:sym typeface="Arial"/>
              </a:rPr>
              <a:t>Page</a:t>
            </a:r>
            <a:endParaRPr/>
          </a:p>
        </p:txBody>
      </p:sp>
      <p:sp>
        <p:nvSpPr>
          <p:cNvPr id="47" name="Google Shape;47;p49"/>
          <p:cNvSpPr/>
          <p:nvPr/>
        </p:nvSpPr>
        <p:spPr>
          <a:xfrm rot="5400000">
            <a:off x="1189991" y="3975302"/>
            <a:ext cx="45720" cy="1435102"/>
          </a:xfrm>
          <a:prstGeom prst="rect">
            <a:avLst/>
          </a:prstGeom>
          <a:solidFill>
            <a:srgbClr val="DD6C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8599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396">
          <p15:clr>
            <a:srgbClr val="FBAE40"/>
          </p15:clr>
        </p15:guide>
        <p15:guide id="4" orient="horz" pos="252">
          <p15:clr>
            <a:srgbClr val="FBAE40"/>
          </p15:clr>
        </p15:guide>
        <p15:guide id="5" pos="312">
          <p15:clr>
            <a:srgbClr val="FBAE40"/>
          </p15:clr>
        </p15:guide>
        <p15:guide id="6" pos="5496">
          <p15:clr>
            <a:srgbClr val="FBAE40"/>
          </p15:clr>
        </p15:guide>
        <p15:guide id="7" orient="horz" pos="3084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46"/>
          <p:cNvSpPr/>
          <p:nvPr/>
        </p:nvSpPr>
        <p:spPr>
          <a:xfrm>
            <a:off x="0" y="2030466"/>
            <a:ext cx="117987" cy="1082568"/>
          </a:xfrm>
          <a:prstGeom prst="rect">
            <a:avLst/>
          </a:prstGeom>
          <a:solidFill>
            <a:srgbClr val="DD6C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46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46"/>
          <p:cNvSpPr txBox="1">
            <a:spLocks noGrp="1"/>
          </p:cNvSpPr>
          <p:nvPr>
            <p:ph type="sldNum" idx="12"/>
          </p:nvPr>
        </p:nvSpPr>
        <p:spPr>
          <a:xfrm>
            <a:off x="8274993" y="466982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" name="Google Shape;19;p46"/>
          <p:cNvSpPr txBox="1"/>
          <p:nvPr/>
        </p:nvSpPr>
        <p:spPr>
          <a:xfrm>
            <a:off x="8334621" y="4766882"/>
            <a:ext cx="1255363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rgbClr val="434344"/>
                </a:solidFill>
                <a:latin typeface="Arial"/>
                <a:ea typeface="Arial"/>
                <a:cs typeface="Arial"/>
                <a:sym typeface="Arial"/>
              </a:rPr>
              <a:t>Page</a:t>
            </a:r>
            <a:endParaRPr/>
          </a:p>
        </p:txBody>
      </p:sp>
      <p:cxnSp>
        <p:nvCxnSpPr>
          <p:cNvPr id="20" name="Google Shape;20;p46"/>
          <p:cNvCxnSpPr/>
          <p:nvPr/>
        </p:nvCxnSpPr>
        <p:spPr>
          <a:xfrm>
            <a:off x="1930402" y="4692854"/>
            <a:ext cx="4106604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" name="Google Shape;21;p46"/>
          <p:cNvSpPr txBox="1"/>
          <p:nvPr/>
        </p:nvSpPr>
        <p:spPr>
          <a:xfrm>
            <a:off x="397797" y="4762632"/>
            <a:ext cx="1255363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CommonGround 2022</a:t>
            </a:r>
            <a:endParaRPr/>
          </a:p>
        </p:txBody>
      </p:sp>
      <p:sp>
        <p:nvSpPr>
          <p:cNvPr id="22" name="Google Shape;22;p46"/>
          <p:cNvSpPr/>
          <p:nvPr/>
        </p:nvSpPr>
        <p:spPr>
          <a:xfrm rot="5400000">
            <a:off x="1189991" y="3975302"/>
            <a:ext cx="45720" cy="1435102"/>
          </a:xfrm>
          <a:prstGeom prst="rect">
            <a:avLst/>
          </a:prstGeom>
          <a:solidFill>
            <a:srgbClr val="DD6C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" name="Google Shape;23;p46"/>
          <p:cNvCxnSpPr/>
          <p:nvPr/>
        </p:nvCxnSpPr>
        <p:spPr>
          <a:xfrm>
            <a:off x="4572000" y="4692854"/>
            <a:ext cx="4106604" cy="0"/>
          </a:xfrm>
          <a:prstGeom prst="straightConnector1">
            <a:avLst/>
          </a:prstGeom>
          <a:noFill/>
          <a:ln w="9525" cap="flat" cmpd="sng">
            <a:solidFill>
              <a:srgbClr val="313132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1254947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396">
          <p15:clr>
            <a:srgbClr val="FBAE40"/>
          </p15:clr>
        </p15:guide>
        <p15:guide id="4" orient="horz" pos="252">
          <p15:clr>
            <a:srgbClr val="FBAE40"/>
          </p15:clr>
        </p15:guide>
        <p15:guide id="5" pos="312">
          <p15:clr>
            <a:srgbClr val="FBAE40"/>
          </p15:clr>
        </p15:guide>
        <p15:guide id="6" pos="5496">
          <p15:clr>
            <a:srgbClr val="FBAE40"/>
          </p15:clr>
        </p15:guide>
        <p15:guide id="7" orient="horz" pos="308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0" name="Google Shape;50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9144000" cy="51434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23269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3" name="Google Shape;53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93912" y="4008943"/>
            <a:ext cx="1075018" cy="921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77535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4" name="Google Shape;64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8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53"/>
          <p:cNvCxnSpPr/>
          <p:nvPr/>
        </p:nvCxnSpPr>
        <p:spPr>
          <a:xfrm>
            <a:off x="1930402" y="4692854"/>
            <a:ext cx="6787395" cy="22859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6" name="Google Shape;66;p53"/>
          <p:cNvSpPr txBox="1"/>
          <p:nvPr/>
        </p:nvSpPr>
        <p:spPr>
          <a:xfrm>
            <a:off x="397797" y="4762632"/>
            <a:ext cx="1255363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CommonGround 2022</a:t>
            </a:r>
            <a:endParaRPr/>
          </a:p>
        </p:txBody>
      </p:sp>
      <p:sp>
        <p:nvSpPr>
          <p:cNvPr id="67" name="Google Shape;67;p53"/>
          <p:cNvSpPr/>
          <p:nvPr/>
        </p:nvSpPr>
        <p:spPr>
          <a:xfrm rot="5400000">
            <a:off x="1189991" y="3975302"/>
            <a:ext cx="45720" cy="1435102"/>
          </a:xfrm>
          <a:prstGeom prst="rect">
            <a:avLst/>
          </a:prstGeom>
          <a:solidFill>
            <a:srgbClr val="DD6C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53"/>
          <p:cNvSpPr txBox="1"/>
          <p:nvPr/>
        </p:nvSpPr>
        <p:spPr>
          <a:xfrm>
            <a:off x="8269259" y="466999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53"/>
          <p:cNvSpPr txBox="1"/>
          <p:nvPr/>
        </p:nvSpPr>
        <p:spPr>
          <a:xfrm>
            <a:off x="8315635" y="4767051"/>
            <a:ext cx="828365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Page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79793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D6C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2" name="Google Shape;72;p54"/>
          <p:cNvCxnSpPr/>
          <p:nvPr/>
        </p:nvCxnSpPr>
        <p:spPr>
          <a:xfrm>
            <a:off x="1930402" y="4692854"/>
            <a:ext cx="6787395" cy="22859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3" name="Google Shape;73;p54"/>
          <p:cNvSpPr txBox="1"/>
          <p:nvPr/>
        </p:nvSpPr>
        <p:spPr>
          <a:xfrm>
            <a:off x="397797" y="4762632"/>
            <a:ext cx="1255363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CommonGround 2022</a:t>
            </a:r>
            <a:endParaRPr/>
          </a:p>
        </p:txBody>
      </p:sp>
      <p:sp>
        <p:nvSpPr>
          <p:cNvPr id="74" name="Google Shape;74;p54"/>
          <p:cNvSpPr/>
          <p:nvPr/>
        </p:nvSpPr>
        <p:spPr>
          <a:xfrm rot="5400000">
            <a:off x="1189991" y="3975302"/>
            <a:ext cx="45720" cy="143510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54"/>
          <p:cNvSpPr txBox="1"/>
          <p:nvPr/>
        </p:nvSpPr>
        <p:spPr>
          <a:xfrm>
            <a:off x="8269259" y="466999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54"/>
          <p:cNvSpPr txBox="1"/>
          <p:nvPr/>
        </p:nvSpPr>
        <p:spPr>
          <a:xfrm>
            <a:off x="8315635" y="4767051"/>
            <a:ext cx="828365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Page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40096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396">
          <p15:clr>
            <a:srgbClr val="FBAE40"/>
          </p15:clr>
        </p15:guide>
        <p15:guide id="4" orient="horz" pos="252">
          <p15:clr>
            <a:srgbClr val="FBAE40"/>
          </p15:clr>
        </p15:guide>
        <p15:guide id="5" pos="312">
          <p15:clr>
            <a:srgbClr val="FBAE40"/>
          </p15:clr>
        </p15:guide>
        <p15:guide id="6" pos="5496">
          <p15:clr>
            <a:srgbClr val="FBAE40"/>
          </p15:clr>
        </p15:guide>
        <p15:guide id="7" orient="horz" pos="308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>
  <p:cSld name="1_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24E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2" name="Google Shape;72;p54"/>
          <p:cNvCxnSpPr/>
          <p:nvPr/>
        </p:nvCxnSpPr>
        <p:spPr>
          <a:xfrm>
            <a:off x="1930402" y="4692854"/>
            <a:ext cx="6787395" cy="22859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3" name="Google Shape;73;p54"/>
          <p:cNvSpPr txBox="1"/>
          <p:nvPr/>
        </p:nvSpPr>
        <p:spPr>
          <a:xfrm>
            <a:off x="397797" y="4762632"/>
            <a:ext cx="1255363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CommonGround 2022</a:t>
            </a:r>
            <a:endParaRPr/>
          </a:p>
        </p:txBody>
      </p:sp>
      <p:sp>
        <p:nvSpPr>
          <p:cNvPr id="74" name="Google Shape;74;p54"/>
          <p:cNvSpPr/>
          <p:nvPr/>
        </p:nvSpPr>
        <p:spPr>
          <a:xfrm rot="5400000">
            <a:off x="1189991" y="3975302"/>
            <a:ext cx="45720" cy="143510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54"/>
          <p:cNvSpPr txBox="1"/>
          <p:nvPr/>
        </p:nvSpPr>
        <p:spPr>
          <a:xfrm>
            <a:off x="8269259" y="466999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54"/>
          <p:cNvSpPr txBox="1"/>
          <p:nvPr/>
        </p:nvSpPr>
        <p:spPr>
          <a:xfrm>
            <a:off x="8315635" y="4767051"/>
            <a:ext cx="828365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Page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31900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396">
          <p15:clr>
            <a:srgbClr val="FBAE40"/>
          </p15:clr>
        </p15:guide>
        <p15:guide id="4" orient="horz" pos="252">
          <p15:clr>
            <a:srgbClr val="FBAE40"/>
          </p15:clr>
        </p15:guide>
        <p15:guide id="5" pos="312">
          <p15:clr>
            <a:srgbClr val="FBAE40"/>
          </p15:clr>
        </p15:guide>
        <p15:guide id="6" pos="5496">
          <p15:clr>
            <a:srgbClr val="FBAE40"/>
          </p15:clr>
        </p15:guide>
        <p15:guide id="7" orient="horz" pos="308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>
  <p:cSld name="1_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55"/>
          <p:cNvSpPr txBox="1">
            <a:spLocks noGrp="1"/>
          </p:cNvSpPr>
          <p:nvPr>
            <p:ph type="sldNum" idx="12"/>
          </p:nvPr>
        </p:nvSpPr>
        <p:spPr>
          <a:xfrm>
            <a:off x="8274993" y="466982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1" name="Google Shape;81;p55"/>
          <p:cNvSpPr txBox="1"/>
          <p:nvPr/>
        </p:nvSpPr>
        <p:spPr>
          <a:xfrm>
            <a:off x="8334621" y="4766882"/>
            <a:ext cx="1255363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rgbClr val="434344"/>
                </a:solidFill>
                <a:latin typeface="Arial"/>
                <a:ea typeface="Arial"/>
                <a:cs typeface="Arial"/>
                <a:sym typeface="Arial"/>
              </a:rPr>
              <a:t>Page</a:t>
            </a:r>
            <a:endParaRPr/>
          </a:p>
        </p:txBody>
      </p:sp>
      <p:cxnSp>
        <p:nvCxnSpPr>
          <p:cNvPr id="82" name="Google Shape;82;p55"/>
          <p:cNvCxnSpPr/>
          <p:nvPr/>
        </p:nvCxnSpPr>
        <p:spPr>
          <a:xfrm>
            <a:off x="1930402" y="4692854"/>
            <a:ext cx="4106604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3" name="Google Shape;83;p55"/>
          <p:cNvSpPr txBox="1"/>
          <p:nvPr/>
        </p:nvSpPr>
        <p:spPr>
          <a:xfrm>
            <a:off x="397797" y="4762632"/>
            <a:ext cx="1255363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CommonGround 2022</a:t>
            </a:r>
            <a:endParaRPr/>
          </a:p>
        </p:txBody>
      </p:sp>
      <p:sp>
        <p:nvSpPr>
          <p:cNvPr id="84" name="Google Shape;84;p55"/>
          <p:cNvSpPr/>
          <p:nvPr/>
        </p:nvSpPr>
        <p:spPr>
          <a:xfrm rot="5400000">
            <a:off x="1189991" y="3975302"/>
            <a:ext cx="45720" cy="1435102"/>
          </a:xfrm>
          <a:prstGeom prst="rect">
            <a:avLst/>
          </a:prstGeom>
          <a:solidFill>
            <a:srgbClr val="DD6C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E8627A-07C9-2A47-852B-01BA7B038F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1597" t="1365" r="30777" b="1365"/>
          <a:stretch/>
        </p:blipFill>
        <p:spPr>
          <a:xfrm>
            <a:off x="0" y="0"/>
            <a:ext cx="4572000" cy="5143499"/>
          </a:xfrm>
          <a:prstGeom prst="rect">
            <a:avLst/>
          </a:prstGeom>
        </p:spPr>
      </p:pic>
      <p:cxnSp>
        <p:nvCxnSpPr>
          <p:cNvPr id="85" name="Google Shape;85;p55"/>
          <p:cNvCxnSpPr/>
          <p:nvPr/>
        </p:nvCxnSpPr>
        <p:spPr>
          <a:xfrm>
            <a:off x="4572000" y="4692854"/>
            <a:ext cx="4106604" cy="0"/>
          </a:xfrm>
          <a:prstGeom prst="straightConnector1">
            <a:avLst/>
          </a:prstGeom>
          <a:noFill/>
          <a:ln w="9525" cap="flat" cmpd="sng">
            <a:solidFill>
              <a:srgbClr val="31313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0A242BE1-39E0-434E-A60F-7DF63584A2AD}"/>
              </a:ext>
            </a:extLst>
          </p:cNvPr>
          <p:cNvSpPr/>
          <p:nvPr userDrawn="1"/>
        </p:nvSpPr>
        <p:spPr>
          <a:xfrm>
            <a:off x="0" y="0"/>
            <a:ext cx="4572000" cy="5143499"/>
          </a:xfrm>
          <a:prstGeom prst="rect">
            <a:avLst/>
          </a:prstGeom>
          <a:solidFill>
            <a:schemeClr val="tx1">
              <a:alpha val="4097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192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396">
          <p15:clr>
            <a:srgbClr val="FBAE40"/>
          </p15:clr>
        </p15:guide>
        <p15:guide id="4" orient="horz" pos="252">
          <p15:clr>
            <a:srgbClr val="FBAE40"/>
          </p15:clr>
        </p15:guide>
        <p15:guide id="5" pos="312">
          <p15:clr>
            <a:srgbClr val="FBAE40"/>
          </p15:clr>
        </p15:guide>
        <p15:guide id="6" pos="5496">
          <p15:clr>
            <a:srgbClr val="FBAE40"/>
          </p15:clr>
        </p15:guide>
        <p15:guide id="7" orient="horz" pos="308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5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55"/>
          <p:cNvSpPr txBox="1">
            <a:spLocks noGrp="1"/>
          </p:cNvSpPr>
          <p:nvPr>
            <p:ph type="sldNum" idx="12"/>
          </p:nvPr>
        </p:nvSpPr>
        <p:spPr>
          <a:xfrm>
            <a:off x="8274993" y="466982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1" name="Google Shape;81;p55"/>
          <p:cNvSpPr txBox="1"/>
          <p:nvPr/>
        </p:nvSpPr>
        <p:spPr>
          <a:xfrm>
            <a:off x="8334621" y="4766882"/>
            <a:ext cx="1255363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rgbClr val="434344"/>
                </a:solidFill>
                <a:latin typeface="Arial"/>
                <a:ea typeface="Arial"/>
                <a:cs typeface="Arial"/>
                <a:sym typeface="Arial"/>
              </a:rPr>
              <a:t>Page</a:t>
            </a:r>
            <a:endParaRPr/>
          </a:p>
        </p:txBody>
      </p:sp>
      <p:cxnSp>
        <p:nvCxnSpPr>
          <p:cNvPr id="82" name="Google Shape;82;p55"/>
          <p:cNvCxnSpPr/>
          <p:nvPr/>
        </p:nvCxnSpPr>
        <p:spPr>
          <a:xfrm>
            <a:off x="1930402" y="4692854"/>
            <a:ext cx="4106604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3" name="Google Shape;83;p55"/>
          <p:cNvSpPr txBox="1"/>
          <p:nvPr/>
        </p:nvSpPr>
        <p:spPr>
          <a:xfrm>
            <a:off x="397797" y="4762632"/>
            <a:ext cx="1255363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CommonGround 2022</a:t>
            </a:r>
            <a:endParaRPr/>
          </a:p>
        </p:txBody>
      </p:sp>
      <p:sp>
        <p:nvSpPr>
          <p:cNvPr id="84" name="Google Shape;84;p55"/>
          <p:cNvSpPr/>
          <p:nvPr/>
        </p:nvSpPr>
        <p:spPr>
          <a:xfrm rot="5400000">
            <a:off x="1189991" y="3975302"/>
            <a:ext cx="45720" cy="1435102"/>
          </a:xfrm>
          <a:prstGeom prst="rect">
            <a:avLst/>
          </a:prstGeom>
          <a:solidFill>
            <a:srgbClr val="DD6C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5" name="Google Shape;85;p55"/>
          <p:cNvCxnSpPr/>
          <p:nvPr/>
        </p:nvCxnSpPr>
        <p:spPr>
          <a:xfrm>
            <a:off x="4572000" y="4692854"/>
            <a:ext cx="4106604" cy="0"/>
          </a:xfrm>
          <a:prstGeom prst="straightConnector1">
            <a:avLst/>
          </a:prstGeom>
          <a:noFill/>
          <a:ln w="9525" cap="flat" cmpd="sng">
            <a:solidFill>
              <a:srgbClr val="313132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7188699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396">
          <p15:clr>
            <a:srgbClr val="FBAE40"/>
          </p15:clr>
        </p15:guide>
        <p15:guide id="4" orient="horz" pos="252">
          <p15:clr>
            <a:srgbClr val="FBAE40"/>
          </p15:clr>
        </p15:guide>
        <p15:guide id="5" pos="312">
          <p15:clr>
            <a:srgbClr val="FBAE40"/>
          </p15:clr>
        </p15:guide>
        <p15:guide id="6" pos="5496">
          <p15:clr>
            <a:srgbClr val="FBAE40"/>
          </p15:clr>
        </p15:guide>
        <p15:guide id="7" orient="horz" pos="308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8" name="Google Shape;88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93912" y="4008943"/>
            <a:ext cx="1075018" cy="9216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7534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9"/>
          <p:cNvSpPr/>
          <p:nvPr/>
        </p:nvSpPr>
        <p:spPr>
          <a:xfrm>
            <a:off x="-1" y="0"/>
            <a:ext cx="9144001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49"/>
          <p:cNvSpPr txBox="1"/>
          <p:nvPr/>
        </p:nvSpPr>
        <p:spPr>
          <a:xfrm>
            <a:off x="397797" y="4762632"/>
            <a:ext cx="1255363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rgbClr val="434344"/>
                </a:solidFill>
                <a:latin typeface="Arial"/>
                <a:ea typeface="Arial"/>
                <a:cs typeface="Arial"/>
                <a:sym typeface="Arial"/>
              </a:rPr>
              <a:t>CommonGround 2022</a:t>
            </a:r>
            <a:endParaRPr/>
          </a:p>
        </p:txBody>
      </p:sp>
      <p:cxnSp>
        <p:nvCxnSpPr>
          <p:cNvPr id="44" name="Google Shape;44;p49"/>
          <p:cNvCxnSpPr/>
          <p:nvPr/>
        </p:nvCxnSpPr>
        <p:spPr>
          <a:xfrm rot="10800000" flipH="1">
            <a:off x="1930402" y="4686467"/>
            <a:ext cx="6794500" cy="6387"/>
          </a:xfrm>
          <a:prstGeom prst="straightConnector1">
            <a:avLst/>
          </a:prstGeom>
          <a:noFill/>
          <a:ln w="9525" cap="flat" cmpd="sng">
            <a:solidFill>
              <a:srgbClr val="43434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" name="Google Shape;45;p49"/>
          <p:cNvSpPr txBox="1">
            <a:spLocks noGrp="1"/>
          </p:cNvSpPr>
          <p:nvPr>
            <p:ph type="sldNum" idx="12"/>
          </p:nvPr>
        </p:nvSpPr>
        <p:spPr>
          <a:xfrm>
            <a:off x="8283582" y="466999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rgbClr val="43434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rgbClr val="43434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rgbClr val="43434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rgbClr val="43434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rgbClr val="43434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rgbClr val="43434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rgbClr val="43434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rgbClr val="43434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rgbClr val="43434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" name="Google Shape;46;p49"/>
          <p:cNvSpPr txBox="1"/>
          <p:nvPr/>
        </p:nvSpPr>
        <p:spPr>
          <a:xfrm>
            <a:off x="8329958" y="4767051"/>
            <a:ext cx="1255363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rgbClr val="434344"/>
                </a:solidFill>
                <a:latin typeface="Arial"/>
                <a:ea typeface="Arial"/>
                <a:cs typeface="Arial"/>
                <a:sym typeface="Arial"/>
              </a:rPr>
              <a:t>Page</a:t>
            </a:r>
            <a:endParaRPr/>
          </a:p>
        </p:txBody>
      </p:sp>
      <p:sp>
        <p:nvSpPr>
          <p:cNvPr id="47" name="Google Shape;47;p49"/>
          <p:cNvSpPr/>
          <p:nvPr/>
        </p:nvSpPr>
        <p:spPr>
          <a:xfrm rot="5400000">
            <a:off x="1189991" y="3975302"/>
            <a:ext cx="45720" cy="1435102"/>
          </a:xfrm>
          <a:prstGeom prst="rect">
            <a:avLst/>
          </a:prstGeom>
          <a:solidFill>
            <a:srgbClr val="DD6C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396">
          <p15:clr>
            <a:srgbClr val="FBAE40"/>
          </p15:clr>
        </p15:guide>
        <p15:guide id="4" orient="horz" pos="252">
          <p15:clr>
            <a:srgbClr val="FBAE40"/>
          </p15:clr>
        </p15:guide>
        <p15:guide id="5" pos="312">
          <p15:clr>
            <a:srgbClr val="FBAE40"/>
          </p15:clr>
        </p15:guide>
        <p15:guide id="6" pos="5496">
          <p15:clr>
            <a:srgbClr val="FBAE40"/>
          </p15:clr>
        </p15:guide>
        <p15:guide id="7" orient="horz" pos="3084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>
  <p:cSld name="1_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5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57"/>
          <p:cNvSpPr txBox="1"/>
          <p:nvPr/>
        </p:nvSpPr>
        <p:spPr>
          <a:xfrm>
            <a:off x="397797" y="4762632"/>
            <a:ext cx="1255363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rgbClr val="313132"/>
                </a:solidFill>
                <a:latin typeface="Arial"/>
                <a:ea typeface="Arial"/>
                <a:cs typeface="Arial"/>
                <a:sym typeface="Arial"/>
              </a:rPr>
              <a:t>Common Ground 2022</a:t>
            </a:r>
            <a:endParaRPr/>
          </a:p>
        </p:txBody>
      </p:sp>
      <p:sp>
        <p:nvSpPr>
          <p:cNvPr id="98" name="Google Shape;98;p57"/>
          <p:cNvSpPr txBox="1"/>
          <p:nvPr/>
        </p:nvSpPr>
        <p:spPr>
          <a:xfrm>
            <a:off x="8284756" y="466805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57"/>
          <p:cNvSpPr txBox="1"/>
          <p:nvPr/>
        </p:nvSpPr>
        <p:spPr>
          <a:xfrm>
            <a:off x="8331133" y="4765112"/>
            <a:ext cx="409266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Page</a:t>
            </a:r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802F0A-F17A-EE48-8D78-FA3223677D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0017" t="1512" r="16226" b="1512"/>
          <a:stretch/>
        </p:blipFill>
        <p:spPr>
          <a:xfrm>
            <a:off x="5662670" y="0"/>
            <a:ext cx="348133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29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396">
          <p15:clr>
            <a:srgbClr val="FBAE40"/>
          </p15:clr>
        </p15:guide>
        <p15:guide id="4" orient="horz" pos="252">
          <p15:clr>
            <a:srgbClr val="FBAE40"/>
          </p15:clr>
        </p15:guide>
        <p15:guide id="5" pos="312">
          <p15:clr>
            <a:srgbClr val="FBAE40"/>
          </p15:clr>
        </p15:guide>
        <p15:guide id="6" pos="5496">
          <p15:clr>
            <a:srgbClr val="FBAE40"/>
          </p15:clr>
        </p15:guide>
        <p15:guide id="7" orient="horz" pos="308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>
  <p:cSld name="1_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5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57"/>
          <p:cNvSpPr txBox="1"/>
          <p:nvPr/>
        </p:nvSpPr>
        <p:spPr>
          <a:xfrm>
            <a:off x="397797" y="4762632"/>
            <a:ext cx="1255363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rgbClr val="313132"/>
                </a:solidFill>
                <a:latin typeface="Arial"/>
                <a:ea typeface="Arial"/>
                <a:cs typeface="Arial"/>
                <a:sym typeface="Arial"/>
              </a:rPr>
              <a:t>Common Ground 2022</a:t>
            </a:r>
            <a:endParaRPr/>
          </a:p>
        </p:txBody>
      </p:sp>
      <p:sp>
        <p:nvSpPr>
          <p:cNvPr id="98" name="Google Shape;98;p57"/>
          <p:cNvSpPr txBox="1"/>
          <p:nvPr/>
        </p:nvSpPr>
        <p:spPr>
          <a:xfrm>
            <a:off x="8284756" y="466805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57"/>
          <p:cNvSpPr txBox="1"/>
          <p:nvPr/>
        </p:nvSpPr>
        <p:spPr>
          <a:xfrm>
            <a:off x="8331133" y="4765112"/>
            <a:ext cx="409266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Page</a:t>
            </a:r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802F0A-F17A-EE48-8D78-FA3223677D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3767" t="4100" r="20016" b="1036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219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396">
          <p15:clr>
            <a:srgbClr val="FBAE40"/>
          </p15:clr>
        </p15:guide>
        <p15:guide id="4" orient="horz" pos="252">
          <p15:clr>
            <a:srgbClr val="FBAE40"/>
          </p15:clr>
        </p15:guide>
        <p15:guide id="5" pos="312">
          <p15:clr>
            <a:srgbClr val="FBAE40"/>
          </p15:clr>
        </p15:guide>
        <p15:guide id="6" pos="5496">
          <p15:clr>
            <a:srgbClr val="FBAE40"/>
          </p15:clr>
        </p15:guide>
        <p15:guide id="7" orient="horz" pos="308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374904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58"/>
          <p:cNvSpPr/>
          <p:nvPr/>
        </p:nvSpPr>
        <p:spPr>
          <a:xfrm>
            <a:off x="3749040" y="0"/>
            <a:ext cx="539496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58"/>
          <p:cNvSpPr txBox="1">
            <a:spLocks noGrp="1"/>
          </p:cNvSpPr>
          <p:nvPr>
            <p:ph type="sldNum" idx="12"/>
          </p:nvPr>
        </p:nvSpPr>
        <p:spPr>
          <a:xfrm>
            <a:off x="8282938" y="46733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04" name="Google Shape;104;p58"/>
          <p:cNvCxnSpPr/>
          <p:nvPr/>
        </p:nvCxnSpPr>
        <p:spPr>
          <a:xfrm>
            <a:off x="3749040" y="4686467"/>
            <a:ext cx="4975862" cy="1"/>
          </a:xfrm>
          <a:prstGeom prst="straightConnector1">
            <a:avLst/>
          </a:prstGeom>
          <a:noFill/>
          <a:ln w="9525" cap="flat" cmpd="sng">
            <a:solidFill>
              <a:srgbClr val="43434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5" name="Google Shape;105;p58"/>
          <p:cNvSpPr txBox="1"/>
          <p:nvPr/>
        </p:nvSpPr>
        <p:spPr>
          <a:xfrm>
            <a:off x="397797" y="4762632"/>
            <a:ext cx="1255363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Powered by Intelinair</a:t>
            </a: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58"/>
          <p:cNvSpPr txBox="1"/>
          <p:nvPr/>
        </p:nvSpPr>
        <p:spPr>
          <a:xfrm>
            <a:off x="8329314" y="4770381"/>
            <a:ext cx="1255363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rgbClr val="434344"/>
                </a:solidFill>
                <a:latin typeface="Arial"/>
                <a:ea typeface="Arial"/>
                <a:cs typeface="Arial"/>
                <a:sym typeface="Arial"/>
              </a:rPr>
              <a:t>Page</a:t>
            </a:r>
            <a:endParaRPr/>
          </a:p>
        </p:txBody>
      </p:sp>
      <p:sp>
        <p:nvSpPr>
          <p:cNvPr id="107" name="Google Shape;107;p58"/>
          <p:cNvSpPr/>
          <p:nvPr/>
        </p:nvSpPr>
        <p:spPr>
          <a:xfrm rot="5400000">
            <a:off x="1189991" y="3975302"/>
            <a:ext cx="45720" cy="1435102"/>
          </a:xfrm>
          <a:prstGeom prst="rect">
            <a:avLst/>
          </a:prstGeom>
          <a:solidFill>
            <a:srgbClr val="DD6C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8" name="Google Shape;108;p58"/>
          <p:cNvCxnSpPr/>
          <p:nvPr/>
        </p:nvCxnSpPr>
        <p:spPr>
          <a:xfrm>
            <a:off x="1920240" y="4686467"/>
            <a:ext cx="1828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277521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396">
          <p15:clr>
            <a:srgbClr val="FBAE40"/>
          </p15:clr>
        </p15:guide>
        <p15:guide id="4" orient="horz" pos="252">
          <p15:clr>
            <a:srgbClr val="FBAE40"/>
          </p15:clr>
        </p15:guide>
        <p15:guide id="5" pos="312">
          <p15:clr>
            <a:srgbClr val="FBAE40"/>
          </p15:clr>
        </p15:guide>
        <p15:guide id="6" pos="5496">
          <p15:clr>
            <a:srgbClr val="FBAE40"/>
          </p15:clr>
        </p15:guide>
        <p15:guide id="7" orient="horz" pos="3084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89984" y="0"/>
            <a:ext cx="315132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60"/>
          <p:cNvPicPr preferRelativeResize="0"/>
          <p:nvPr/>
        </p:nvPicPr>
        <p:blipFill rotWithShape="1">
          <a:blip r:embed="rId4">
            <a:alphaModFix/>
          </a:blip>
          <a:srcRect l="20330" t="15994" r="17412" b="8367"/>
          <a:stretch/>
        </p:blipFill>
        <p:spPr>
          <a:xfrm>
            <a:off x="2690" y="0"/>
            <a:ext cx="6034316" cy="5143493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60"/>
          <p:cNvSpPr txBox="1">
            <a:spLocks noGrp="1"/>
          </p:cNvSpPr>
          <p:nvPr>
            <p:ph type="sldNum" idx="12"/>
          </p:nvPr>
        </p:nvSpPr>
        <p:spPr>
          <a:xfrm>
            <a:off x="8269259" y="466999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6" name="Google Shape;116;p60"/>
          <p:cNvCxnSpPr/>
          <p:nvPr/>
        </p:nvCxnSpPr>
        <p:spPr>
          <a:xfrm>
            <a:off x="1930402" y="4692854"/>
            <a:ext cx="4106604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7" name="Google Shape;117;p60"/>
          <p:cNvSpPr txBox="1"/>
          <p:nvPr/>
        </p:nvSpPr>
        <p:spPr>
          <a:xfrm>
            <a:off x="397797" y="4762632"/>
            <a:ext cx="1255363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CommonGround 2022</a:t>
            </a:r>
            <a:endParaRPr/>
          </a:p>
        </p:txBody>
      </p:sp>
      <p:sp>
        <p:nvSpPr>
          <p:cNvPr id="118" name="Google Shape;118;p60"/>
          <p:cNvSpPr txBox="1"/>
          <p:nvPr/>
        </p:nvSpPr>
        <p:spPr>
          <a:xfrm>
            <a:off x="8315635" y="4767051"/>
            <a:ext cx="828365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Page</a:t>
            </a:r>
            <a:endParaRPr/>
          </a:p>
        </p:txBody>
      </p:sp>
      <p:cxnSp>
        <p:nvCxnSpPr>
          <p:cNvPr id="119" name="Google Shape;119;p60"/>
          <p:cNvCxnSpPr/>
          <p:nvPr/>
        </p:nvCxnSpPr>
        <p:spPr>
          <a:xfrm>
            <a:off x="6037006" y="4694117"/>
            <a:ext cx="269281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0" name="Google Shape;120;p60"/>
          <p:cNvSpPr/>
          <p:nvPr/>
        </p:nvSpPr>
        <p:spPr>
          <a:xfrm rot="5400000">
            <a:off x="1189991" y="3975302"/>
            <a:ext cx="45720" cy="1435102"/>
          </a:xfrm>
          <a:prstGeom prst="rect">
            <a:avLst/>
          </a:prstGeom>
          <a:solidFill>
            <a:srgbClr val="DD6C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77265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396">
          <p15:clr>
            <a:srgbClr val="FBAE40"/>
          </p15:clr>
        </p15:guide>
        <p15:guide id="4" orient="horz" pos="252">
          <p15:clr>
            <a:srgbClr val="FBAE40"/>
          </p15:clr>
        </p15:guide>
        <p15:guide id="5" pos="312">
          <p15:clr>
            <a:srgbClr val="FBAE40"/>
          </p15:clr>
        </p15:guide>
        <p15:guide id="6" pos="5496">
          <p15:clr>
            <a:srgbClr val="FBAE40"/>
          </p15:clr>
        </p15:guide>
        <p15:guide id="7" orient="horz" pos="308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61"/>
          <p:cNvSpPr/>
          <p:nvPr/>
        </p:nvSpPr>
        <p:spPr>
          <a:xfrm>
            <a:off x="0" y="2030466"/>
            <a:ext cx="117987" cy="1082568"/>
          </a:xfrm>
          <a:prstGeom prst="rect">
            <a:avLst/>
          </a:prstGeom>
          <a:solidFill>
            <a:srgbClr val="DD6C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" name="Google Shape;124;p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93912" y="4008943"/>
            <a:ext cx="1075018" cy="921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6188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396">
          <p15:clr>
            <a:srgbClr val="FBAE40"/>
          </p15:clr>
        </p15:guide>
        <p15:guide id="4" orient="horz" pos="252">
          <p15:clr>
            <a:srgbClr val="FBAE40"/>
          </p15:clr>
        </p15:guide>
        <p15:guide id="5" pos="5496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B15D-209D-AF47-A797-CF63B08918A8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2DA80-FC84-514D-8102-A6BA158E2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161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0" name="Google Shape;50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9144000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3" name="Google Shape;53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93912" y="4008943"/>
            <a:ext cx="1075018" cy="921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 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4" name="Google Shape;64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8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53"/>
          <p:cNvCxnSpPr/>
          <p:nvPr/>
        </p:nvCxnSpPr>
        <p:spPr>
          <a:xfrm>
            <a:off x="1930402" y="4692854"/>
            <a:ext cx="6787395" cy="22859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6" name="Google Shape;66;p53"/>
          <p:cNvSpPr txBox="1"/>
          <p:nvPr/>
        </p:nvSpPr>
        <p:spPr>
          <a:xfrm>
            <a:off x="397797" y="4762632"/>
            <a:ext cx="1255363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CommonGround 2022</a:t>
            </a:r>
            <a:endParaRPr/>
          </a:p>
        </p:txBody>
      </p:sp>
      <p:sp>
        <p:nvSpPr>
          <p:cNvPr id="67" name="Google Shape;67;p53"/>
          <p:cNvSpPr/>
          <p:nvPr/>
        </p:nvSpPr>
        <p:spPr>
          <a:xfrm rot="5400000">
            <a:off x="1189991" y="3975302"/>
            <a:ext cx="45720" cy="1435102"/>
          </a:xfrm>
          <a:prstGeom prst="rect">
            <a:avLst/>
          </a:prstGeom>
          <a:solidFill>
            <a:srgbClr val="DD6C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53"/>
          <p:cNvSpPr txBox="1"/>
          <p:nvPr/>
        </p:nvSpPr>
        <p:spPr>
          <a:xfrm>
            <a:off x="8269259" y="466999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53"/>
          <p:cNvSpPr txBox="1"/>
          <p:nvPr/>
        </p:nvSpPr>
        <p:spPr>
          <a:xfrm>
            <a:off x="8315635" y="4767051"/>
            <a:ext cx="828365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Page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 1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D6C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2" name="Google Shape;72;p54"/>
          <p:cNvCxnSpPr/>
          <p:nvPr/>
        </p:nvCxnSpPr>
        <p:spPr>
          <a:xfrm>
            <a:off x="1930402" y="4692854"/>
            <a:ext cx="6787395" cy="22859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3" name="Google Shape;73;p54"/>
          <p:cNvSpPr txBox="1"/>
          <p:nvPr/>
        </p:nvSpPr>
        <p:spPr>
          <a:xfrm>
            <a:off x="397797" y="4762632"/>
            <a:ext cx="1255363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CommonGround 2022</a:t>
            </a:r>
            <a:endParaRPr/>
          </a:p>
        </p:txBody>
      </p:sp>
      <p:sp>
        <p:nvSpPr>
          <p:cNvPr id="74" name="Google Shape;74;p54"/>
          <p:cNvSpPr/>
          <p:nvPr/>
        </p:nvSpPr>
        <p:spPr>
          <a:xfrm rot="5400000">
            <a:off x="1189991" y="3975302"/>
            <a:ext cx="45720" cy="143510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54"/>
          <p:cNvSpPr txBox="1"/>
          <p:nvPr/>
        </p:nvSpPr>
        <p:spPr>
          <a:xfrm>
            <a:off x="8269259" y="466999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54"/>
          <p:cNvSpPr txBox="1"/>
          <p:nvPr/>
        </p:nvSpPr>
        <p:spPr>
          <a:xfrm>
            <a:off x="8315635" y="4767051"/>
            <a:ext cx="828365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Page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396">
          <p15:clr>
            <a:srgbClr val="FBAE40"/>
          </p15:clr>
        </p15:guide>
        <p15:guide id="4" orient="horz" pos="252">
          <p15:clr>
            <a:srgbClr val="FBAE40"/>
          </p15:clr>
        </p15:guide>
        <p15:guide id="5" pos="312">
          <p15:clr>
            <a:srgbClr val="FBAE40"/>
          </p15:clr>
        </p15:guide>
        <p15:guide id="6" pos="5496">
          <p15:clr>
            <a:srgbClr val="FBAE40"/>
          </p15:clr>
        </p15:guide>
        <p15:guide id="7" orient="horz" pos="308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>
  <p:cSld name="1_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24E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2" name="Google Shape;72;p54"/>
          <p:cNvCxnSpPr/>
          <p:nvPr/>
        </p:nvCxnSpPr>
        <p:spPr>
          <a:xfrm>
            <a:off x="1930402" y="4692854"/>
            <a:ext cx="6787395" cy="22859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3" name="Google Shape;73;p54"/>
          <p:cNvSpPr txBox="1"/>
          <p:nvPr/>
        </p:nvSpPr>
        <p:spPr>
          <a:xfrm>
            <a:off x="397797" y="4762632"/>
            <a:ext cx="1255363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CommonGround 2022</a:t>
            </a:r>
            <a:endParaRPr/>
          </a:p>
        </p:txBody>
      </p:sp>
      <p:sp>
        <p:nvSpPr>
          <p:cNvPr id="74" name="Google Shape;74;p54"/>
          <p:cNvSpPr/>
          <p:nvPr/>
        </p:nvSpPr>
        <p:spPr>
          <a:xfrm rot="5400000">
            <a:off x="1189991" y="3975302"/>
            <a:ext cx="45720" cy="143510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54"/>
          <p:cNvSpPr txBox="1"/>
          <p:nvPr/>
        </p:nvSpPr>
        <p:spPr>
          <a:xfrm>
            <a:off x="8269259" y="466999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54"/>
          <p:cNvSpPr txBox="1"/>
          <p:nvPr/>
        </p:nvSpPr>
        <p:spPr>
          <a:xfrm>
            <a:off x="8315635" y="4767051"/>
            <a:ext cx="828365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Page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282017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396">
          <p15:clr>
            <a:srgbClr val="FBAE40"/>
          </p15:clr>
        </p15:guide>
        <p15:guide id="4" orient="horz" pos="252">
          <p15:clr>
            <a:srgbClr val="FBAE40"/>
          </p15:clr>
        </p15:guide>
        <p15:guide id="5" pos="312">
          <p15:clr>
            <a:srgbClr val="FBAE40"/>
          </p15:clr>
        </p15:guide>
        <p15:guide id="6" pos="5496">
          <p15:clr>
            <a:srgbClr val="FBAE40"/>
          </p15:clr>
        </p15:guide>
        <p15:guide id="7" orient="horz" pos="308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>
  <p:cSld name="1_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55"/>
          <p:cNvSpPr txBox="1">
            <a:spLocks noGrp="1"/>
          </p:cNvSpPr>
          <p:nvPr>
            <p:ph type="sldNum" idx="12"/>
          </p:nvPr>
        </p:nvSpPr>
        <p:spPr>
          <a:xfrm>
            <a:off x="8274993" y="466982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1" name="Google Shape;81;p55"/>
          <p:cNvSpPr txBox="1"/>
          <p:nvPr/>
        </p:nvSpPr>
        <p:spPr>
          <a:xfrm>
            <a:off x="8334621" y="4766882"/>
            <a:ext cx="1255363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rgbClr val="434344"/>
                </a:solidFill>
                <a:latin typeface="Arial"/>
                <a:ea typeface="Arial"/>
                <a:cs typeface="Arial"/>
                <a:sym typeface="Arial"/>
              </a:rPr>
              <a:t>Page</a:t>
            </a:r>
            <a:endParaRPr/>
          </a:p>
        </p:txBody>
      </p:sp>
      <p:cxnSp>
        <p:nvCxnSpPr>
          <p:cNvPr id="82" name="Google Shape;82;p55"/>
          <p:cNvCxnSpPr/>
          <p:nvPr/>
        </p:nvCxnSpPr>
        <p:spPr>
          <a:xfrm>
            <a:off x="1930402" y="4692854"/>
            <a:ext cx="4106604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3" name="Google Shape;83;p55"/>
          <p:cNvSpPr txBox="1"/>
          <p:nvPr/>
        </p:nvSpPr>
        <p:spPr>
          <a:xfrm>
            <a:off x="397797" y="4762632"/>
            <a:ext cx="1255363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CommonGround 2022</a:t>
            </a:r>
            <a:endParaRPr/>
          </a:p>
        </p:txBody>
      </p:sp>
      <p:sp>
        <p:nvSpPr>
          <p:cNvPr id="84" name="Google Shape;84;p55"/>
          <p:cNvSpPr/>
          <p:nvPr/>
        </p:nvSpPr>
        <p:spPr>
          <a:xfrm rot="5400000">
            <a:off x="1189991" y="3975302"/>
            <a:ext cx="45720" cy="1435102"/>
          </a:xfrm>
          <a:prstGeom prst="rect">
            <a:avLst/>
          </a:prstGeom>
          <a:solidFill>
            <a:srgbClr val="DD6C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E8627A-07C9-2A47-852B-01BA7B038F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1597" t="1365" r="30777" b="1365"/>
          <a:stretch/>
        </p:blipFill>
        <p:spPr>
          <a:xfrm>
            <a:off x="0" y="0"/>
            <a:ext cx="4572000" cy="5143499"/>
          </a:xfrm>
          <a:prstGeom prst="rect">
            <a:avLst/>
          </a:prstGeom>
        </p:spPr>
      </p:pic>
      <p:cxnSp>
        <p:nvCxnSpPr>
          <p:cNvPr id="85" name="Google Shape;85;p55"/>
          <p:cNvCxnSpPr/>
          <p:nvPr/>
        </p:nvCxnSpPr>
        <p:spPr>
          <a:xfrm>
            <a:off x="4572000" y="4692854"/>
            <a:ext cx="4106604" cy="0"/>
          </a:xfrm>
          <a:prstGeom prst="straightConnector1">
            <a:avLst/>
          </a:prstGeom>
          <a:noFill/>
          <a:ln w="9525" cap="flat" cmpd="sng">
            <a:solidFill>
              <a:srgbClr val="31313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0A242BE1-39E0-434E-A60F-7DF63584A2AD}"/>
              </a:ext>
            </a:extLst>
          </p:cNvPr>
          <p:cNvSpPr/>
          <p:nvPr userDrawn="1"/>
        </p:nvSpPr>
        <p:spPr>
          <a:xfrm>
            <a:off x="0" y="0"/>
            <a:ext cx="4572000" cy="5143499"/>
          </a:xfrm>
          <a:prstGeom prst="rect">
            <a:avLst/>
          </a:prstGeom>
          <a:solidFill>
            <a:schemeClr val="tx1">
              <a:alpha val="4097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111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396">
          <p15:clr>
            <a:srgbClr val="FBAE40"/>
          </p15:clr>
        </p15:guide>
        <p15:guide id="4" orient="horz" pos="252">
          <p15:clr>
            <a:srgbClr val="FBAE40"/>
          </p15:clr>
        </p15:guide>
        <p15:guide id="5" pos="312">
          <p15:clr>
            <a:srgbClr val="FBAE40"/>
          </p15:clr>
        </p15:guide>
        <p15:guide id="6" pos="5496">
          <p15:clr>
            <a:srgbClr val="FBAE40"/>
          </p15:clr>
        </p15:guide>
        <p15:guide id="7" orient="horz" pos="308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9pPr>
          </a:lstStyle>
          <a:p>
            <a:endParaRPr/>
          </a:p>
        </p:txBody>
      </p:sp>
      <p:sp>
        <p:nvSpPr>
          <p:cNvPr id="7" name="Google Shape;7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 b="0" i="0" u="none" strike="noStrike" cap="none">
                <a:solidFill>
                  <a:schemeClr val="dk2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dk2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dk2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 sz="1400" b="0" i="0" u="none" strike="noStrike" cap="none">
                <a:solidFill>
                  <a:schemeClr val="dk2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dk2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dk2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 sz="1400" b="0" i="0" u="none" strike="noStrike" cap="none">
                <a:solidFill>
                  <a:schemeClr val="dk2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dk2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dk2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3" r:id="rId3"/>
    <p:sldLayoutId id="2147483654" r:id="rId4"/>
    <p:sldLayoutId id="2147483655" r:id="rId5"/>
    <p:sldLayoutId id="2147483657" r:id="rId6"/>
    <p:sldLayoutId id="2147483658" r:id="rId7"/>
    <p:sldLayoutId id="2147483669" r:id="rId8"/>
    <p:sldLayoutId id="2147483666" r:id="rId9"/>
    <p:sldLayoutId id="2147483659" r:id="rId10"/>
    <p:sldLayoutId id="2147483660" r:id="rId11"/>
    <p:sldLayoutId id="2147483668" r:id="rId12"/>
    <p:sldLayoutId id="2147483670" r:id="rId13"/>
    <p:sldLayoutId id="2147483662" r:id="rId14"/>
    <p:sldLayoutId id="2147483664" r:id="rId15"/>
    <p:sldLayoutId id="2147483665" r:id="rId16"/>
    <p:sldLayoutId id="2147483671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9pPr>
          </a:lstStyle>
          <a:p>
            <a:endParaRPr/>
          </a:p>
        </p:txBody>
      </p:sp>
      <p:sp>
        <p:nvSpPr>
          <p:cNvPr id="7" name="Google Shape;7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 b="0" i="0" u="none" strike="noStrike" cap="none">
                <a:solidFill>
                  <a:schemeClr val="dk2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dk2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dk2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 sz="1400" b="0" i="0" u="none" strike="noStrike" cap="none">
                <a:solidFill>
                  <a:schemeClr val="dk2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dk2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dk2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 sz="1400" b="0" i="0" u="none" strike="noStrike" cap="none">
                <a:solidFill>
                  <a:schemeClr val="dk2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dk2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dk2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04462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2.pn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jp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1.JP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mongroundnebraska.com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://www.bestfoodfacts.com/" TargetMode="External"/><Relationship Id="rId5" Type="http://schemas.openxmlformats.org/officeDocument/2006/relationships/hyperlink" Target="http://www.facebook.com/CommonGroundNebraska" TargetMode="External"/><Relationship Id="rId4" Type="http://schemas.openxmlformats.org/officeDocument/2006/relationships/hyperlink" Target="http://www.findourcommonground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13.png"/><Relationship Id="rId9" Type="http://schemas.openxmlformats.org/officeDocument/2006/relationships/image" Target="../media/image2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"/>
          <p:cNvSpPr txBox="1">
            <a:spLocks noGrp="1"/>
          </p:cNvSpPr>
          <p:nvPr>
            <p:ph type="ctrTitle" idx="4294967295"/>
          </p:nvPr>
        </p:nvSpPr>
        <p:spPr>
          <a:xfrm>
            <a:off x="1232425" y="1260000"/>
            <a:ext cx="8043249" cy="1987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</a:pPr>
            <a:br>
              <a:rPr lang="en-US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NAND 2023 Annual Conference</a:t>
            </a:r>
            <a:br>
              <a:rPr lang="en-US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The Meatless Movement </a:t>
            </a:r>
            <a:br>
              <a:rPr lang="en-US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DC2485B-C7F7-4033-8F7A-A19786D09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1920994"/>
            <a:ext cx="1965034" cy="1815850"/>
          </a:xfrm>
          <a:prstGeom prst="rect">
            <a:avLst/>
          </a:prstGeom>
        </p:spPr>
      </p:pic>
      <p:pic>
        <p:nvPicPr>
          <p:cNvPr id="5" name="Picture 4" descr="A picture containing sky, outdoor, person, grass&#10;&#10;Description automatically generated">
            <a:extLst>
              <a:ext uri="{FF2B5EF4-FFF2-40B4-BE49-F238E27FC236}">
                <a16:creationId xmlns:a16="http://schemas.microsoft.com/office/drawing/2014/main" id="{E3E499E6-FA49-7E81-33ED-B76F1BF852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980" t="5849" r="-147945"/>
          <a:stretch/>
        </p:blipFill>
        <p:spPr>
          <a:xfrm>
            <a:off x="370714" y="1920994"/>
            <a:ext cx="3076614" cy="192814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1C16C9-96D9-E440-913A-D374B07CCC46}"/>
              </a:ext>
            </a:extLst>
          </p:cNvPr>
          <p:cNvSpPr txBox="1"/>
          <p:nvPr/>
        </p:nvSpPr>
        <p:spPr>
          <a:xfrm>
            <a:off x="334439" y="509475"/>
            <a:ext cx="851861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/>
              <a:t>Nutrition: Real Beef vs. Plant-Based</a:t>
            </a:r>
            <a:endParaRPr lang="en-US" sz="3600" b="1" spc="120" dirty="0">
              <a:solidFill>
                <a:srgbClr val="124E4B"/>
              </a:solidFill>
              <a:latin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584FBE-DE3F-9B46-AF22-1B2AFF8B6B76}"/>
              </a:ext>
            </a:extLst>
          </p:cNvPr>
          <p:cNvSpPr/>
          <p:nvPr/>
        </p:nvSpPr>
        <p:spPr>
          <a:xfrm>
            <a:off x="486735" y="1699875"/>
            <a:ext cx="357818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000" dirty="0">
                <a:latin typeface="Proxima Nova"/>
              </a:rPr>
              <a:t>170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Proxima Nova"/>
              </a:rPr>
              <a:t>calories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dirty="0">
                <a:latin typeface="Proxima Nova"/>
              </a:rPr>
              <a:t>8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Proxima Nova"/>
              </a:rPr>
              <a:t> g fat (3.5 g saturated)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dirty="0">
                <a:latin typeface="Proxima Nova"/>
              </a:rPr>
              <a:t>7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Proxima Nova"/>
              </a:rPr>
              <a:t>0 mg cholesterol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Proxima Nova"/>
              </a:rPr>
              <a:t>75 mg sodium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Proxima Nova"/>
              </a:rPr>
              <a:t>0 g carbohydrate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Proxima Nova"/>
              </a:rPr>
              <a:t>24 g protein 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743557-1492-D95D-2468-F175248BAECF}"/>
              </a:ext>
            </a:extLst>
          </p:cNvPr>
          <p:cNvSpPr/>
          <p:nvPr/>
        </p:nvSpPr>
        <p:spPr>
          <a:xfrm>
            <a:off x="407324" y="4630189"/>
            <a:ext cx="8445731" cy="357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04DEE1-81DD-39EC-ABF8-689D771CBACE}"/>
              </a:ext>
            </a:extLst>
          </p:cNvPr>
          <p:cNvSpPr txBox="1"/>
          <p:nvPr/>
        </p:nvSpPr>
        <p:spPr>
          <a:xfrm>
            <a:off x="486735" y="1311936"/>
            <a:ext cx="282362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93%Lean ground beef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E1734D-58AE-3BFB-FB9B-3098ACD47C7F}"/>
              </a:ext>
            </a:extLst>
          </p:cNvPr>
          <p:cNvSpPr txBox="1"/>
          <p:nvPr/>
        </p:nvSpPr>
        <p:spPr>
          <a:xfrm>
            <a:off x="5480957" y="1339007"/>
            <a:ext cx="25520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Impossible Burger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0D37F7-8E81-4557-0801-1E5D8467E782}"/>
              </a:ext>
            </a:extLst>
          </p:cNvPr>
          <p:cNvSpPr txBox="1"/>
          <p:nvPr/>
        </p:nvSpPr>
        <p:spPr>
          <a:xfrm>
            <a:off x="5480957" y="1812354"/>
            <a:ext cx="305908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Proxima Nova"/>
              </a:rPr>
              <a:t>240 calories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Proxima Nova"/>
              </a:rPr>
              <a:t>14 g fat (8 g saturated)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Proxima Nova"/>
              </a:rPr>
              <a:t>0 g cholesterol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Proxima Nova"/>
              </a:rPr>
              <a:t>370 mg sodium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Proxima Nova"/>
              </a:rPr>
              <a:t>9 g carbohydrate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Proxima Nova"/>
              </a:rPr>
              <a:t>19 g protein</a:t>
            </a:r>
          </a:p>
        </p:txBody>
      </p:sp>
    </p:spTree>
    <p:extLst>
      <p:ext uri="{BB962C8B-B14F-4D97-AF65-F5344CB8AC3E}">
        <p14:creationId xmlns:p14="http://schemas.microsoft.com/office/powerpoint/2010/main" val="1207708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2AD4403-A1C6-646F-E4A4-F9255082BB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20"/>
          <a:stretch/>
        </p:blipFill>
        <p:spPr>
          <a:xfrm>
            <a:off x="2599201" y="251847"/>
            <a:ext cx="3466262" cy="463980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571" y="1713354"/>
            <a:ext cx="8229600" cy="857250"/>
          </a:xfrm>
        </p:spPr>
        <p:txBody>
          <a:bodyPr/>
          <a:lstStyle/>
          <a:p>
            <a:endParaRPr lang="en-US" b="1" dirty="0"/>
          </a:p>
        </p:txBody>
      </p:sp>
      <p:pic>
        <p:nvPicPr>
          <p:cNvPr id="3" name="Google Shape;10;p45">
            <a:extLst>
              <a:ext uri="{FF2B5EF4-FFF2-40B4-BE49-F238E27FC236}">
                <a16:creationId xmlns:a16="http://schemas.microsoft.com/office/drawing/2014/main" id="{878D4D47-BC35-7F1C-1151-AC8DFF56D97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3886" r="-1"/>
          <a:stretch/>
        </p:blipFill>
        <p:spPr>
          <a:xfrm>
            <a:off x="-36994" y="-1146"/>
            <a:ext cx="918099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DF2C9F-8188-E0AA-79CB-AA2DAE52A4DC}"/>
              </a:ext>
            </a:extLst>
          </p:cNvPr>
          <p:cNvSpPr txBox="1"/>
          <p:nvPr/>
        </p:nvSpPr>
        <p:spPr>
          <a:xfrm>
            <a:off x="89647" y="209773"/>
            <a:ext cx="88929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Environment</a:t>
            </a:r>
            <a:endParaRPr lang="en-US" sz="3600" dirty="0"/>
          </a:p>
        </p:txBody>
      </p:sp>
      <p:pic>
        <p:nvPicPr>
          <p:cNvPr id="7" name="Content Placeholder 2" descr="Diagram&#10;&#10;Description automatically generated">
            <a:extLst>
              <a:ext uri="{FF2B5EF4-FFF2-40B4-BE49-F238E27FC236}">
                <a16:creationId xmlns:a16="http://schemas.microsoft.com/office/drawing/2014/main" id="{8B9BC855-0293-B154-5484-15D77EF25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90" y="1292588"/>
            <a:ext cx="3951957" cy="3135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0F61B949-EA21-8BE8-6EE9-4C8EB33422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8284" y="1278191"/>
            <a:ext cx="4095679" cy="316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115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;p45">
            <a:extLst>
              <a:ext uri="{FF2B5EF4-FFF2-40B4-BE49-F238E27FC236}">
                <a16:creationId xmlns:a16="http://schemas.microsoft.com/office/drawing/2014/main" id="{4AAF4AD0-3EB5-0430-525A-EFB53CEFD01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3886" r="-1"/>
          <a:stretch/>
        </p:blipFill>
        <p:spPr>
          <a:xfrm>
            <a:off x="0" y="0"/>
            <a:ext cx="918099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D72639-07F3-B7BA-0951-80F5426164E1}"/>
              </a:ext>
            </a:extLst>
          </p:cNvPr>
          <p:cNvSpPr txBox="1"/>
          <p:nvPr/>
        </p:nvSpPr>
        <p:spPr>
          <a:xfrm>
            <a:off x="259447" y="492318"/>
            <a:ext cx="8812306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</a:rPr>
              <a:t>Land Use For Growing Food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5" name="Picture 14" descr="Text, letter&#10;&#10;Description automatically generated">
            <a:extLst>
              <a:ext uri="{FF2B5EF4-FFF2-40B4-BE49-F238E27FC236}">
                <a16:creationId xmlns:a16="http://schemas.microsoft.com/office/drawing/2014/main" id="{7DD57335-61C4-DBDA-9EA9-D27D8F0D0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3923" y="1236640"/>
            <a:ext cx="4542477" cy="352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502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;p45">
            <a:extLst>
              <a:ext uri="{FF2B5EF4-FFF2-40B4-BE49-F238E27FC236}">
                <a16:creationId xmlns:a16="http://schemas.microsoft.com/office/drawing/2014/main" id="{4AAF4AD0-3EB5-0430-525A-EFB53CEFD01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3886" r="-1"/>
          <a:stretch/>
        </p:blipFill>
        <p:spPr>
          <a:xfrm>
            <a:off x="0" y="0"/>
            <a:ext cx="918099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D72639-07F3-B7BA-0951-80F5426164E1}"/>
              </a:ext>
            </a:extLst>
          </p:cNvPr>
          <p:cNvSpPr txBox="1"/>
          <p:nvPr/>
        </p:nvSpPr>
        <p:spPr>
          <a:xfrm>
            <a:off x="259447" y="492318"/>
            <a:ext cx="8812306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</a:rPr>
              <a:t>Land Use For Growing Food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7" name="Picture 16" descr="A piece of paper with writing on it&#10;&#10;Description automatically generated with medium confidence">
            <a:extLst>
              <a:ext uri="{FF2B5EF4-FFF2-40B4-BE49-F238E27FC236}">
                <a16:creationId xmlns:a16="http://schemas.microsoft.com/office/drawing/2014/main" id="{65C2874E-590B-F51C-9DB2-59AF19AEA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0098" y="1301441"/>
            <a:ext cx="4434702" cy="349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056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;p45">
            <a:extLst>
              <a:ext uri="{FF2B5EF4-FFF2-40B4-BE49-F238E27FC236}">
                <a16:creationId xmlns:a16="http://schemas.microsoft.com/office/drawing/2014/main" id="{4AAF4AD0-3EB5-0430-525A-EFB53CEFD01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3886" r="-1"/>
          <a:stretch/>
        </p:blipFill>
        <p:spPr>
          <a:xfrm>
            <a:off x="0" y="0"/>
            <a:ext cx="918099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D72639-07F3-B7BA-0951-80F5426164E1}"/>
              </a:ext>
            </a:extLst>
          </p:cNvPr>
          <p:cNvSpPr txBox="1"/>
          <p:nvPr/>
        </p:nvSpPr>
        <p:spPr>
          <a:xfrm>
            <a:off x="259447" y="492318"/>
            <a:ext cx="8812306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</a:rPr>
              <a:t>Land Use For Growing Food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9" name="Picture 18" descr="A picture containing letter&#10;&#10;Description automatically generated">
            <a:extLst>
              <a:ext uri="{FF2B5EF4-FFF2-40B4-BE49-F238E27FC236}">
                <a16:creationId xmlns:a16="http://schemas.microsoft.com/office/drawing/2014/main" id="{E9AF4E9D-B411-AAFD-4194-56E794BC3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8000" y="1258242"/>
            <a:ext cx="4753393" cy="354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72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;p45">
            <a:extLst>
              <a:ext uri="{FF2B5EF4-FFF2-40B4-BE49-F238E27FC236}">
                <a16:creationId xmlns:a16="http://schemas.microsoft.com/office/drawing/2014/main" id="{4AAF4AD0-3EB5-0430-525A-EFB53CEFD01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3886" r="-1"/>
          <a:stretch/>
        </p:blipFill>
        <p:spPr>
          <a:xfrm>
            <a:off x="0" y="0"/>
            <a:ext cx="918099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D72639-07F3-B7BA-0951-80F5426164E1}"/>
              </a:ext>
            </a:extLst>
          </p:cNvPr>
          <p:cNvSpPr txBox="1"/>
          <p:nvPr/>
        </p:nvSpPr>
        <p:spPr>
          <a:xfrm>
            <a:off x="259447" y="492318"/>
            <a:ext cx="8812306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</a:rPr>
              <a:t>Land Use For Growing Food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1" name="Picture 20" descr="Letter&#10;&#10;Description automatically generated">
            <a:extLst>
              <a:ext uri="{FF2B5EF4-FFF2-40B4-BE49-F238E27FC236}">
                <a16:creationId xmlns:a16="http://schemas.microsoft.com/office/drawing/2014/main" id="{EAE9EA0F-F710-4814-203D-924CE2BF8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1312" y="1192486"/>
            <a:ext cx="4492288" cy="345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23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;p45">
            <a:extLst>
              <a:ext uri="{FF2B5EF4-FFF2-40B4-BE49-F238E27FC236}">
                <a16:creationId xmlns:a16="http://schemas.microsoft.com/office/drawing/2014/main" id="{4AAF4AD0-3EB5-0430-525A-EFB53CEFD01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3886" r="-1"/>
          <a:stretch/>
        </p:blipFill>
        <p:spPr>
          <a:xfrm>
            <a:off x="0" y="0"/>
            <a:ext cx="918099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D72639-07F3-B7BA-0951-80F5426164E1}"/>
              </a:ext>
            </a:extLst>
          </p:cNvPr>
          <p:cNvSpPr txBox="1"/>
          <p:nvPr/>
        </p:nvSpPr>
        <p:spPr>
          <a:xfrm>
            <a:off x="259447" y="492318"/>
            <a:ext cx="8812306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</a:rPr>
              <a:t>Land Use For Growing Food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22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F657C36C-6261-FFBD-D224-DCB67211D8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96" t="4412"/>
          <a:stretch/>
        </p:blipFill>
        <p:spPr>
          <a:xfrm>
            <a:off x="2196000" y="1147232"/>
            <a:ext cx="4578159" cy="350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76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;p45">
            <a:extLst>
              <a:ext uri="{FF2B5EF4-FFF2-40B4-BE49-F238E27FC236}">
                <a16:creationId xmlns:a16="http://schemas.microsoft.com/office/drawing/2014/main" id="{4AAF4AD0-3EB5-0430-525A-EFB53CEFD01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3886" r="-1"/>
          <a:stretch/>
        </p:blipFill>
        <p:spPr>
          <a:xfrm>
            <a:off x="0" y="0"/>
            <a:ext cx="918099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D72639-07F3-B7BA-0951-80F5426164E1}"/>
              </a:ext>
            </a:extLst>
          </p:cNvPr>
          <p:cNvSpPr txBox="1"/>
          <p:nvPr/>
        </p:nvSpPr>
        <p:spPr>
          <a:xfrm>
            <a:off x="165847" y="305118"/>
            <a:ext cx="8812306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</a:rPr>
              <a:t>Grass and Grain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cows grazing in a field&#10;&#10;Description automatically generated with medium confidence">
            <a:extLst>
              <a:ext uri="{FF2B5EF4-FFF2-40B4-BE49-F238E27FC236}">
                <a16:creationId xmlns:a16="http://schemas.microsoft.com/office/drawing/2014/main" id="{43D152B3-41F0-5B53-3ECD-57359BDA8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8200" y="1089900"/>
            <a:ext cx="2438400" cy="1828800"/>
          </a:xfrm>
          <a:prstGeom prst="rect">
            <a:avLst/>
          </a:prstGeom>
        </p:spPr>
      </p:pic>
      <p:pic>
        <p:nvPicPr>
          <p:cNvPr id="7" name="Picture 6" descr="A group of cows grazing in a field&#10;&#10;Description automatically generated with medium confidence">
            <a:extLst>
              <a:ext uri="{FF2B5EF4-FFF2-40B4-BE49-F238E27FC236}">
                <a16:creationId xmlns:a16="http://schemas.microsoft.com/office/drawing/2014/main" id="{4EAE05C1-7B46-0B9F-DB3A-B65A0A491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031" y="1089900"/>
            <a:ext cx="2448476" cy="1828800"/>
          </a:xfrm>
          <a:prstGeom prst="rect">
            <a:avLst/>
          </a:prstGeom>
        </p:spPr>
      </p:pic>
      <p:pic>
        <p:nvPicPr>
          <p:cNvPr id="9" name="Picture 8" descr="A picture containing grass, outdoor, sky, farm machine&#10;&#10;Description automatically generated">
            <a:extLst>
              <a:ext uri="{FF2B5EF4-FFF2-40B4-BE49-F238E27FC236}">
                <a16:creationId xmlns:a16="http://schemas.microsoft.com/office/drawing/2014/main" id="{D216FDDF-74D4-AB8B-B6A7-ABA5E547DC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4621" y="1053360"/>
            <a:ext cx="2657464" cy="1901879"/>
          </a:xfrm>
          <a:prstGeom prst="rect">
            <a:avLst/>
          </a:prstGeom>
        </p:spPr>
      </p:pic>
      <p:pic>
        <p:nvPicPr>
          <p:cNvPr id="11" name="Picture 10" descr="A picture containing grass, sky, hay, outdoor&#10;&#10;Description automatically generated">
            <a:extLst>
              <a:ext uri="{FF2B5EF4-FFF2-40B4-BE49-F238E27FC236}">
                <a16:creationId xmlns:a16="http://schemas.microsoft.com/office/drawing/2014/main" id="{017E6851-328E-222F-89D5-FA6B3BC33D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5133" y="3149090"/>
            <a:ext cx="2197441" cy="1569601"/>
          </a:xfrm>
          <a:prstGeom prst="rect">
            <a:avLst/>
          </a:prstGeom>
        </p:spPr>
      </p:pic>
      <p:pic>
        <p:nvPicPr>
          <p:cNvPr id="13" name="Picture 12" descr="A group of cows in a fenced in area&#10;&#10;Description automatically generated with low confidence">
            <a:extLst>
              <a:ext uri="{FF2B5EF4-FFF2-40B4-BE49-F238E27FC236}">
                <a16:creationId xmlns:a16="http://schemas.microsoft.com/office/drawing/2014/main" id="{004BF7FE-C9E4-A31A-56EC-1636A5DB84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7619" y="2470948"/>
            <a:ext cx="1926788" cy="256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53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;p45">
            <a:extLst>
              <a:ext uri="{FF2B5EF4-FFF2-40B4-BE49-F238E27FC236}">
                <a16:creationId xmlns:a16="http://schemas.microsoft.com/office/drawing/2014/main" id="{4AAF4AD0-3EB5-0430-525A-EFB53CEFD01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3886" r="-1"/>
          <a:stretch/>
        </p:blipFill>
        <p:spPr>
          <a:xfrm>
            <a:off x="0" y="0"/>
            <a:ext cx="918099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D72639-07F3-B7BA-0951-80F5426164E1}"/>
              </a:ext>
            </a:extLst>
          </p:cNvPr>
          <p:cNvSpPr txBox="1"/>
          <p:nvPr/>
        </p:nvSpPr>
        <p:spPr>
          <a:xfrm>
            <a:off x="165847" y="305118"/>
            <a:ext cx="8812306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Caring for </a:t>
            </a:r>
            <a:r>
              <a:rPr lang="en-US" sz="3600" b="1" dirty="0">
                <a:solidFill>
                  <a:srgbClr val="FFFFFF"/>
                </a:solidFill>
              </a:rPr>
              <a:t>Cattle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cows under a shelter&#10;&#10;Description automatically generated with low confidence">
            <a:extLst>
              <a:ext uri="{FF2B5EF4-FFF2-40B4-BE49-F238E27FC236}">
                <a16:creationId xmlns:a16="http://schemas.microsoft.com/office/drawing/2014/main" id="{69040A70-6E53-9DA4-4C07-C2295505D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437" y="964799"/>
            <a:ext cx="2717105" cy="2037291"/>
          </a:xfrm>
          <a:prstGeom prst="rect">
            <a:avLst/>
          </a:prstGeom>
        </p:spPr>
      </p:pic>
      <p:pic>
        <p:nvPicPr>
          <p:cNvPr id="9" name="Picture 8" descr="A picture containing sky, cow, outdoor, standing&#10;&#10;Description automatically generated">
            <a:extLst>
              <a:ext uri="{FF2B5EF4-FFF2-40B4-BE49-F238E27FC236}">
                <a16:creationId xmlns:a16="http://schemas.microsoft.com/office/drawing/2014/main" id="{FCF8E2D0-A6C6-907F-093A-41D5DBDA21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8495" y="896049"/>
            <a:ext cx="2918705" cy="2188451"/>
          </a:xfrm>
          <a:prstGeom prst="rect">
            <a:avLst/>
          </a:prstGeom>
        </p:spPr>
      </p:pic>
      <p:pic>
        <p:nvPicPr>
          <p:cNvPr id="11" name="Picture 10" descr="A herd of cows in a field&#10;&#10;Description automatically generated with medium confidence">
            <a:extLst>
              <a:ext uri="{FF2B5EF4-FFF2-40B4-BE49-F238E27FC236}">
                <a16:creationId xmlns:a16="http://schemas.microsoft.com/office/drawing/2014/main" id="{9D756E88-754D-A45B-AE3D-1C39D6FBF7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800" y="3084500"/>
            <a:ext cx="2546059" cy="1909040"/>
          </a:xfrm>
          <a:prstGeom prst="rect">
            <a:avLst/>
          </a:prstGeom>
        </p:spPr>
      </p:pic>
      <p:pic>
        <p:nvPicPr>
          <p:cNvPr id="13" name="Picture 12" descr="A person and person in a factory&#10;&#10;Description automatically generated with low confidence">
            <a:extLst>
              <a:ext uri="{FF2B5EF4-FFF2-40B4-BE49-F238E27FC236}">
                <a16:creationId xmlns:a16="http://schemas.microsoft.com/office/drawing/2014/main" id="{0A5352DF-7D01-5C24-6BFC-1CBADE0457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0386" y="3239999"/>
            <a:ext cx="2546059" cy="169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518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"/>
          <p:cNvSpPr txBox="1">
            <a:spLocks noGrp="1"/>
          </p:cNvSpPr>
          <p:nvPr>
            <p:ph type="ctrTitle" idx="4294967295"/>
          </p:nvPr>
        </p:nvSpPr>
        <p:spPr>
          <a:xfrm>
            <a:off x="418825" y="92332"/>
            <a:ext cx="8043249" cy="1112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</a:pPr>
            <a:br>
              <a:rPr lang="en-US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Presenters</a:t>
            </a:r>
            <a:endParaRPr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DC2485B-C7F7-4033-8F7A-A19786D09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1920994"/>
            <a:ext cx="1965034" cy="1815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68171C-8689-4546-BACA-E921B8665101}"/>
              </a:ext>
            </a:extLst>
          </p:cNvPr>
          <p:cNvSpPr txBox="1"/>
          <p:nvPr/>
        </p:nvSpPr>
        <p:spPr>
          <a:xfrm>
            <a:off x="267499" y="3533365"/>
            <a:ext cx="37696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Joan Ruskamp - Dodge, NE</a:t>
            </a:r>
          </a:p>
          <a:p>
            <a:r>
              <a:rPr lang="en-US" dirty="0">
                <a:solidFill>
                  <a:schemeClr val="bg1"/>
                </a:solidFill>
              </a:rPr>
              <a:t>Cattle Feeder, Wife, Mother, Grandmother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493673-0AA2-B3D6-2A8C-D35A298B0B68}"/>
              </a:ext>
            </a:extLst>
          </p:cNvPr>
          <p:cNvSpPr txBox="1"/>
          <p:nvPr/>
        </p:nvSpPr>
        <p:spPr>
          <a:xfrm>
            <a:off x="5344161" y="3436104"/>
            <a:ext cx="40352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Crystal Klug - Columbus, NE</a:t>
            </a:r>
          </a:p>
          <a:p>
            <a:r>
              <a:rPr lang="en-US" dirty="0">
                <a:solidFill>
                  <a:schemeClr val="bg1"/>
                </a:solidFill>
              </a:rPr>
              <a:t>Farmer, Wife and Mother</a:t>
            </a:r>
          </a:p>
        </p:txBody>
      </p:sp>
      <p:pic>
        <p:nvPicPr>
          <p:cNvPr id="4" name="Picture 3" descr="A person standing in front of a herd of cows&#10;&#10;Description automatically generated with medium confidence">
            <a:extLst>
              <a:ext uri="{FF2B5EF4-FFF2-40B4-BE49-F238E27FC236}">
                <a16:creationId xmlns:a16="http://schemas.microsoft.com/office/drawing/2014/main" id="{6703369B-27A1-B25B-11DA-46A31DC5BF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4974" y="1546331"/>
            <a:ext cx="2749688" cy="1833125"/>
          </a:xfrm>
          <a:prstGeom prst="rect">
            <a:avLst/>
          </a:prstGeom>
        </p:spPr>
      </p:pic>
      <p:pic>
        <p:nvPicPr>
          <p:cNvPr id="5" name="Picture 4" descr="A picture containing sky, outdoor, person, grass&#10;&#10;Description automatically generated">
            <a:extLst>
              <a:ext uri="{FF2B5EF4-FFF2-40B4-BE49-F238E27FC236}">
                <a16:creationId xmlns:a16="http://schemas.microsoft.com/office/drawing/2014/main" id="{E3E499E6-FA49-7E81-33ED-B76F1BF852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8980" t="5849" r="-147945"/>
          <a:stretch/>
        </p:blipFill>
        <p:spPr>
          <a:xfrm>
            <a:off x="277114" y="1610135"/>
            <a:ext cx="3076614" cy="1928148"/>
          </a:xfrm>
          <a:prstGeom prst="rect">
            <a:avLst/>
          </a:prstGeom>
        </p:spPr>
      </p:pic>
      <p:pic>
        <p:nvPicPr>
          <p:cNvPr id="9" name="Picture 8" descr="A picture containing sky, outdoor, person, grass&#10;&#10;Description automatically generated">
            <a:extLst>
              <a:ext uri="{FF2B5EF4-FFF2-40B4-BE49-F238E27FC236}">
                <a16:creationId xmlns:a16="http://schemas.microsoft.com/office/drawing/2014/main" id="{E347DA18-AAA3-0245-4801-17063A4F8B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22" t="8129"/>
          <a:stretch/>
        </p:blipFill>
        <p:spPr>
          <a:xfrm>
            <a:off x="418825" y="1610437"/>
            <a:ext cx="2877132" cy="190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65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39"/>
          <p:cNvPicPr preferRelativeResize="0"/>
          <p:nvPr/>
        </p:nvPicPr>
        <p:blipFill rotWithShape="1">
          <a:blip r:embed="rId3">
            <a:alphaModFix/>
          </a:blip>
          <a:srcRect l="13886" r="-1"/>
          <a:stretch/>
        </p:blipFill>
        <p:spPr>
          <a:xfrm>
            <a:off x="-36994" y="0"/>
            <a:ext cx="918099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39"/>
          <p:cNvSpPr txBox="1"/>
          <p:nvPr/>
        </p:nvSpPr>
        <p:spPr>
          <a:xfrm>
            <a:off x="165847" y="305118"/>
            <a:ext cx="8812306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Caring for Cattle</a:t>
            </a:r>
            <a:endParaRPr sz="3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389;g219b5958767_0_4">
            <a:extLst>
              <a:ext uri="{FF2B5EF4-FFF2-40B4-BE49-F238E27FC236}">
                <a16:creationId xmlns:a16="http://schemas.microsoft.com/office/drawing/2014/main" id="{8FEE69A8-D655-866E-91AC-AA3293E46D8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9" b="19"/>
          <a:stretch/>
        </p:blipFill>
        <p:spPr>
          <a:xfrm>
            <a:off x="323538" y="2379641"/>
            <a:ext cx="2794348" cy="2095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90;g219b5958767_0_4">
            <a:extLst>
              <a:ext uri="{FF2B5EF4-FFF2-40B4-BE49-F238E27FC236}">
                <a16:creationId xmlns:a16="http://schemas.microsoft.com/office/drawing/2014/main" id="{DE2B7FC5-A0C5-F9C2-88F2-11742E11246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21881" b="21881"/>
          <a:stretch/>
        </p:blipFill>
        <p:spPr>
          <a:xfrm>
            <a:off x="5741736" y="2418660"/>
            <a:ext cx="2794349" cy="2095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picture containing outdoor, person&#10;&#10;Description automatically generated">
            <a:extLst>
              <a:ext uri="{FF2B5EF4-FFF2-40B4-BE49-F238E27FC236}">
                <a16:creationId xmlns:a16="http://schemas.microsoft.com/office/drawing/2014/main" id="{50F4B229-71D4-1754-2D07-9B1F220D18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6330" t="17495" r="6330" b="24603"/>
          <a:stretch/>
        </p:blipFill>
        <p:spPr>
          <a:xfrm>
            <a:off x="2890723" y="1201167"/>
            <a:ext cx="3078177" cy="269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6756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;p45">
            <a:extLst>
              <a:ext uri="{FF2B5EF4-FFF2-40B4-BE49-F238E27FC236}">
                <a16:creationId xmlns:a16="http://schemas.microsoft.com/office/drawing/2014/main" id="{4AAF4AD0-3EB5-0430-525A-EFB53CEFD01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3886" r="-1"/>
          <a:stretch/>
        </p:blipFill>
        <p:spPr>
          <a:xfrm>
            <a:off x="0" y="0"/>
            <a:ext cx="918099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D72639-07F3-B7BA-0951-80F5426164E1}"/>
              </a:ext>
            </a:extLst>
          </p:cNvPr>
          <p:cNvSpPr txBox="1"/>
          <p:nvPr/>
        </p:nvSpPr>
        <p:spPr>
          <a:xfrm>
            <a:off x="165847" y="305118"/>
            <a:ext cx="8812306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Caring for the Future</a:t>
            </a:r>
          </a:p>
        </p:txBody>
      </p:sp>
      <p:pic>
        <p:nvPicPr>
          <p:cNvPr id="4" name="Picture 3" descr="A picture containing indoor, person, person&#10;&#10;Description automatically generated">
            <a:extLst>
              <a:ext uri="{FF2B5EF4-FFF2-40B4-BE49-F238E27FC236}">
                <a16:creationId xmlns:a16="http://schemas.microsoft.com/office/drawing/2014/main" id="{CA15F5B9-2D7B-1643-3D5F-F6F378E17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781088" y="1629169"/>
            <a:ext cx="3340006" cy="2505005"/>
          </a:xfrm>
          <a:prstGeom prst="rect">
            <a:avLst/>
          </a:prstGeom>
        </p:spPr>
      </p:pic>
      <p:pic>
        <p:nvPicPr>
          <p:cNvPr id="7" name="Picture 6" descr="A picture containing outdoor, little&#10;&#10;Description automatically generated">
            <a:extLst>
              <a:ext uri="{FF2B5EF4-FFF2-40B4-BE49-F238E27FC236}">
                <a16:creationId xmlns:a16="http://schemas.microsoft.com/office/drawing/2014/main" id="{482FFCF6-0B6C-3859-E718-45D96B5FC4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0442" y="761290"/>
            <a:ext cx="2069097" cy="1551823"/>
          </a:xfrm>
          <a:prstGeom prst="rect">
            <a:avLst/>
          </a:prstGeom>
        </p:spPr>
      </p:pic>
      <p:pic>
        <p:nvPicPr>
          <p:cNvPr id="9" name="Picture 8" descr="Two people holding a plate of food&#10;&#10;Description automatically generated with low confidence">
            <a:extLst>
              <a:ext uri="{FF2B5EF4-FFF2-40B4-BE49-F238E27FC236}">
                <a16:creationId xmlns:a16="http://schemas.microsoft.com/office/drawing/2014/main" id="{6CDE1D32-C02D-4111-13D4-780D69BF56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2608" y="922680"/>
            <a:ext cx="2505006" cy="1665899"/>
          </a:xfrm>
          <a:prstGeom prst="rect">
            <a:avLst/>
          </a:prstGeom>
        </p:spPr>
      </p:pic>
      <p:pic>
        <p:nvPicPr>
          <p:cNvPr id="11" name="Picture 1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A3898CC-5E2E-1FDB-D01E-1B7794EC7F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9975" y="2881671"/>
            <a:ext cx="3220425" cy="196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1080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ood, fruit, vegetable, fresh&#10;&#10;Description automatically generated">
            <a:extLst>
              <a:ext uri="{FF2B5EF4-FFF2-40B4-BE49-F238E27FC236}">
                <a16:creationId xmlns:a16="http://schemas.microsoft.com/office/drawing/2014/main" id="{2BDB9A8C-30EB-F525-B6FF-77FDEABD0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77" y="0"/>
            <a:ext cx="79490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420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5"/>
          <p:cNvSpPr txBox="1"/>
          <p:nvPr/>
        </p:nvSpPr>
        <p:spPr>
          <a:xfrm>
            <a:off x="387200" y="0"/>
            <a:ext cx="6458417" cy="1302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</a:pPr>
            <a:r>
              <a:rPr lang="en-US" sz="3600" b="1" dirty="0">
                <a:solidFill>
                  <a:schemeClr val="lt1"/>
                </a:solidFill>
              </a:rPr>
              <a:t>Enjoy your Food!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A93D9A-858D-4241-99EA-A6A21807798E}"/>
              </a:ext>
            </a:extLst>
          </p:cNvPr>
          <p:cNvSpPr txBox="1"/>
          <p:nvPr/>
        </p:nvSpPr>
        <p:spPr>
          <a:xfrm>
            <a:off x="1506511" y="1615196"/>
            <a:ext cx="673058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bg1"/>
                </a:solidFill>
              </a:rPr>
              <a:t>Food choices – not food fights!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bg1"/>
                </a:solidFill>
              </a:rPr>
              <a:t>Your grocery store sells safe food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bg1"/>
                </a:solidFill>
              </a:rPr>
              <a:t>Consider the source of information when it comes to food and farming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bg1"/>
                </a:solidFill>
              </a:rPr>
              <a:t>Enjoy your food, family, and friends – whatever your food choice may be</a:t>
            </a:r>
          </a:p>
        </p:txBody>
      </p:sp>
    </p:spTree>
    <p:extLst>
      <p:ext uri="{BB962C8B-B14F-4D97-AF65-F5344CB8AC3E}">
        <p14:creationId xmlns:p14="http://schemas.microsoft.com/office/powerpoint/2010/main" val="9772218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;p45">
            <a:extLst>
              <a:ext uri="{FF2B5EF4-FFF2-40B4-BE49-F238E27FC236}">
                <a16:creationId xmlns:a16="http://schemas.microsoft.com/office/drawing/2014/main" id="{4AAF4AD0-3EB5-0430-525A-EFB53CEFD01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3886" r="-1"/>
          <a:stretch/>
        </p:blipFill>
        <p:spPr>
          <a:xfrm>
            <a:off x="0" y="0"/>
            <a:ext cx="918099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D72639-07F3-B7BA-0951-80F5426164E1}"/>
              </a:ext>
            </a:extLst>
          </p:cNvPr>
          <p:cNvSpPr txBox="1"/>
          <p:nvPr/>
        </p:nvSpPr>
        <p:spPr>
          <a:xfrm>
            <a:off x="-119527" y="257240"/>
            <a:ext cx="8812306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  <a:latin typeface="+mn-lt"/>
              </a:rPr>
              <a:t>Thank you!</a:t>
            </a:r>
          </a:p>
        </p:txBody>
      </p:sp>
      <p:pic>
        <p:nvPicPr>
          <p:cNvPr id="6" name="Picture 5" descr="A family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9CC74C4D-89D2-A110-5BB5-5E09A3C2AE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75" r="800" b="25994"/>
          <a:stretch/>
        </p:blipFill>
        <p:spPr>
          <a:xfrm>
            <a:off x="4682626" y="1105410"/>
            <a:ext cx="3514165" cy="3616916"/>
          </a:xfrm>
          <a:prstGeom prst="rect">
            <a:avLst/>
          </a:prstGeom>
        </p:spPr>
      </p:pic>
      <p:pic>
        <p:nvPicPr>
          <p:cNvPr id="8" name="Picture 7" descr="A group of people pos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4BAF9997-2F5B-FD74-669E-78186E6E18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476" t="-1890" r="18248" b="1890"/>
          <a:stretch/>
        </p:blipFill>
        <p:spPr>
          <a:xfrm>
            <a:off x="664822" y="1019805"/>
            <a:ext cx="3514166" cy="370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708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3"/>
          <p:cNvSpPr txBox="1"/>
          <p:nvPr/>
        </p:nvSpPr>
        <p:spPr>
          <a:xfrm>
            <a:off x="307300" y="99642"/>
            <a:ext cx="5057138" cy="834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</a:pPr>
            <a:r>
              <a:rPr lang="en-US" sz="4800" b="1" dirty="0">
                <a:solidFill>
                  <a:schemeClr val="lt1"/>
                </a:solidFill>
              </a:rPr>
              <a:t>Questions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F824E1-C6B7-4DD2-BC76-AE1DB22AF4E8}"/>
              </a:ext>
            </a:extLst>
          </p:cNvPr>
          <p:cNvSpPr txBox="1"/>
          <p:nvPr/>
        </p:nvSpPr>
        <p:spPr>
          <a:xfrm>
            <a:off x="367261" y="934101"/>
            <a:ext cx="747259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charset="0"/>
              <a:buNone/>
              <a:defRPr/>
            </a:pPr>
            <a:r>
              <a:rPr lang="en-US" sz="2000" b="1" dirty="0">
                <a:solidFill>
                  <a:schemeClr val="bg1"/>
                </a:solidFill>
                <a:cs typeface="Arial" pitchFamily="34" charset="0"/>
              </a:rPr>
              <a:t>Learn more about </a:t>
            </a:r>
            <a:r>
              <a:rPr lang="en-US" sz="2000" b="1" dirty="0" err="1">
                <a:solidFill>
                  <a:schemeClr val="bg1"/>
                </a:solidFill>
                <a:cs typeface="Arial" pitchFamily="34" charset="0"/>
              </a:rPr>
              <a:t>CommonGround</a:t>
            </a:r>
            <a:r>
              <a:rPr lang="en-US" sz="2000" b="1" dirty="0">
                <a:solidFill>
                  <a:schemeClr val="bg1"/>
                </a:solidFill>
                <a:cs typeface="Arial" pitchFamily="34" charset="0"/>
              </a:rPr>
              <a:t> in Nebraska, as well as programs across the U.S. at:</a:t>
            </a:r>
          </a:p>
          <a:p>
            <a:pPr marL="0" indent="0">
              <a:buFont typeface="Arial" charset="0"/>
              <a:buNone/>
              <a:defRPr/>
            </a:pPr>
            <a:endParaRPr lang="en-US" sz="2000" b="1" dirty="0">
              <a:solidFill>
                <a:schemeClr val="bg1"/>
              </a:solidFill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 typeface="Arial" charset="0"/>
              <a:buChar char="•"/>
              <a:defRPr/>
            </a:pPr>
            <a:r>
              <a:rPr lang="en-US" altLang="en-US" sz="1600" dirty="0" err="1">
                <a:solidFill>
                  <a:schemeClr val="bg1"/>
                </a:solidFill>
              </a:rPr>
              <a:t>CommonGround</a:t>
            </a:r>
            <a:r>
              <a:rPr lang="en-US" altLang="en-US" sz="1600" dirty="0">
                <a:solidFill>
                  <a:schemeClr val="bg1"/>
                </a:solidFill>
              </a:rPr>
              <a:t> Nebraska Blog:  </a:t>
            </a:r>
            <a:r>
              <a:rPr lang="en-US" altLang="en-US" sz="1600" dirty="0">
                <a:solidFill>
                  <a:schemeClr val="accent5">
                    <a:lumMod val="60000"/>
                    <a:lumOff val="4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www.CommonGroundNebraska.com</a:t>
            </a:r>
            <a:endParaRPr lang="en-US" alt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eaLnBrk="1" hangingPunct="1">
              <a:spcBef>
                <a:spcPct val="0"/>
              </a:spcBef>
              <a:buFont typeface="Arial" charset="0"/>
              <a:buChar char="•"/>
              <a:defRPr/>
            </a:pPr>
            <a:endParaRPr lang="en-US" altLang="en-US" sz="1600" dirty="0"/>
          </a:p>
          <a:p>
            <a:pPr eaLnBrk="1" hangingPunct="1">
              <a:spcBef>
                <a:spcPct val="0"/>
              </a:spcBef>
              <a:buFont typeface="Arial" charset="0"/>
              <a:buChar char="•"/>
              <a:defRPr/>
            </a:pPr>
            <a:r>
              <a:rPr lang="en-US" altLang="en-US" sz="1600" dirty="0">
                <a:solidFill>
                  <a:schemeClr val="bg1"/>
                </a:solidFill>
              </a:rPr>
              <a:t>National </a:t>
            </a:r>
            <a:r>
              <a:rPr lang="en-US" altLang="en-US" sz="1600" dirty="0" err="1">
                <a:solidFill>
                  <a:schemeClr val="bg1"/>
                </a:solidFill>
              </a:rPr>
              <a:t>CommonGroundwebsite</a:t>
            </a:r>
            <a:r>
              <a:rPr lang="en-US" altLang="en-US" sz="1600" dirty="0">
                <a:solidFill>
                  <a:schemeClr val="bg1"/>
                </a:solidFill>
              </a:rPr>
              <a:t>: </a:t>
            </a:r>
            <a:r>
              <a:rPr lang="en-US" altLang="en-US" sz="1600" u="sng" dirty="0">
                <a:solidFill>
                  <a:schemeClr val="accent5">
                    <a:lumMod val="60000"/>
                    <a:lumOff val="4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www.findourcommonground.com</a:t>
            </a:r>
            <a:endParaRPr lang="en-US" altLang="en-US" sz="1600" u="sng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  <a:defRPr/>
            </a:pPr>
            <a:endParaRPr lang="en-US" altLang="en-US" sz="1600" u="sng" dirty="0"/>
          </a:p>
          <a:p>
            <a:pPr eaLnBrk="1" hangingPunct="1">
              <a:spcBef>
                <a:spcPct val="0"/>
              </a:spcBef>
              <a:buFont typeface="Arial" charset="0"/>
              <a:buChar char="•"/>
              <a:defRPr/>
            </a:pPr>
            <a:r>
              <a:rPr lang="en-US" altLang="en-US" sz="1600" dirty="0">
                <a:solidFill>
                  <a:schemeClr val="bg1"/>
                </a:solidFill>
              </a:rPr>
              <a:t>Facebook: </a:t>
            </a:r>
            <a:r>
              <a:rPr lang="en-US" altLang="en-US" sz="1600" dirty="0">
                <a:solidFill>
                  <a:schemeClr val="accent5">
                    <a:lumMod val="60000"/>
                    <a:lumOff val="4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www.facebook.com/CommonGroundNebraska</a:t>
            </a:r>
            <a:endParaRPr lang="en-US" alt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eaLnBrk="1" hangingPunct="1">
              <a:spcBef>
                <a:spcPct val="0"/>
              </a:spcBef>
              <a:buFont typeface="Arial" charset="0"/>
              <a:buChar char="•"/>
              <a:defRPr/>
            </a:pPr>
            <a:endParaRPr lang="en-US" altLang="en-US" sz="1600" dirty="0"/>
          </a:p>
          <a:p>
            <a:pPr eaLnBrk="1" hangingPunct="1">
              <a:spcBef>
                <a:spcPct val="0"/>
              </a:spcBef>
              <a:buFont typeface="Arial" charset="0"/>
              <a:buChar char="•"/>
              <a:defRPr/>
            </a:pPr>
            <a:r>
              <a:rPr lang="en-US" altLang="en-US" sz="1600" dirty="0">
                <a:solidFill>
                  <a:schemeClr val="bg1"/>
                </a:solidFill>
              </a:rPr>
              <a:t>Twitter: @CommonGroundNow   Instagram:  </a:t>
            </a:r>
            <a:r>
              <a:rPr lang="en-US" altLang="en-US" sz="1600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commongroundne</a:t>
            </a:r>
            <a:endParaRPr lang="en-US" alt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US" altLang="en-US" sz="1600" dirty="0"/>
          </a:p>
          <a:p>
            <a:pPr eaLnBrk="1" hangingPunct="1">
              <a:spcBef>
                <a:spcPct val="0"/>
              </a:spcBef>
              <a:buFont typeface="Arial" charset="0"/>
              <a:buChar char="•"/>
              <a:defRPr/>
            </a:pPr>
            <a:r>
              <a:rPr lang="en-US" altLang="en-US" sz="1600" dirty="0">
                <a:solidFill>
                  <a:schemeClr val="bg1"/>
                </a:solidFill>
              </a:rPr>
              <a:t>CFI Best Food Facts:  </a:t>
            </a:r>
            <a:r>
              <a:rPr lang="en-US" altLang="en-US" sz="1600" dirty="0">
                <a:solidFill>
                  <a:schemeClr val="accent5">
                    <a:lumMod val="60000"/>
                    <a:lumOff val="4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www.bestfoodfacts.com</a:t>
            </a:r>
            <a:endParaRPr lang="en-US" alt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>
              <a:buFont typeface="Arial" charset="0"/>
              <a:buNone/>
              <a:defRPr/>
            </a:pPr>
            <a:endParaRPr 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0;p45">
            <a:extLst>
              <a:ext uri="{FF2B5EF4-FFF2-40B4-BE49-F238E27FC236}">
                <a16:creationId xmlns:a16="http://schemas.microsoft.com/office/drawing/2014/main" id="{D8906B9F-B7A1-E049-835A-15E33E8CF33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3886" r="-1"/>
          <a:stretch/>
        </p:blipFill>
        <p:spPr>
          <a:xfrm>
            <a:off x="-41682" y="-15694"/>
            <a:ext cx="9227363" cy="515919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598B63-A8B4-AB4E-BCD4-575201A5E9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A8DAD8-157A-2744-9B14-B80C7A8DB12E}"/>
              </a:ext>
            </a:extLst>
          </p:cNvPr>
          <p:cNvSpPr txBox="1"/>
          <p:nvPr/>
        </p:nvSpPr>
        <p:spPr>
          <a:xfrm>
            <a:off x="1722182" y="203272"/>
            <a:ext cx="555399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  <a:latin typeface="+mn-lt"/>
              </a:rPr>
              <a:t>Welcome to our Farms</a:t>
            </a:r>
          </a:p>
        </p:txBody>
      </p:sp>
      <p:pic>
        <p:nvPicPr>
          <p:cNvPr id="7" name="Picture 6" descr="A herd of cows in a fenced in pasture&#10;&#10;Description automatically generated with medium confidence">
            <a:extLst>
              <a:ext uri="{FF2B5EF4-FFF2-40B4-BE49-F238E27FC236}">
                <a16:creationId xmlns:a16="http://schemas.microsoft.com/office/drawing/2014/main" id="{B0F52646-356D-57E1-FE31-3295D185BF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41"/>
          <a:stretch/>
        </p:blipFill>
        <p:spPr>
          <a:xfrm>
            <a:off x="642652" y="794203"/>
            <a:ext cx="3434000" cy="2281874"/>
          </a:xfrm>
          <a:prstGeom prst="rect">
            <a:avLst/>
          </a:prstGeom>
        </p:spPr>
      </p:pic>
      <p:pic>
        <p:nvPicPr>
          <p:cNvPr id="13" name="Picture 12" descr="A picture containing fence, sky, outdoor, grass&#10;&#10;Description automatically generated">
            <a:extLst>
              <a:ext uri="{FF2B5EF4-FFF2-40B4-BE49-F238E27FC236}">
                <a16:creationId xmlns:a16="http://schemas.microsoft.com/office/drawing/2014/main" id="{67D0929B-FB10-C3CA-AF0A-B77D14C674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2016"/>
          <a:stretch/>
        </p:blipFill>
        <p:spPr>
          <a:xfrm>
            <a:off x="4596913" y="2826834"/>
            <a:ext cx="3904435" cy="1763252"/>
          </a:xfrm>
          <a:prstGeom prst="rect">
            <a:avLst/>
          </a:prstGeom>
        </p:spPr>
      </p:pic>
      <p:pic>
        <p:nvPicPr>
          <p:cNvPr id="5" name="Picture 4" descr="A person and a child on a bus&#10;&#10;Description automatically generated with low confidence">
            <a:extLst>
              <a:ext uri="{FF2B5EF4-FFF2-40B4-BE49-F238E27FC236}">
                <a16:creationId xmlns:a16="http://schemas.microsoft.com/office/drawing/2014/main" id="{34DAF042-B62A-4D96-690B-781E20587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5758" y="845062"/>
            <a:ext cx="2470420" cy="1852326"/>
          </a:xfrm>
          <a:prstGeom prst="rect">
            <a:avLst/>
          </a:prstGeom>
        </p:spPr>
      </p:pic>
      <p:pic>
        <p:nvPicPr>
          <p:cNvPr id="14" name="Picture 13" descr="A picture containing person, porch, meal&#10;&#10;Description automatically generated">
            <a:extLst>
              <a:ext uri="{FF2B5EF4-FFF2-40B4-BE49-F238E27FC236}">
                <a16:creationId xmlns:a16="http://schemas.microsoft.com/office/drawing/2014/main" id="{2F3BDB3F-0E0C-1744-DA5F-8F5F8F869D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7763" y="2894400"/>
            <a:ext cx="2481055" cy="186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11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0;p45">
            <a:extLst>
              <a:ext uri="{FF2B5EF4-FFF2-40B4-BE49-F238E27FC236}">
                <a16:creationId xmlns:a16="http://schemas.microsoft.com/office/drawing/2014/main" id="{D8906B9F-B7A1-E049-835A-15E33E8CF33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3886" r="-1"/>
          <a:stretch/>
        </p:blipFill>
        <p:spPr>
          <a:xfrm>
            <a:off x="-76862" y="-15694"/>
            <a:ext cx="9227363" cy="515919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598B63-A8B4-AB4E-BCD4-575201A5E9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A8DAD8-157A-2744-9B14-B80C7A8DB12E}"/>
              </a:ext>
            </a:extLst>
          </p:cNvPr>
          <p:cNvSpPr txBox="1"/>
          <p:nvPr/>
        </p:nvSpPr>
        <p:spPr>
          <a:xfrm>
            <a:off x="1722182" y="203272"/>
            <a:ext cx="555399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  <a:latin typeface="+mn-lt"/>
              </a:rPr>
              <a:t>Welcome to our Farms</a:t>
            </a:r>
          </a:p>
        </p:txBody>
      </p:sp>
      <p:pic>
        <p:nvPicPr>
          <p:cNvPr id="9" name="Picture 8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44054155-96DB-0CF2-86AD-5D70D0E4C2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03" t="11229" r="20561" b="14413"/>
          <a:stretch/>
        </p:blipFill>
        <p:spPr>
          <a:xfrm>
            <a:off x="0" y="1477365"/>
            <a:ext cx="2227846" cy="3586228"/>
          </a:xfrm>
          <a:prstGeom prst="rect">
            <a:avLst/>
          </a:prstGeom>
        </p:spPr>
      </p:pic>
      <p:pic>
        <p:nvPicPr>
          <p:cNvPr id="14" name="Picture 13" descr="A picture containing outdoor&#10;&#10;Description automatically generated">
            <a:extLst>
              <a:ext uri="{FF2B5EF4-FFF2-40B4-BE49-F238E27FC236}">
                <a16:creationId xmlns:a16="http://schemas.microsoft.com/office/drawing/2014/main" id="{D6942E2B-2445-F49B-B2C4-53E4E4452B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9876" y="587529"/>
            <a:ext cx="2125191" cy="3188584"/>
          </a:xfrm>
          <a:prstGeom prst="rect">
            <a:avLst/>
          </a:prstGeom>
        </p:spPr>
      </p:pic>
      <p:pic>
        <p:nvPicPr>
          <p:cNvPr id="16" name="Picture 15" descr="A picture containing outdoor, grass, person, mammal&#10;&#10;Description automatically generated">
            <a:extLst>
              <a:ext uri="{FF2B5EF4-FFF2-40B4-BE49-F238E27FC236}">
                <a16:creationId xmlns:a16="http://schemas.microsoft.com/office/drawing/2014/main" id="{24B4AE5D-08C8-533F-5089-2E1C6281D5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4087" y="2655681"/>
            <a:ext cx="3730349" cy="2486277"/>
          </a:xfrm>
          <a:prstGeom prst="rect">
            <a:avLst/>
          </a:prstGeom>
        </p:spPr>
      </p:pic>
      <p:pic>
        <p:nvPicPr>
          <p:cNvPr id="4" name="Picture 3" descr="A group of cows behind a fence&#10;&#10;Description automatically generated with medium confidence">
            <a:extLst>
              <a:ext uri="{FF2B5EF4-FFF2-40B4-BE49-F238E27FC236}">
                <a16:creationId xmlns:a16="http://schemas.microsoft.com/office/drawing/2014/main" id="{E571D5DA-0E97-742B-748A-24B69E7162B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628"/>
          <a:stretch/>
        </p:blipFill>
        <p:spPr>
          <a:xfrm>
            <a:off x="1978412" y="794203"/>
            <a:ext cx="3096753" cy="277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49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0;p45">
            <a:extLst>
              <a:ext uri="{FF2B5EF4-FFF2-40B4-BE49-F238E27FC236}">
                <a16:creationId xmlns:a16="http://schemas.microsoft.com/office/drawing/2014/main" id="{D8906B9F-B7A1-E049-835A-15E33E8CF33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3886" r="-1"/>
          <a:stretch/>
        </p:blipFill>
        <p:spPr>
          <a:xfrm>
            <a:off x="0" y="0"/>
            <a:ext cx="918099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598B63-A8B4-AB4E-BCD4-575201A5E9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A8DAD8-157A-2744-9B14-B80C7A8DB12E}"/>
              </a:ext>
            </a:extLst>
          </p:cNvPr>
          <p:cNvSpPr txBox="1"/>
          <p:nvPr/>
        </p:nvSpPr>
        <p:spPr>
          <a:xfrm>
            <a:off x="0" y="392006"/>
            <a:ext cx="9143999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400" b="1" dirty="0">
                <a:solidFill>
                  <a:schemeClr val="bg1"/>
                </a:solidFill>
                <a:latin typeface="+mn-lt"/>
              </a:rPr>
              <a:t>Meatless Meat Movement</a:t>
            </a:r>
          </a:p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 and Who are behind this movement?</a:t>
            </a:r>
            <a:endParaRPr lang="en-US" sz="2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C6E586-8659-08CD-4ECC-4899C35C61DD}"/>
              </a:ext>
            </a:extLst>
          </p:cNvPr>
          <p:cNvSpPr txBox="1"/>
          <p:nvPr/>
        </p:nvSpPr>
        <p:spPr>
          <a:xfrm>
            <a:off x="1091048" y="1667711"/>
            <a:ext cx="69988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Meatless Mondays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Should I eat less meat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Is going meatless better for the environment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Is a Vegetarian &amp; Vegan lifestyle better for my health</a:t>
            </a:r>
          </a:p>
        </p:txBody>
      </p:sp>
    </p:spTree>
    <p:extLst>
      <p:ext uri="{BB962C8B-B14F-4D97-AF65-F5344CB8AC3E}">
        <p14:creationId xmlns:p14="http://schemas.microsoft.com/office/powerpoint/2010/main" val="3636802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0;p45">
            <a:extLst>
              <a:ext uri="{FF2B5EF4-FFF2-40B4-BE49-F238E27FC236}">
                <a16:creationId xmlns:a16="http://schemas.microsoft.com/office/drawing/2014/main" id="{D8906B9F-B7A1-E049-835A-15E33E8CF33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3886" r="-1"/>
          <a:stretch/>
        </p:blipFill>
        <p:spPr>
          <a:xfrm>
            <a:off x="0" y="0"/>
            <a:ext cx="918099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598B63-A8B4-AB4E-BCD4-575201A5E9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A8DAD8-157A-2744-9B14-B80C7A8DB12E}"/>
              </a:ext>
            </a:extLst>
          </p:cNvPr>
          <p:cNvSpPr txBox="1"/>
          <p:nvPr/>
        </p:nvSpPr>
        <p:spPr>
          <a:xfrm>
            <a:off x="0" y="261341"/>
            <a:ext cx="9143999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400" b="1" dirty="0">
                <a:solidFill>
                  <a:schemeClr val="bg1"/>
                </a:solidFill>
                <a:latin typeface="+mn-lt"/>
              </a:rPr>
              <a:t>Drivers</a:t>
            </a:r>
            <a:r>
              <a:rPr lang="en-US" sz="3600" b="1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E2DDB1D5-E495-4F75-8C33-0A60507A5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2391" y="3686977"/>
            <a:ext cx="1319891" cy="1219686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A9CA6FA-1BA7-897C-9774-F2CCAED743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252927"/>
              </p:ext>
            </p:extLst>
          </p:nvPr>
        </p:nvGraphicFramePr>
        <p:xfrm>
          <a:off x="380430" y="1068723"/>
          <a:ext cx="8451852" cy="3837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2963">
                  <a:extLst>
                    <a:ext uri="{9D8B030D-6E8A-4147-A177-3AD203B41FA5}">
                      <a16:colId xmlns:a16="http://schemas.microsoft.com/office/drawing/2014/main" val="2930437274"/>
                    </a:ext>
                  </a:extLst>
                </a:gridCol>
                <a:gridCol w="2054754">
                  <a:extLst>
                    <a:ext uri="{9D8B030D-6E8A-4147-A177-3AD203B41FA5}">
                      <a16:colId xmlns:a16="http://schemas.microsoft.com/office/drawing/2014/main" val="3741175355"/>
                    </a:ext>
                  </a:extLst>
                </a:gridCol>
                <a:gridCol w="2171172">
                  <a:extLst>
                    <a:ext uri="{9D8B030D-6E8A-4147-A177-3AD203B41FA5}">
                      <a16:colId xmlns:a16="http://schemas.microsoft.com/office/drawing/2014/main" val="2270210125"/>
                    </a:ext>
                  </a:extLst>
                </a:gridCol>
                <a:gridCol w="2112963">
                  <a:extLst>
                    <a:ext uri="{9D8B030D-6E8A-4147-A177-3AD203B41FA5}">
                      <a16:colId xmlns:a16="http://schemas.microsoft.com/office/drawing/2014/main" val="1897312672"/>
                    </a:ext>
                  </a:extLst>
                </a:gridCol>
              </a:tblGrid>
              <a:tr h="1840491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endParaRPr lang="en-US" sz="1400" dirty="0"/>
                    </a:p>
                    <a:p>
                      <a:pPr algn="ctr"/>
                      <a:endParaRPr lang="en-US" sz="1400" dirty="0"/>
                    </a:p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Health</a:t>
                      </a:r>
                    </a:p>
                  </a:txBody>
                  <a:tcPr marL="73479" marR="73479" marT="36739" marB="36739" anchor="ctr">
                    <a:solidFill>
                      <a:srgbClr val="93272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endParaRPr lang="en-US" sz="1400" dirty="0"/>
                    </a:p>
                    <a:p>
                      <a:pPr algn="ctr"/>
                      <a:endParaRPr lang="en-US" sz="1400" dirty="0"/>
                    </a:p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Environment</a:t>
                      </a:r>
                    </a:p>
                  </a:txBody>
                  <a:tcPr marL="73479" marR="73479" marT="36739" marB="36739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endParaRPr lang="en-US" sz="1400" dirty="0"/>
                    </a:p>
                    <a:p>
                      <a:pPr algn="ctr"/>
                      <a:endParaRPr lang="en-US" sz="1400" dirty="0"/>
                    </a:p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Diet</a:t>
                      </a:r>
                    </a:p>
                  </a:txBody>
                  <a:tcPr marL="73479" marR="73479" marT="36739" marB="36739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endParaRPr lang="en-US" sz="1400" dirty="0"/>
                    </a:p>
                    <a:p>
                      <a:pPr algn="ctr"/>
                      <a:endParaRPr lang="en-US" sz="1400" dirty="0"/>
                    </a:p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Animal Care</a:t>
                      </a:r>
                    </a:p>
                  </a:txBody>
                  <a:tcPr marL="73479" marR="73479" marT="36739" marB="36739" anchor="ctr"/>
                </a:tc>
                <a:extLst>
                  <a:ext uri="{0D108BD9-81ED-4DB2-BD59-A6C34878D82A}">
                    <a16:rowId xmlns:a16="http://schemas.microsoft.com/office/drawing/2014/main" val="816759570"/>
                  </a:ext>
                </a:extLst>
              </a:tr>
              <a:tr h="1997449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Health Halo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ym typeface="Wingdings" panose="05000000000000000000" pitchFamily="2" charset="2"/>
                        </a:rPr>
                        <a:t> </a:t>
                      </a:r>
                      <a:r>
                        <a:rPr lang="en-US" sz="1400" dirty="0"/>
                        <a:t>Cholesterol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ym typeface="Wingdings" panose="05000000000000000000" pitchFamily="2" charset="2"/>
                        </a:rPr>
                        <a:t> </a:t>
                      </a:r>
                      <a:r>
                        <a:rPr lang="en-US" sz="1400" dirty="0"/>
                        <a:t>Sodium</a:t>
                      </a:r>
                    </a:p>
                  </a:txBody>
                  <a:tcPr marL="73479" marR="73479" marT="36739" marB="36739" anchor="ctr"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Carbon footprint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Water use</a:t>
                      </a:r>
                    </a:p>
                  </a:txBody>
                  <a:tcPr marL="73479" marR="73479" marT="36739" marB="36739" anchor="ctr"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Vegan (3%)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Vegetarian (5%)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Flexitarian (9%)</a:t>
                      </a:r>
                    </a:p>
                  </a:txBody>
                  <a:tcPr marL="73479" marR="73479" marT="36739" marB="36739" anchor="ctr"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Fewer animals raised</a:t>
                      </a:r>
                    </a:p>
                  </a:txBody>
                  <a:tcPr marL="73479" marR="73479" marT="36739" marB="36739" anchor="ctr"/>
                </a:tc>
                <a:extLst>
                  <a:ext uri="{0D108BD9-81ED-4DB2-BD59-A6C34878D82A}">
                    <a16:rowId xmlns:a16="http://schemas.microsoft.com/office/drawing/2014/main" val="2571670783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30DBD14D-6830-F368-7AD2-0E7380D8177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249" y="1386883"/>
            <a:ext cx="746218" cy="746218"/>
          </a:xfrm>
          <a:prstGeom prst="rect">
            <a:avLst/>
          </a:prstGeom>
          <a:solidFill>
            <a:srgbClr val="93272C"/>
          </a:solidFill>
        </p:spPr>
      </p:pic>
      <p:pic>
        <p:nvPicPr>
          <p:cNvPr id="15" name="Graphic 14" descr="Forest scene">
            <a:extLst>
              <a:ext uri="{FF2B5EF4-FFF2-40B4-BE49-F238E27FC236}">
                <a16:creationId xmlns:a16="http://schemas.microsoft.com/office/drawing/2014/main" id="{FEBA58DB-B636-FD5A-56FC-AB9FC33B8C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79069" y="1343780"/>
            <a:ext cx="896810" cy="896810"/>
          </a:xfrm>
          <a:prstGeom prst="rect">
            <a:avLst/>
          </a:prstGeom>
        </p:spPr>
      </p:pic>
      <p:pic>
        <p:nvPicPr>
          <p:cNvPr id="16" name="Graphic 15" descr="Table setting">
            <a:extLst>
              <a:ext uri="{FF2B5EF4-FFF2-40B4-BE49-F238E27FC236}">
                <a16:creationId xmlns:a16="http://schemas.microsoft.com/office/drawing/2014/main" id="{F67179C4-3D6A-A343-6B3A-61B2D03EE4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75551" y="1386883"/>
            <a:ext cx="896810" cy="896810"/>
          </a:xfrm>
          <a:prstGeom prst="rect">
            <a:avLst/>
          </a:prstGeom>
        </p:spPr>
      </p:pic>
      <p:pic>
        <p:nvPicPr>
          <p:cNvPr id="17" name="Graphic 16" descr="Barn">
            <a:extLst>
              <a:ext uri="{FF2B5EF4-FFF2-40B4-BE49-F238E27FC236}">
                <a16:creationId xmlns:a16="http://schemas.microsoft.com/office/drawing/2014/main" id="{4FCAC300-AAAE-D988-0E43-CC48BB6BFB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60817" y="1343780"/>
            <a:ext cx="896810" cy="89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389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"/>
          <p:cNvSpPr txBox="1">
            <a:spLocks noGrp="1"/>
          </p:cNvSpPr>
          <p:nvPr>
            <p:ph type="sldNum" idx="12"/>
          </p:nvPr>
        </p:nvSpPr>
        <p:spPr>
          <a:xfrm>
            <a:off x="8283582" y="466999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148" name="Google Shape;148;p5"/>
          <p:cNvSpPr txBox="1"/>
          <p:nvPr/>
        </p:nvSpPr>
        <p:spPr>
          <a:xfrm>
            <a:off x="2527449" y="157840"/>
            <a:ext cx="474277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800" b="1" dirty="0"/>
              <a:t>Two Types: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DB9E71A7-C507-67E3-5010-EE363F7CC9A5}"/>
              </a:ext>
            </a:extLst>
          </p:cNvPr>
          <p:cNvSpPr txBox="1">
            <a:spLocks/>
          </p:cNvSpPr>
          <p:nvPr/>
        </p:nvSpPr>
        <p:spPr>
          <a:xfrm>
            <a:off x="5036321" y="1071251"/>
            <a:ext cx="3473728" cy="592316"/>
          </a:xfrm>
          <a:prstGeom prst="rect">
            <a:avLst/>
          </a:prstGeom>
        </p:spPr>
        <p:txBody>
          <a:bodyPr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dirty="0"/>
              <a:t>Cell-cultured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7BCE1A-D2BB-37FF-2081-3F4DA2DC24E2}"/>
              </a:ext>
            </a:extLst>
          </p:cNvPr>
          <p:cNvSpPr txBox="1"/>
          <p:nvPr/>
        </p:nvSpPr>
        <p:spPr>
          <a:xfrm>
            <a:off x="184469" y="1018135"/>
            <a:ext cx="33175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Plant-based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2ADD13-C145-CCAA-D5D5-719416ABB2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307" y="1663567"/>
            <a:ext cx="2383266" cy="1753976"/>
          </a:xfrm>
          <a:prstGeom prst="rect">
            <a:avLst/>
          </a:prstGeom>
        </p:spPr>
      </p:pic>
      <p:pic>
        <p:nvPicPr>
          <p:cNvPr id="9" name="Picture 4" descr="https://cdn.theatlantic.com/assets/media/img/mt/2018/07/RTX12B04/lead_720_405.jpg?mod=1533691455">
            <a:extLst>
              <a:ext uri="{FF2B5EF4-FFF2-40B4-BE49-F238E27FC236}">
                <a16:creationId xmlns:a16="http://schemas.microsoft.com/office/drawing/2014/main" id="{0AF74191-99A5-E0CC-FDDA-C22E66B2AF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48684" y="1663567"/>
            <a:ext cx="3061365" cy="175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A3444C-F86F-96D7-8BE1-E06AE10BA086}"/>
              </a:ext>
            </a:extLst>
          </p:cNvPr>
          <p:cNvSpPr txBox="1"/>
          <p:nvPr/>
        </p:nvSpPr>
        <p:spPr>
          <a:xfrm>
            <a:off x="511450" y="3550975"/>
            <a:ext cx="33233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Plant proteins processed to look</a:t>
            </a:r>
          </a:p>
          <a:p>
            <a:r>
              <a:rPr lang="en-US" sz="1400" dirty="0"/>
              <a:t>      and feel like meat.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</a:t>
            </a:r>
            <a:r>
              <a:rPr lang="en-US" sz="1400" dirty="0"/>
              <a:t>oy, peas, mung beans, wheat protein </a:t>
            </a:r>
            <a:r>
              <a:rPr lang="en-US" dirty="0"/>
              <a:t>w</a:t>
            </a:r>
            <a:r>
              <a:rPr lang="en-US" sz="1400" dirty="0"/>
              <a:t>hich are widely available.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555EB6-F6D9-F82D-59D0-384E69AC86C4}"/>
              </a:ext>
            </a:extLst>
          </p:cNvPr>
          <p:cNvSpPr txBox="1"/>
          <p:nvPr/>
        </p:nvSpPr>
        <p:spPr>
          <a:xfrm>
            <a:off x="5359630" y="3550975"/>
            <a:ext cx="36513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Meat produced (mostly) without raising livestock.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Animal tissue grown in a cell culture.</a:t>
            </a:r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</a:t>
            </a:r>
            <a:r>
              <a:rPr lang="en-US" sz="1400" dirty="0"/>
              <a:t>oo expensive for mass production.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FF8A3E-984F-2350-A640-B6F0AD11DF67}"/>
              </a:ext>
            </a:extLst>
          </p:cNvPr>
          <p:cNvSpPr/>
          <p:nvPr/>
        </p:nvSpPr>
        <p:spPr>
          <a:xfrm>
            <a:off x="377922" y="4669993"/>
            <a:ext cx="8454360" cy="473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892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Timeline&#10;&#10;Description automatically generated">
            <a:extLst>
              <a:ext uri="{FF2B5EF4-FFF2-40B4-BE49-F238E27FC236}">
                <a16:creationId xmlns:a16="http://schemas.microsoft.com/office/drawing/2014/main" id="{CDEB1260-21FF-B1A1-89D8-930CB0A53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" y="107187"/>
            <a:ext cx="8045868" cy="480110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F105C9-0A2C-F599-7A45-97432FB76DCD}"/>
              </a:ext>
            </a:extLst>
          </p:cNvPr>
          <p:cNvSpPr/>
          <p:nvPr/>
        </p:nvSpPr>
        <p:spPr>
          <a:xfrm>
            <a:off x="8357616" y="4553712"/>
            <a:ext cx="576072" cy="354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465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snack food, food, sandwich&#10;&#10;Description automatically generated">
            <a:extLst>
              <a:ext uri="{FF2B5EF4-FFF2-40B4-BE49-F238E27FC236}">
                <a16:creationId xmlns:a16="http://schemas.microsoft.com/office/drawing/2014/main" id="{6640AFDF-869E-7489-791F-3350E8C43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22" y="1051970"/>
            <a:ext cx="5548761" cy="27743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38F503-6564-A466-317D-FD6709750A36}"/>
              </a:ext>
            </a:extLst>
          </p:cNvPr>
          <p:cNvSpPr txBox="1"/>
          <p:nvPr/>
        </p:nvSpPr>
        <p:spPr>
          <a:xfrm>
            <a:off x="382386" y="282529"/>
            <a:ext cx="457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Price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786844-15C0-C74B-68F3-33E5770F2FBE}"/>
              </a:ext>
            </a:extLst>
          </p:cNvPr>
          <p:cNvSpPr txBox="1"/>
          <p:nvPr/>
        </p:nvSpPr>
        <p:spPr>
          <a:xfrm>
            <a:off x="5931147" y="1051970"/>
            <a:ext cx="3483033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Whole Foods Beyond Burger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$10.49/pound</a:t>
            </a:r>
          </a:p>
          <a:p>
            <a:r>
              <a:rPr lang="en-US" sz="2800" dirty="0">
                <a:solidFill>
                  <a:schemeClr val="bg1"/>
                </a:solidFill>
              </a:rPr>
              <a:t>Traditional Ground Beef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$6.49/pound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959</TotalTime>
  <Words>705</Words>
  <Application>Microsoft Office PowerPoint</Application>
  <PresentationFormat>On-screen Show (16:9)</PresentationFormat>
  <Paragraphs>136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Proxima Nova</vt:lpstr>
      <vt:lpstr>Wingdings</vt:lpstr>
      <vt:lpstr>Arial</vt:lpstr>
      <vt:lpstr>Proxima Nova Rg</vt:lpstr>
      <vt:lpstr>Simple Light</vt:lpstr>
      <vt:lpstr>1_Simple Light</vt:lpstr>
      <vt:lpstr> NAND 2023 Annual Conference      The Meatless Movement  </vt:lpstr>
      <vt:lpstr> Presenters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CommonGround 2022</dc:title>
  <dc:creator>missy</dc:creator>
  <cp:lastModifiedBy>Joan Ruskamp</cp:lastModifiedBy>
  <cp:revision>29</cp:revision>
  <cp:lastPrinted>2023-04-02T21:22:58Z</cp:lastPrinted>
  <dcterms:modified xsi:type="dcterms:W3CDTF">2023-04-18T19:47:42Z</dcterms:modified>
</cp:coreProperties>
</file>